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ags/tag64.xml" ContentType="application/vnd.openxmlformats-officedocument.presentationml.tags+xml"/>
  <Override PartName="/ppt/tags/tag65.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9.xml" ContentType="application/vnd.openxmlformats-officedocument.presentationml.notesSlide+xml"/>
  <Override PartName="/ppt/tags/tag78.xml" ContentType="application/vnd.openxmlformats-officedocument.presentationml.tags+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3.xml" ContentType="application/vnd.openxmlformats-officedocument.presentationml.notesSlide+xml"/>
  <Override PartName="/ppt/tags/tag83.xml" ContentType="application/vnd.openxmlformats-officedocument.presentationml.tags+xml"/>
  <Override PartName="/ppt/notesSlides/notesSlide14.xml" ContentType="application/vnd.openxmlformats-officedocument.presentationml.notesSlide+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39"/>
  </p:notesMasterIdLst>
  <p:sldIdLst>
    <p:sldId id="256" r:id="rId2"/>
    <p:sldId id="463" r:id="rId3"/>
    <p:sldId id="492" r:id="rId4"/>
    <p:sldId id="470" r:id="rId5"/>
    <p:sldId id="416" r:id="rId6"/>
    <p:sldId id="417" r:id="rId7"/>
    <p:sldId id="418" r:id="rId8"/>
    <p:sldId id="419" r:id="rId9"/>
    <p:sldId id="420" r:id="rId10"/>
    <p:sldId id="421" r:id="rId11"/>
    <p:sldId id="422" r:id="rId12"/>
    <p:sldId id="423" r:id="rId13"/>
    <p:sldId id="424" r:id="rId14"/>
    <p:sldId id="425" r:id="rId15"/>
    <p:sldId id="426" r:id="rId16"/>
    <p:sldId id="475" r:id="rId17"/>
    <p:sldId id="476" r:id="rId18"/>
    <p:sldId id="401" r:id="rId19"/>
    <p:sldId id="402" r:id="rId20"/>
    <p:sldId id="400" r:id="rId21"/>
    <p:sldId id="403" r:id="rId22"/>
    <p:sldId id="404" r:id="rId23"/>
    <p:sldId id="405" r:id="rId24"/>
    <p:sldId id="406" r:id="rId25"/>
    <p:sldId id="408" r:id="rId26"/>
    <p:sldId id="443" r:id="rId27"/>
    <p:sldId id="410" r:id="rId28"/>
    <p:sldId id="411" r:id="rId29"/>
    <p:sldId id="412" r:id="rId30"/>
    <p:sldId id="430" r:id="rId31"/>
    <p:sldId id="413" r:id="rId32"/>
    <p:sldId id="500" r:id="rId33"/>
    <p:sldId id="433" r:id="rId34"/>
    <p:sldId id="436" r:id="rId35"/>
    <p:sldId id="499" r:id="rId36"/>
    <p:sldId id="437" r:id="rId37"/>
    <p:sldId id="31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ne2017" initials="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FFCC"/>
    <a:srgbClr val="FFFF99"/>
    <a:srgbClr val="FF3300"/>
    <a:srgbClr val="FFCCFF"/>
    <a:srgbClr val="FF9900"/>
    <a:srgbClr val="9148C8"/>
    <a:srgbClr val="FFCC00"/>
    <a:srgbClr val="9933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63" d="100"/>
          <a:sy n="63" d="100"/>
        </p:scale>
        <p:origin x="804" y="44"/>
      </p:cViewPr>
      <p:guideLst>
        <p:guide orient="horz" pos="2160"/>
        <p:guide pos="3840"/>
      </p:guideLst>
    </p:cSldViewPr>
  </p:slideViewPr>
  <p:notesTextViewPr>
    <p:cViewPr>
      <p:scale>
        <a:sx n="1" d="1"/>
        <a:sy n="1" d="1"/>
      </p:scale>
      <p:origin x="0" y="0"/>
    </p:cViewPr>
  </p:notesTextViewPr>
  <p:sorterViewPr>
    <p:cViewPr>
      <p:scale>
        <a:sx n="86" d="100"/>
        <a:sy n="86" d="100"/>
      </p:scale>
      <p:origin x="0" y="-19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2767723868253"/>
          <c:y val="8.3013528905827763E-2"/>
          <c:w val="0.89372322302023111"/>
          <c:h val="0.79702157849907529"/>
        </c:manualLayout>
      </c:layout>
      <c:barChart>
        <c:barDir val="col"/>
        <c:grouping val="clustered"/>
        <c:varyColors val="0"/>
        <c:ser>
          <c:idx val="0"/>
          <c:order val="0"/>
          <c:tx>
            <c:strRef>
              <c:f>Tabelle1!$B$1</c:f>
              <c:strCache>
                <c:ptCount val="1"/>
                <c:pt idx="0">
                  <c:v>β2/β1 selectivity ratio </c:v>
                </c:pt>
              </c:strCache>
            </c:strRef>
          </c:tx>
          <c:spPr>
            <a:solidFill>
              <a:schemeClr val="accent3"/>
            </a:solidFill>
            <a:ln>
              <a:noFill/>
            </a:ln>
            <a:effectLst/>
          </c:spPr>
          <c:invertIfNegative val="0"/>
          <c:dPt>
            <c:idx val="0"/>
            <c:invertIfNegative val="0"/>
            <c:bubble3D val="0"/>
            <c:spPr>
              <a:solidFill>
                <a:srgbClr val="FF9900"/>
              </a:solidFill>
              <a:ln>
                <a:noFill/>
              </a:ln>
              <a:effectLst/>
            </c:spPr>
            <c:extLst>
              <c:ext xmlns:c16="http://schemas.microsoft.com/office/drawing/2014/chart" uri="{C3380CC4-5D6E-409C-BE32-E72D297353CC}">
                <c16:uniqueId val="{00000001-FAAD-458A-9395-0FD7452D473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AAD-458A-9395-0FD7452D473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FAAD-458A-9395-0FD7452D4739}"/>
              </c:ext>
            </c:extLst>
          </c:dPt>
          <c:dPt>
            <c:idx val="4"/>
            <c:invertIfNegative val="0"/>
            <c:bubble3D val="0"/>
            <c:spPr>
              <a:solidFill>
                <a:srgbClr val="0F69AF"/>
              </a:solidFill>
              <a:ln>
                <a:noFill/>
              </a:ln>
              <a:effectLst/>
            </c:spPr>
            <c:extLst>
              <c:ext xmlns:c16="http://schemas.microsoft.com/office/drawing/2014/chart" uri="{C3380CC4-5D6E-409C-BE32-E72D297353CC}">
                <c16:uniqueId val="{00000007-FAAD-458A-9395-0FD7452D4739}"/>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9-FAAD-458A-9395-0FD7452D4739}"/>
              </c:ext>
            </c:extLst>
          </c:dPt>
          <c:dLbls>
            <c:dLbl>
              <c:idx val="4"/>
              <c:layout>
                <c:manualLayout>
                  <c:x val="-9.5099990382551301E-17"/>
                  <c:y val="-9.316857056174408E-4"/>
                </c:manualLayout>
              </c:layout>
              <c:numFmt formatCode="#,##0.0" sourceLinked="0"/>
              <c:spPr>
                <a:noFill/>
                <a:ln>
                  <a:noFill/>
                </a:ln>
                <a:effectLst/>
              </c:spPr>
              <c:txPr>
                <a:bodyPr rot="0" spcFirstLastPara="1" vertOverflow="ellipsis" vert="horz" wrap="square" lIns="36000" tIns="36000" rIns="36000" bIns="3600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AAD-458A-9395-0FD7452D4739}"/>
                </c:ext>
              </c:extLst>
            </c:dLbl>
            <c:dLbl>
              <c:idx val="5"/>
              <c:layout>
                <c:manualLayout>
                  <c:x val="-1.2968330316239372E-3"/>
                  <c:y val="-2.9501750602818062E-3"/>
                </c:manualLayout>
              </c:layout>
              <c:numFmt formatCode="#,##0.0" sourceLinked="0"/>
              <c:spPr>
                <a:noFill/>
                <a:ln>
                  <a:noFill/>
                </a:ln>
                <a:effectLst/>
              </c:spPr>
              <c:txPr>
                <a:bodyPr rot="0" spcFirstLastPara="1" vertOverflow="ellipsis" vert="horz" wrap="square" lIns="36000" tIns="36000" rIns="36000" bIns="36000" anchor="ctr" anchorCtr="1">
                  <a:spAutoFit/>
                </a:bodyPr>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AAD-458A-9395-0FD7452D4739}"/>
                </c:ext>
              </c:extLst>
            </c:dLbl>
            <c:numFmt formatCode="#,##0.0" sourceLinked="0"/>
            <c:spPr>
              <a:noFill/>
              <a:ln>
                <a:noFill/>
              </a:ln>
              <a:effectLst/>
            </c:spPr>
            <c:txPr>
              <a:bodyPr rot="0" spcFirstLastPara="1" vertOverflow="ellipsis" vert="horz" wrap="square" lIns="36000" tIns="36000" rIns="36000" bIns="36000" anchor="ctr" anchorCtr="1">
                <a:spAutoFit/>
              </a:bodyPr>
              <a:lstStyle/>
              <a:p>
                <a:pPr>
                  <a:defRPr sz="1400" b="0"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Bisoprolol</c:v>
                </c:pt>
                <c:pt idx="1">
                  <c:v>Betaxolol</c:v>
                </c:pt>
                <c:pt idx="2">
                  <c:v>Metoprolol</c:v>
                </c:pt>
                <c:pt idx="3">
                  <c:v>Atenolol</c:v>
                </c:pt>
                <c:pt idx="4">
                  <c:v>Carvedilol</c:v>
                </c:pt>
                <c:pt idx="5">
                  <c:v>Propanolol</c:v>
                </c:pt>
              </c:strCache>
            </c:strRef>
          </c:cat>
          <c:val>
            <c:numRef>
              <c:f>Tabelle1!$B$2:$B$7</c:f>
              <c:numCache>
                <c:formatCode>General</c:formatCode>
                <c:ptCount val="6"/>
                <c:pt idx="0">
                  <c:v>19.600000000000001</c:v>
                </c:pt>
                <c:pt idx="1">
                  <c:v>7.5</c:v>
                </c:pt>
                <c:pt idx="2">
                  <c:v>6</c:v>
                </c:pt>
                <c:pt idx="3">
                  <c:v>5.7</c:v>
                </c:pt>
                <c:pt idx="4">
                  <c:v>0.6</c:v>
                </c:pt>
                <c:pt idx="5">
                  <c:v>0.3</c:v>
                </c:pt>
              </c:numCache>
            </c:numRef>
          </c:val>
          <c:extLst>
            <c:ext xmlns:c16="http://schemas.microsoft.com/office/drawing/2014/chart" uri="{C3380CC4-5D6E-409C-BE32-E72D297353CC}">
              <c16:uniqueId val="{0000000A-FAAD-458A-9395-0FD7452D4739}"/>
            </c:ext>
          </c:extLst>
        </c:ser>
        <c:dLbls>
          <c:showLegendKey val="0"/>
          <c:showVal val="0"/>
          <c:showCatName val="0"/>
          <c:showSerName val="0"/>
          <c:showPercent val="0"/>
          <c:showBubbleSize val="0"/>
        </c:dLbls>
        <c:gapWidth val="47"/>
        <c:overlap val="65"/>
        <c:axId val="-476719216"/>
        <c:axId val="-433004080"/>
      </c:barChart>
      <c:catAx>
        <c:axId val="-476719216"/>
        <c:scaling>
          <c:orientation val="minMax"/>
        </c:scaling>
        <c:delete val="0"/>
        <c:axPos val="b"/>
        <c:numFmt formatCode="General" sourceLinked="1"/>
        <c:majorTickMark val="none"/>
        <c:minorTickMark val="none"/>
        <c:tickLblPos val="nextTo"/>
        <c:spPr>
          <a:noFill/>
          <a:ln w="12700" cap="flat" cmpd="sng" algn="ctr">
            <a:solidFill>
              <a:schemeClr val="accent1"/>
            </a:solidFill>
            <a:round/>
          </a:ln>
          <a:effectLst/>
        </c:spPr>
        <c:txPr>
          <a:bodyPr rot="-60000000" spcFirstLastPara="1" vertOverflow="ellipsis" vert="horz" wrap="square" anchor="ctr" anchorCtr="1"/>
          <a:lstStyle/>
          <a:p>
            <a:pPr>
              <a:defRPr sz="1200" b="1" i="0" u="none" strike="noStrike" kern="1200" baseline="0">
                <a:solidFill>
                  <a:srgbClr val="FFCC66"/>
                </a:solidFill>
                <a:latin typeface="+mn-lt"/>
                <a:ea typeface="+mn-ea"/>
                <a:cs typeface="+mn-cs"/>
              </a:defRPr>
            </a:pPr>
            <a:endParaRPr lang="fr-FR"/>
          </a:p>
        </c:txPr>
        <c:crossAx val="-433004080"/>
        <c:crosses val="autoZero"/>
        <c:auto val="1"/>
        <c:lblAlgn val="ctr"/>
        <c:lblOffset val="100"/>
        <c:noMultiLvlLbl val="0"/>
      </c:catAx>
      <c:valAx>
        <c:axId val="-433004080"/>
        <c:scaling>
          <c:orientation val="minMax"/>
          <c:max val="20"/>
        </c:scaling>
        <c:delete val="0"/>
        <c:axPos val="l"/>
        <c:majorGridlines/>
        <c:title>
          <c:tx>
            <c:rich>
              <a:bodyPr/>
              <a:lstStyle/>
              <a:p>
                <a:pPr>
                  <a:defRPr sz="1600" b="1">
                    <a:solidFill>
                      <a:srgbClr val="FFFFCC"/>
                    </a:solidFill>
                  </a:defRPr>
                </a:pPr>
                <a:r>
                  <a:rPr lang="de-DE" sz="1600" b="1" i="0" u="none" strike="noStrike" baseline="0" dirty="0">
                    <a:solidFill>
                      <a:srgbClr val="FFFFCC"/>
                    </a:solidFill>
                    <a:effectLst/>
                  </a:rPr>
                  <a:t>Ratio de </a:t>
                </a:r>
                <a:r>
                  <a:rPr lang="de-DE" sz="1600" b="1" i="0" u="none" strike="noStrike" baseline="0" dirty="0" err="1">
                    <a:solidFill>
                      <a:srgbClr val="FFFFCC"/>
                    </a:solidFill>
                    <a:effectLst/>
                  </a:rPr>
                  <a:t>sélectivité</a:t>
                </a:r>
                <a:r>
                  <a:rPr lang="de-DE" sz="1600" b="1" i="0" u="none" strike="noStrike" baseline="0" dirty="0">
                    <a:solidFill>
                      <a:srgbClr val="FFFFCC"/>
                    </a:solidFill>
                    <a:effectLst/>
                  </a:rPr>
                  <a:t> beta</a:t>
                </a:r>
                <a:r>
                  <a:rPr lang="de-DE" sz="1600" b="1" i="0" u="none" strike="noStrike" baseline="-25000" dirty="0">
                    <a:solidFill>
                      <a:srgbClr val="FFFFCC"/>
                    </a:solidFill>
                    <a:effectLst/>
                  </a:rPr>
                  <a:t>2</a:t>
                </a:r>
                <a:r>
                  <a:rPr lang="de-DE" sz="1600" b="1" i="0" u="none" strike="noStrike" baseline="0" dirty="0">
                    <a:solidFill>
                      <a:srgbClr val="FFFFCC"/>
                    </a:solidFill>
                    <a:effectLst/>
                  </a:rPr>
                  <a:t>/beta</a:t>
                </a:r>
                <a:r>
                  <a:rPr lang="de-DE" sz="1600" b="1" i="0" u="none" strike="noStrike" baseline="-25000" dirty="0">
                    <a:solidFill>
                      <a:srgbClr val="FFFFCC"/>
                    </a:solidFill>
                    <a:effectLst/>
                  </a:rPr>
                  <a:t>1</a:t>
                </a:r>
                <a:r>
                  <a:rPr lang="de-DE" sz="1600" b="1" i="0" u="none" strike="noStrike" baseline="0" dirty="0">
                    <a:solidFill>
                      <a:srgbClr val="FFFFCC"/>
                    </a:solidFill>
                    <a:effectLst/>
                  </a:rPr>
                  <a:t> </a:t>
                </a:r>
                <a:endParaRPr lang="de-DE" sz="1600" b="1" dirty="0">
                  <a:solidFill>
                    <a:srgbClr val="FFFFCC"/>
                  </a:solidFill>
                </a:endParaRPr>
              </a:p>
            </c:rich>
          </c:tx>
          <c:layout>
            <c:manualLayout>
              <c:xMode val="edge"/>
              <c:yMode val="edge"/>
              <c:x val="2.0658652306606455E-2"/>
              <c:y val="0.20242441716828966"/>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CC66"/>
                </a:solidFill>
                <a:latin typeface="+mn-lt"/>
                <a:ea typeface="+mn-ea"/>
                <a:cs typeface="+mn-cs"/>
              </a:defRPr>
            </a:pPr>
            <a:endParaRPr lang="fr-FR"/>
          </a:p>
        </c:txPr>
        <c:crossAx val="-476719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09420319897848E-2"/>
          <c:y val="8.7982041185141857E-2"/>
          <c:w val="0.90806301953770141"/>
          <c:h val="0.69016407236011779"/>
        </c:manualLayout>
      </c:layout>
      <c:barChart>
        <c:barDir val="col"/>
        <c:grouping val="clustered"/>
        <c:varyColors val="0"/>
        <c:ser>
          <c:idx val="0"/>
          <c:order val="0"/>
          <c:tx>
            <c:strRef>
              <c:f>Tabelle1!$B$1</c:f>
              <c:strCache>
                <c:ptCount val="1"/>
                <c:pt idx="0">
                  <c:v>Valeur initiale</c:v>
                </c:pt>
              </c:strCache>
            </c:strRef>
          </c:tx>
          <c:spPr>
            <a:solidFill>
              <a:schemeClr val="accent3"/>
            </a:solidFill>
            <a:ln>
              <a:noFill/>
            </a:ln>
            <a:effectLst/>
          </c:spPr>
          <c:invertIfNegative val="0"/>
          <c:dPt>
            <c:idx val="0"/>
            <c:invertIfNegative val="0"/>
            <c:bubble3D val="0"/>
            <c:spPr>
              <a:solidFill>
                <a:srgbClr val="2DBECD"/>
              </a:solidFill>
              <a:ln>
                <a:noFill/>
              </a:ln>
              <a:effectLst/>
            </c:spPr>
            <c:extLst>
              <c:ext xmlns:c16="http://schemas.microsoft.com/office/drawing/2014/chart" uri="{C3380CC4-5D6E-409C-BE32-E72D297353CC}">
                <c16:uniqueId val="{00000001-F15E-4945-932A-0036D00AF84A}"/>
              </c:ext>
            </c:extLst>
          </c:dPt>
          <c:dPt>
            <c:idx val="1"/>
            <c:invertIfNegative val="0"/>
            <c:bubble3D val="0"/>
            <c:spPr>
              <a:solidFill>
                <a:srgbClr val="E61E50"/>
              </a:solidFill>
              <a:ln>
                <a:noFill/>
              </a:ln>
              <a:effectLst/>
            </c:spPr>
            <c:extLst>
              <c:ext xmlns:c16="http://schemas.microsoft.com/office/drawing/2014/chart" uri="{C3380CC4-5D6E-409C-BE32-E72D297353CC}">
                <c16:uniqueId val="{00000003-F15E-4945-932A-0036D00AF84A}"/>
              </c:ext>
            </c:extLst>
          </c:dPt>
          <c:errBars>
            <c:errBarType val="plus"/>
            <c:errValType val="cust"/>
            <c:noEndCap val="0"/>
            <c:plus>
              <c:numRef>
                <c:f>Tabelle1!$C$2:$C$4</c:f>
                <c:numCache>
                  <c:formatCode>General</c:formatCode>
                  <c:ptCount val="3"/>
                  <c:pt idx="0">
                    <c:v>0.19</c:v>
                  </c:pt>
                  <c:pt idx="1">
                    <c:v>0.2</c:v>
                  </c:pt>
                  <c:pt idx="2">
                    <c:v>0.2</c:v>
                  </c:pt>
                </c:numCache>
              </c:numRef>
            </c:plus>
            <c:minus>
              <c:numLit>
                <c:formatCode>General</c:formatCode>
                <c:ptCount val="1"/>
                <c:pt idx="0">
                  <c:v>1</c:v>
                </c:pt>
              </c:numLit>
            </c:minus>
            <c:spPr>
              <a:ln w="19050"/>
            </c:spPr>
          </c:errBars>
          <c:cat>
            <c:strRef>
              <c:f>Tabelle1!$A$2:$A$4</c:f>
              <c:strCache>
                <c:ptCount val="3"/>
                <c:pt idx="0">
                  <c:v>Valeur initiale</c:v>
                </c:pt>
                <c:pt idx="1">
                  <c:v>Après 2 semaines de bisoprolol 10mg/j</c:v>
                </c:pt>
                <c:pt idx="2">
                  <c:v>Après 2 semaines de placebo</c:v>
                </c:pt>
              </c:strCache>
            </c:strRef>
          </c:cat>
          <c:val>
            <c:numRef>
              <c:f>Tabelle1!$B$2:$B$4</c:f>
              <c:numCache>
                <c:formatCode>General</c:formatCode>
                <c:ptCount val="3"/>
                <c:pt idx="0">
                  <c:v>9.69</c:v>
                </c:pt>
                <c:pt idx="1">
                  <c:v>9.64</c:v>
                </c:pt>
                <c:pt idx="2">
                  <c:v>9.65</c:v>
                </c:pt>
              </c:numCache>
            </c:numRef>
          </c:val>
          <c:extLst>
            <c:ext xmlns:c16="http://schemas.microsoft.com/office/drawing/2014/chart" uri="{C3380CC4-5D6E-409C-BE32-E72D297353CC}">
              <c16:uniqueId val="{00000004-F15E-4945-932A-0036D00AF84A}"/>
            </c:ext>
          </c:extLst>
        </c:ser>
        <c:dLbls>
          <c:showLegendKey val="0"/>
          <c:showVal val="0"/>
          <c:showCatName val="0"/>
          <c:showSerName val="0"/>
          <c:showPercent val="0"/>
          <c:showBubbleSize val="0"/>
        </c:dLbls>
        <c:gapWidth val="150"/>
        <c:overlap val="50"/>
        <c:axId val="-261003344"/>
        <c:axId val="-261002800"/>
      </c:barChart>
      <c:catAx>
        <c:axId val="-261003344"/>
        <c:scaling>
          <c:orientation val="minMax"/>
        </c:scaling>
        <c:delete val="0"/>
        <c:axPos val="b"/>
        <c:numFmt formatCode="General" sourceLinked="1"/>
        <c:majorTickMark val="out"/>
        <c:minorTickMark val="none"/>
        <c:tickLblPos val="nextTo"/>
        <c:spPr>
          <a:noFill/>
          <a:ln w="12700"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261002800"/>
        <c:crosses val="autoZero"/>
        <c:auto val="1"/>
        <c:lblAlgn val="ctr"/>
        <c:lblOffset val="100"/>
        <c:noMultiLvlLbl val="0"/>
      </c:catAx>
      <c:valAx>
        <c:axId val="-261002800"/>
        <c:scaling>
          <c:orientation val="minMax"/>
          <c:max val="10"/>
          <c:min val="6"/>
        </c:scaling>
        <c:delete val="0"/>
        <c:axPos val="l"/>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26100334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27679440846442"/>
          <c:y val="0.10537163853254905"/>
          <c:w val="0.89372322302023111"/>
          <c:h val="0.79702157849907529"/>
        </c:manualLayout>
      </c:layout>
      <c:barChart>
        <c:barDir val="col"/>
        <c:grouping val="clustered"/>
        <c:varyColors val="0"/>
        <c:ser>
          <c:idx val="0"/>
          <c:order val="0"/>
          <c:tx>
            <c:strRef>
              <c:f>Tabelle1!$B$1</c:f>
              <c:strCache>
                <c:ptCount val="1"/>
                <c:pt idx="0">
                  <c:v>β2/β1 selectivity ratio </c:v>
                </c:pt>
              </c:strCache>
            </c:strRef>
          </c:tx>
          <c:spPr>
            <a:solidFill>
              <a:srgbClr val="503291"/>
            </a:solidFill>
            <a:ln>
              <a:noFill/>
            </a:ln>
            <a:effectLst/>
          </c:spPr>
          <c:invertIfNegative val="0"/>
          <c:dPt>
            <c:idx val="0"/>
            <c:invertIfNegative val="0"/>
            <c:bubble3D val="0"/>
            <c:extLst>
              <c:ext xmlns:c16="http://schemas.microsoft.com/office/drawing/2014/chart" uri="{C3380CC4-5D6E-409C-BE32-E72D297353CC}">
                <c16:uniqueId val="{00000000-9CD8-496F-AACA-C2766A53BC58}"/>
              </c:ext>
            </c:extLst>
          </c:dPt>
          <c:dPt>
            <c:idx val="1"/>
            <c:invertIfNegative val="0"/>
            <c:bubble3D val="0"/>
            <c:spPr>
              <a:solidFill>
                <a:srgbClr val="A5CD50"/>
              </a:solidFill>
              <a:ln>
                <a:noFill/>
              </a:ln>
              <a:effectLst/>
            </c:spPr>
            <c:extLst>
              <c:ext xmlns:c16="http://schemas.microsoft.com/office/drawing/2014/chart" uri="{C3380CC4-5D6E-409C-BE32-E72D297353CC}">
                <c16:uniqueId val="{00000002-9CD8-496F-AACA-C2766A53BC58}"/>
              </c:ext>
            </c:extLst>
          </c:dPt>
          <c:dPt>
            <c:idx val="2"/>
            <c:invertIfNegative val="0"/>
            <c:bubble3D val="0"/>
            <c:spPr>
              <a:solidFill>
                <a:srgbClr val="2DBECD"/>
              </a:solidFill>
              <a:ln>
                <a:noFill/>
              </a:ln>
              <a:effectLst/>
            </c:spPr>
            <c:extLst>
              <c:ext xmlns:c16="http://schemas.microsoft.com/office/drawing/2014/chart" uri="{C3380CC4-5D6E-409C-BE32-E72D297353CC}">
                <c16:uniqueId val="{00000004-9CD8-496F-AACA-C2766A53BC58}"/>
              </c:ext>
            </c:extLst>
          </c:dPt>
          <c:dPt>
            <c:idx val="3"/>
            <c:invertIfNegative val="0"/>
            <c:bubble3D val="0"/>
            <c:spPr>
              <a:solidFill>
                <a:srgbClr val="E61E50"/>
              </a:solidFill>
              <a:ln>
                <a:noFill/>
              </a:ln>
              <a:effectLst/>
            </c:spPr>
            <c:extLst>
              <c:ext xmlns:c16="http://schemas.microsoft.com/office/drawing/2014/chart" uri="{C3380CC4-5D6E-409C-BE32-E72D297353CC}">
                <c16:uniqueId val="{00000006-9CD8-496F-AACA-C2766A53BC58}"/>
              </c:ext>
            </c:extLst>
          </c:dPt>
          <c:dLbls>
            <c:numFmt formatCode="0.0%" sourceLinked="0"/>
            <c:spPr>
              <a:noFill/>
              <a:ln>
                <a:noFill/>
              </a:ln>
              <a:effectLst/>
            </c:spPr>
            <c:txPr>
              <a:bodyPr rot="0" spcFirstLastPara="1" vertOverflow="ellipsis" vert="horz" wrap="square" lIns="36000" tIns="36000" rIns="36000" bIns="36000" anchor="ctr" anchorCtr="1">
                <a:spAutoFit/>
              </a:bodyPr>
              <a:lstStyle/>
              <a:p>
                <a:pPr>
                  <a:defRPr sz="1400" b="0" i="0" u="none" strike="noStrike" kern="1200" baseline="0">
                    <a:solidFill>
                      <a:srgbClr val="FFFFCC"/>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Tabelle1!$A$2:$A$5</c:f>
              <c:strCache>
                <c:ptCount val="4"/>
                <c:pt idx="0">
                  <c:v>Placebo</c:v>
                </c:pt>
                <c:pt idx="1">
                  <c:v>Enalapril
5-40 mg/day</c:v>
                </c:pt>
                <c:pt idx="2">
                  <c:v>Amlodipine
2.5-10 mg/day</c:v>
                </c:pt>
                <c:pt idx="3">
                  <c:v>Bisoprolol
5 mg/day</c:v>
                </c:pt>
              </c:strCache>
            </c:strRef>
          </c:cat>
          <c:val>
            <c:numRef>
              <c:f>Tabelle1!$B$2:$B$5</c:f>
              <c:numCache>
                <c:formatCode>0.0%</c:formatCode>
                <c:ptCount val="4"/>
                <c:pt idx="0">
                  <c:v>2.1000000000000001E-2</c:v>
                </c:pt>
                <c:pt idx="1">
                  <c:v>2.9000000000000001E-2</c:v>
                </c:pt>
                <c:pt idx="2">
                  <c:v>3.9E-2</c:v>
                </c:pt>
                <c:pt idx="3">
                  <c:v>1.7999999999999999E-2</c:v>
                </c:pt>
              </c:numCache>
            </c:numRef>
          </c:val>
          <c:extLst>
            <c:ext xmlns:c16="http://schemas.microsoft.com/office/drawing/2014/chart" uri="{C3380CC4-5D6E-409C-BE32-E72D297353CC}">
              <c16:uniqueId val="{00000007-9CD8-496F-AACA-C2766A53BC58}"/>
            </c:ext>
          </c:extLst>
        </c:ser>
        <c:dLbls>
          <c:showLegendKey val="0"/>
          <c:showVal val="0"/>
          <c:showCatName val="0"/>
          <c:showSerName val="0"/>
          <c:showPercent val="0"/>
          <c:showBubbleSize val="0"/>
        </c:dLbls>
        <c:gapWidth val="65"/>
        <c:overlap val="65"/>
        <c:axId val="-252791120"/>
        <c:axId val="-252788944"/>
      </c:barChart>
      <c:catAx>
        <c:axId val="-252791120"/>
        <c:scaling>
          <c:orientation val="minMax"/>
        </c:scaling>
        <c:delete val="0"/>
        <c:axPos val="b"/>
        <c:numFmt formatCode="General" sourceLinked="1"/>
        <c:majorTickMark val="none"/>
        <c:minorTickMark val="none"/>
        <c:tickLblPos val="nextTo"/>
        <c:spPr>
          <a:noFill/>
          <a:ln w="12700" cap="flat" cmpd="sng" algn="ctr">
            <a:solidFill>
              <a:schemeClr val="accent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crossAx val="-252788944"/>
        <c:crosses val="autoZero"/>
        <c:auto val="1"/>
        <c:lblAlgn val="ctr"/>
        <c:lblOffset val="100"/>
        <c:noMultiLvlLbl val="0"/>
      </c:catAx>
      <c:valAx>
        <c:axId val="-252788944"/>
        <c:scaling>
          <c:orientation val="minMax"/>
          <c:max val="5.000000000000001E-2"/>
          <c:min val="0"/>
        </c:scaling>
        <c:delete val="0"/>
        <c:axPos val="l"/>
        <c:majorGridlines/>
        <c:title>
          <c:tx>
            <c:rich>
              <a:bodyPr/>
              <a:lstStyle/>
              <a:p>
                <a:pPr>
                  <a:defRPr sz="1200" b="1">
                    <a:solidFill>
                      <a:srgbClr val="FFFFCC"/>
                    </a:solidFill>
                  </a:defRPr>
                </a:pPr>
                <a:r>
                  <a:rPr lang="de-DE" sz="1200" b="1" i="0" u="none" strike="noStrike" baseline="0" dirty="0">
                    <a:solidFill>
                      <a:srgbClr val="FFFFCC"/>
                    </a:solidFill>
                    <a:effectLst/>
                  </a:rPr>
                  <a:t>Prévalence de la dysfonction sexuelle totale (%)</a:t>
                </a:r>
                <a:endParaRPr lang="de-DE" sz="1200" b="1" dirty="0">
                  <a:solidFill>
                    <a:srgbClr val="FFFFCC"/>
                  </a:solidFill>
                </a:endParaRPr>
              </a:p>
            </c:rich>
          </c:tx>
          <c:layout>
            <c:manualLayout>
              <c:xMode val="edge"/>
              <c:yMode val="edge"/>
              <c:x val="1.5471320180110706E-2"/>
              <c:y val="0.17725873144819715"/>
            </c:manualLayout>
          </c:layout>
          <c:overlay val="0"/>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252791120"/>
        <c:crosses val="autoZero"/>
        <c:crossBetween val="between"/>
        <c:majorUnit val="1.0000000000000002E-2"/>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5814814814814"/>
          <c:y val="8.7981939628540298E-2"/>
          <c:w val="0.85324185185185197"/>
          <c:h val="0.79363030009458246"/>
        </c:manualLayout>
      </c:layout>
      <c:barChart>
        <c:barDir val="col"/>
        <c:grouping val="stacked"/>
        <c:varyColors val="0"/>
        <c:ser>
          <c:idx val="0"/>
          <c:order val="0"/>
          <c:tx>
            <c:strRef>
              <c:f>Tabelle1!$B$1</c:f>
              <c:strCache>
                <c:ptCount val="1"/>
                <c:pt idx="0">
                  <c:v>Sysolic BP (mmHg)</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539-471D-8EBC-65A4724FC55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539-471D-8EBC-65A4724FC55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5539-471D-8EBC-65A4724FC55A}"/>
              </c:ext>
            </c:extLst>
          </c:dPt>
          <c:cat>
            <c:strRef>
              <c:f>Tabelle1!$A$2:$A$5</c:f>
              <c:strCache>
                <c:ptCount val="4"/>
                <c:pt idx="0">
                  <c:v>Bisoprolol</c:v>
                </c:pt>
                <c:pt idx="1">
                  <c:v>Losartan</c:v>
                </c:pt>
                <c:pt idx="2">
                  <c:v>Amlodipine</c:v>
                </c:pt>
                <c:pt idx="3">
                  <c:v>HCT</c:v>
                </c:pt>
              </c:strCache>
            </c:strRef>
          </c:cat>
          <c:val>
            <c:numRef>
              <c:f>Tabelle1!$B$2:$B$5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6-5539-471D-8EBC-65A4724FC55A}"/>
            </c:ext>
          </c:extLst>
        </c:ser>
        <c:dLbls>
          <c:showLegendKey val="0"/>
          <c:showVal val="0"/>
          <c:showCatName val="0"/>
          <c:showSerName val="0"/>
          <c:showPercent val="0"/>
          <c:showBubbleSize val="0"/>
        </c:dLbls>
        <c:gapWidth val="150"/>
        <c:overlap val="100"/>
        <c:axId val="-433001360"/>
        <c:axId val="-433008976"/>
      </c:barChart>
      <c:catAx>
        <c:axId val="-433001360"/>
        <c:scaling>
          <c:orientation val="minMax"/>
        </c:scaling>
        <c:delete val="0"/>
        <c:axPos val="t"/>
        <c:numFmt formatCode="General" sourceLinked="1"/>
        <c:majorTickMark val="out"/>
        <c:minorTickMark val="none"/>
        <c:tickLblPos val="high"/>
        <c:spPr>
          <a:noFill/>
          <a:ln w="12700" cap="flat" cmpd="sng" algn="ctr">
            <a:solidFill>
              <a:schemeClr val="accent1"/>
            </a:solidFill>
            <a:round/>
          </a:ln>
          <a:effectLst/>
        </c:spPr>
        <c:txPr>
          <a:bodyPr rot="-60000000" spcFirstLastPara="1" vertOverflow="ellipsis" vert="horz" wrap="square" anchor="ctr" anchorCtr="1"/>
          <a:lstStyle/>
          <a:p>
            <a:pPr>
              <a:defRPr sz="1200" b="1" i="0" u="none" strike="noStrike" kern="1200" baseline="0">
                <a:solidFill>
                  <a:srgbClr val="FFCC66"/>
                </a:solidFill>
                <a:latin typeface="+mn-lt"/>
                <a:ea typeface="+mn-ea"/>
                <a:cs typeface="+mn-cs"/>
              </a:defRPr>
            </a:pPr>
            <a:endParaRPr lang="fr-FR"/>
          </a:p>
        </c:txPr>
        <c:crossAx val="-433008976"/>
        <c:crosses val="max"/>
        <c:auto val="1"/>
        <c:lblAlgn val="ctr"/>
        <c:lblOffset val="100"/>
        <c:noMultiLvlLbl val="0"/>
      </c:catAx>
      <c:valAx>
        <c:axId val="-433008976"/>
        <c:scaling>
          <c:orientation val="minMax"/>
          <c:max val="5"/>
          <c:min val="-20"/>
        </c:scaling>
        <c:delete val="0"/>
        <c:axPos val="l"/>
        <c:majorGridlines/>
        <c:title>
          <c:tx>
            <c:rich>
              <a:bodyPr/>
              <a:lstStyle/>
              <a:p>
                <a:pPr>
                  <a:defRPr sz="1200" b="1">
                    <a:solidFill>
                      <a:srgbClr val="FFCC66"/>
                    </a:solidFill>
                  </a:defRPr>
                </a:pPr>
                <a:r>
                  <a:rPr lang="de-DE" sz="1200" b="1" dirty="0">
                    <a:solidFill>
                      <a:srgbClr val="FFCC66"/>
                    </a:solidFill>
                  </a:rPr>
                  <a:t>Pression </a:t>
                </a:r>
                <a:r>
                  <a:rPr lang="de-DE" sz="1200" b="1" dirty="0" err="1">
                    <a:solidFill>
                      <a:srgbClr val="FFCC66"/>
                    </a:solidFill>
                  </a:rPr>
                  <a:t>Systolique</a:t>
                </a:r>
                <a:r>
                  <a:rPr lang="de-DE" sz="1200" b="1" baseline="0" dirty="0">
                    <a:solidFill>
                      <a:srgbClr val="FFCC66"/>
                    </a:solidFill>
                  </a:rPr>
                  <a:t> (</a:t>
                </a:r>
                <a:r>
                  <a:rPr lang="de-DE" sz="1200" b="1" baseline="0" dirty="0" err="1">
                    <a:solidFill>
                      <a:srgbClr val="FFCC66"/>
                    </a:solidFill>
                  </a:rPr>
                  <a:t>mmHg</a:t>
                </a:r>
                <a:r>
                  <a:rPr lang="de-DE" sz="1200" b="1" baseline="0" dirty="0">
                    <a:solidFill>
                      <a:srgbClr val="FFCC66"/>
                    </a:solidFill>
                  </a:rPr>
                  <a:t>)</a:t>
                </a:r>
                <a:endParaRPr lang="de-DE" sz="1200" b="1" dirty="0">
                  <a:solidFill>
                    <a:srgbClr val="FFCC66"/>
                  </a:solidFill>
                </a:endParaRPr>
              </a:p>
            </c:rich>
          </c:tx>
          <c:layout>
            <c:manualLayout>
              <c:xMode val="edge"/>
              <c:yMode val="edge"/>
              <c:x val="1.580888888888889E-2"/>
              <c:y val="0.18224743077968406"/>
            </c:manualLayout>
          </c:layout>
          <c:overlay val="0"/>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C000"/>
                </a:solidFill>
                <a:latin typeface="+mn-lt"/>
                <a:ea typeface="+mn-ea"/>
                <a:cs typeface="+mn-cs"/>
              </a:defRPr>
            </a:pPr>
            <a:endParaRPr lang="fr-FR"/>
          </a:p>
        </c:txPr>
        <c:crossAx val="-433001360"/>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5814814814814"/>
          <c:y val="8.7981939628540298E-2"/>
          <c:w val="0.85324185185185197"/>
          <c:h val="0.79363030009458246"/>
        </c:manualLayout>
      </c:layout>
      <c:barChart>
        <c:barDir val="col"/>
        <c:grouping val="clustered"/>
        <c:varyColors val="0"/>
        <c:ser>
          <c:idx val="0"/>
          <c:order val="0"/>
          <c:tx>
            <c:strRef>
              <c:f>Tabelle1!$B$1</c:f>
              <c:strCache>
                <c:ptCount val="1"/>
                <c:pt idx="0">
                  <c:v>mmHg</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426-410A-915B-1190FF85B8D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426-410A-915B-1190FF85B8D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1426-410A-915B-1190FF85B8DF}"/>
              </c:ext>
            </c:extLst>
          </c:dPt>
          <c:cat>
            <c:strRef>
              <c:f>Tabelle1!$A$2:$A$5</c:f>
              <c:strCache>
                <c:ptCount val="4"/>
                <c:pt idx="0">
                  <c:v>Bisoprolol</c:v>
                </c:pt>
                <c:pt idx="1">
                  <c:v>Losartan</c:v>
                </c:pt>
                <c:pt idx="2">
                  <c:v>Amlodipine</c:v>
                </c:pt>
                <c:pt idx="3">
                  <c:v>HCT</c:v>
                </c:pt>
              </c:strCache>
            </c:strRef>
          </c:cat>
          <c:val>
            <c:numRef>
              <c:f>Tabelle1!$B$2:$B$5</c:f>
              <c:numCache>
                <c:formatCode>General</c:formatCode>
                <c:ptCount val="4"/>
              </c:numCache>
            </c:numRef>
          </c:val>
          <c:extLst>
            <c:ext xmlns:c16="http://schemas.microsoft.com/office/drawing/2014/chart" uri="{C3380CC4-5D6E-409C-BE32-E72D297353CC}">
              <c16:uniqueId val="{00000006-1426-410A-915B-1190FF85B8DF}"/>
            </c:ext>
          </c:extLst>
        </c:ser>
        <c:dLbls>
          <c:showLegendKey val="0"/>
          <c:showVal val="0"/>
          <c:showCatName val="0"/>
          <c:showSerName val="0"/>
          <c:showPercent val="0"/>
          <c:showBubbleSize val="0"/>
        </c:dLbls>
        <c:gapWidth val="150"/>
        <c:overlap val="50"/>
        <c:axId val="-433012784"/>
        <c:axId val="-433006256"/>
      </c:barChart>
      <c:catAx>
        <c:axId val="-433012784"/>
        <c:scaling>
          <c:orientation val="minMax"/>
        </c:scaling>
        <c:delete val="0"/>
        <c:axPos val="t"/>
        <c:numFmt formatCode="General" sourceLinked="1"/>
        <c:majorTickMark val="out"/>
        <c:minorTickMark val="none"/>
        <c:tickLblPos val="high"/>
        <c:spPr>
          <a:noFill/>
          <a:ln w="12700" cap="flat" cmpd="sng" algn="ctr">
            <a:solidFill>
              <a:schemeClr val="accent1"/>
            </a:solidFill>
            <a:round/>
          </a:ln>
          <a:effectLst/>
        </c:spPr>
        <c:txPr>
          <a:bodyPr rot="-60000000" vert="horz"/>
          <a:lstStyle/>
          <a:p>
            <a:pPr>
              <a:defRPr/>
            </a:pPr>
            <a:endParaRPr lang="fr-FR"/>
          </a:p>
        </c:txPr>
        <c:crossAx val="-433006256"/>
        <c:crosses val="max"/>
        <c:auto val="1"/>
        <c:lblAlgn val="ctr"/>
        <c:lblOffset val="100"/>
        <c:noMultiLvlLbl val="0"/>
      </c:catAx>
      <c:valAx>
        <c:axId val="-433006256"/>
        <c:scaling>
          <c:orientation val="minMax"/>
          <c:max val="5"/>
          <c:min val="-20"/>
        </c:scaling>
        <c:delete val="0"/>
        <c:axPos val="l"/>
        <c:majorGridlines/>
        <c:title>
          <c:tx>
            <c:rich>
              <a:bodyPr/>
              <a:lstStyle/>
              <a:p>
                <a:pPr algn="ctr" rtl="0">
                  <a:defRPr/>
                </a:pPr>
                <a:r>
                  <a:rPr lang="de-DE"/>
                  <a:t>Pression Diastolique (mmHg)</a:t>
                </a:r>
              </a:p>
            </c:rich>
          </c:tx>
          <c:overlay val="0"/>
        </c:title>
        <c:numFmt formatCode="#,##0" sourceLinked="0"/>
        <c:majorTickMark val="out"/>
        <c:minorTickMark val="none"/>
        <c:tickLblPos val="nextTo"/>
        <c:spPr>
          <a:noFill/>
          <a:ln>
            <a:noFill/>
          </a:ln>
          <a:effectLst/>
        </c:spPr>
        <c:txPr>
          <a:bodyPr rot="-60000000" vert="horz"/>
          <a:lstStyle/>
          <a:p>
            <a:pPr>
              <a:defRPr/>
            </a:pPr>
            <a:endParaRPr lang="fr-FR"/>
          </a:p>
        </c:txPr>
        <c:crossAx val="-433012784"/>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solidFill>
            <a:srgbClr val="FFCC66"/>
          </a:solidFill>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5814814814814"/>
          <c:y val="8.7981939628540298E-2"/>
          <c:w val="0.85324185185185197"/>
          <c:h val="0.79363030009458246"/>
        </c:manualLayout>
      </c:layout>
      <c:barChart>
        <c:barDir val="col"/>
        <c:grouping val="stacked"/>
        <c:varyColors val="0"/>
        <c:ser>
          <c:idx val="0"/>
          <c:order val="0"/>
          <c:tx>
            <c:strRef>
              <c:f>Tabelle1!$B$1</c:f>
              <c:strCache>
                <c:ptCount val="1"/>
                <c:pt idx="0">
                  <c:v>Sysolic BP (mmHg)</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6BD-4794-BFF3-788F5FC562E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6BD-4794-BFF3-788F5FC562E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96BD-4794-BFF3-788F5FC562EB}"/>
              </c:ext>
            </c:extLst>
          </c:dPt>
          <c:cat>
            <c:strRef>
              <c:f>Tabelle1!$A$2:$A$5</c:f>
              <c:strCache>
                <c:ptCount val="4"/>
                <c:pt idx="0">
                  <c:v>Bisoprolol</c:v>
                </c:pt>
                <c:pt idx="1">
                  <c:v>Losartan</c:v>
                </c:pt>
                <c:pt idx="2">
                  <c:v>Amlodipine</c:v>
                </c:pt>
                <c:pt idx="3">
                  <c:v>HCT</c:v>
                </c:pt>
              </c:strCache>
            </c:strRef>
          </c:cat>
          <c:val>
            <c:numRef>
              <c:f>Tabelle1!$B$2:$B$5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6-96BD-4794-BFF3-788F5FC562EB}"/>
            </c:ext>
          </c:extLst>
        </c:ser>
        <c:dLbls>
          <c:showLegendKey val="0"/>
          <c:showVal val="0"/>
          <c:showCatName val="0"/>
          <c:showSerName val="0"/>
          <c:showPercent val="0"/>
          <c:showBubbleSize val="0"/>
        </c:dLbls>
        <c:gapWidth val="150"/>
        <c:overlap val="100"/>
        <c:axId val="-433011152"/>
        <c:axId val="-433012240"/>
      </c:barChart>
      <c:catAx>
        <c:axId val="-433011152"/>
        <c:scaling>
          <c:orientation val="minMax"/>
        </c:scaling>
        <c:delete val="0"/>
        <c:axPos val="t"/>
        <c:numFmt formatCode="General" sourceLinked="1"/>
        <c:majorTickMark val="out"/>
        <c:minorTickMark val="none"/>
        <c:tickLblPos val="high"/>
        <c:spPr>
          <a:noFill/>
          <a:ln w="12700" cap="flat" cmpd="sng" algn="ctr">
            <a:solidFill>
              <a:schemeClr val="accent1"/>
            </a:solidFill>
            <a:round/>
          </a:ln>
          <a:effectLst/>
        </c:spPr>
        <c:txPr>
          <a:bodyPr rot="-60000000" vert="horz"/>
          <a:lstStyle/>
          <a:p>
            <a:pPr>
              <a:defRPr/>
            </a:pPr>
            <a:endParaRPr lang="fr-FR"/>
          </a:p>
        </c:txPr>
        <c:crossAx val="-433012240"/>
        <c:crosses val="max"/>
        <c:auto val="1"/>
        <c:lblAlgn val="ctr"/>
        <c:lblOffset val="100"/>
        <c:noMultiLvlLbl val="0"/>
      </c:catAx>
      <c:valAx>
        <c:axId val="-433012240"/>
        <c:scaling>
          <c:orientation val="minMax"/>
          <c:max val="5"/>
          <c:min val="-20"/>
        </c:scaling>
        <c:delete val="0"/>
        <c:axPos val="l"/>
        <c:majorGridlines/>
        <c:title>
          <c:tx>
            <c:rich>
              <a:bodyPr/>
              <a:lstStyle/>
              <a:p>
                <a:pPr>
                  <a:defRPr/>
                </a:pPr>
                <a:r>
                  <a:rPr lang="de-DE"/>
                  <a:t>Pression Systolique (mmHg)</a:t>
                </a:r>
              </a:p>
            </c:rich>
          </c:tx>
          <c:layout>
            <c:manualLayout>
              <c:xMode val="edge"/>
              <c:yMode val="edge"/>
              <c:x val="2.2864444444444444E-2"/>
              <c:y val="0.18561668741357296"/>
            </c:manualLayout>
          </c:layout>
          <c:overlay val="0"/>
        </c:title>
        <c:numFmt formatCode="#,##0" sourceLinked="0"/>
        <c:majorTickMark val="out"/>
        <c:minorTickMark val="none"/>
        <c:tickLblPos val="nextTo"/>
        <c:spPr>
          <a:noFill/>
          <a:ln>
            <a:noFill/>
          </a:ln>
          <a:effectLst/>
        </c:spPr>
        <c:txPr>
          <a:bodyPr rot="-60000000" vert="horz"/>
          <a:lstStyle/>
          <a:p>
            <a:pPr>
              <a:defRPr/>
            </a:pPr>
            <a:endParaRPr lang="fr-FR"/>
          </a:p>
        </c:txPr>
        <c:crossAx val="-43301115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solidFill>
            <a:srgbClr val="FFFFCC"/>
          </a:solidFill>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5814814814814"/>
          <c:y val="8.7981939628540298E-2"/>
          <c:w val="0.85324185185185197"/>
          <c:h val="0.79363030009458246"/>
        </c:manualLayout>
      </c:layout>
      <c:barChart>
        <c:barDir val="col"/>
        <c:grouping val="clustered"/>
        <c:varyColors val="0"/>
        <c:ser>
          <c:idx val="0"/>
          <c:order val="0"/>
          <c:tx>
            <c:strRef>
              <c:f>Tabelle1!$B$1</c:f>
              <c:strCache>
                <c:ptCount val="1"/>
                <c:pt idx="0">
                  <c:v>mmHg</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1F7-4A61-930E-8ADF0F72427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1F7-4A61-930E-8ADF0F72427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A1F7-4A61-930E-8ADF0F724275}"/>
              </c:ext>
            </c:extLst>
          </c:dPt>
          <c:cat>
            <c:strRef>
              <c:f>Tabelle1!$A$2:$A$5</c:f>
              <c:strCache>
                <c:ptCount val="4"/>
                <c:pt idx="0">
                  <c:v>Bisoprolol</c:v>
                </c:pt>
                <c:pt idx="1">
                  <c:v>Losartan</c:v>
                </c:pt>
                <c:pt idx="2">
                  <c:v>Amlodipine</c:v>
                </c:pt>
                <c:pt idx="3">
                  <c:v>HCT</c:v>
                </c:pt>
              </c:strCache>
            </c:strRef>
          </c:cat>
          <c:val>
            <c:numRef>
              <c:f>Tabelle1!$B$2:$B$5</c:f>
              <c:numCache>
                <c:formatCode>General</c:formatCode>
                <c:ptCount val="4"/>
              </c:numCache>
            </c:numRef>
          </c:val>
          <c:extLst>
            <c:ext xmlns:c16="http://schemas.microsoft.com/office/drawing/2014/chart" uri="{C3380CC4-5D6E-409C-BE32-E72D297353CC}">
              <c16:uniqueId val="{00000006-A1F7-4A61-930E-8ADF0F724275}"/>
            </c:ext>
          </c:extLst>
        </c:ser>
        <c:dLbls>
          <c:showLegendKey val="0"/>
          <c:showVal val="0"/>
          <c:showCatName val="0"/>
          <c:showSerName val="0"/>
          <c:showPercent val="0"/>
          <c:showBubbleSize val="0"/>
        </c:dLbls>
        <c:gapWidth val="150"/>
        <c:overlap val="50"/>
        <c:axId val="-433008432"/>
        <c:axId val="-433016592"/>
      </c:barChart>
      <c:catAx>
        <c:axId val="-433008432"/>
        <c:scaling>
          <c:orientation val="minMax"/>
        </c:scaling>
        <c:delete val="0"/>
        <c:axPos val="t"/>
        <c:numFmt formatCode="General" sourceLinked="1"/>
        <c:majorTickMark val="out"/>
        <c:minorTickMark val="none"/>
        <c:tickLblPos val="high"/>
        <c:spPr>
          <a:noFill/>
          <a:ln w="12700" cap="flat" cmpd="sng" algn="ctr">
            <a:solidFill>
              <a:schemeClr val="accent1"/>
            </a:solidFill>
            <a:round/>
          </a:ln>
          <a:effectLst/>
        </c:spPr>
        <c:txPr>
          <a:bodyPr rot="-60000000" spcFirstLastPara="1" vertOverflow="ellipsis" vert="horz" wrap="square" anchor="ctr" anchorCtr="1"/>
          <a:lstStyle/>
          <a:p>
            <a:pPr>
              <a:defRPr sz="1200" b="1" i="0" u="none" strike="noStrike" kern="1200" baseline="0">
                <a:solidFill>
                  <a:srgbClr val="FFFFCC"/>
                </a:solidFill>
                <a:latin typeface="+mn-lt"/>
                <a:ea typeface="+mn-ea"/>
                <a:cs typeface="+mn-cs"/>
              </a:defRPr>
            </a:pPr>
            <a:endParaRPr lang="fr-FR"/>
          </a:p>
        </c:txPr>
        <c:crossAx val="-433016592"/>
        <c:crosses val="max"/>
        <c:auto val="1"/>
        <c:lblAlgn val="ctr"/>
        <c:lblOffset val="100"/>
        <c:noMultiLvlLbl val="0"/>
      </c:catAx>
      <c:valAx>
        <c:axId val="-433016592"/>
        <c:scaling>
          <c:orientation val="minMax"/>
          <c:max val="5"/>
          <c:min val="-20"/>
        </c:scaling>
        <c:delete val="0"/>
        <c:axPos val="l"/>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rgbClr val="FFFFCC"/>
                    </a:solidFill>
                    <a:latin typeface="+mn-lt"/>
                    <a:ea typeface="+mn-ea"/>
                    <a:cs typeface="+mn-cs"/>
                  </a:defRPr>
                </a:pPr>
                <a:r>
                  <a:rPr lang="de-DE" sz="1200" b="1" i="0" baseline="0" dirty="0">
                    <a:solidFill>
                      <a:srgbClr val="FFFFCC"/>
                    </a:solidFill>
                    <a:effectLst/>
                  </a:rPr>
                  <a:t>Pression </a:t>
                </a:r>
                <a:r>
                  <a:rPr lang="de-DE" sz="1200" b="1" i="0" baseline="0" dirty="0" err="1">
                    <a:solidFill>
                      <a:srgbClr val="FFFFCC"/>
                    </a:solidFill>
                    <a:effectLst/>
                  </a:rPr>
                  <a:t>Diastolique</a:t>
                </a:r>
                <a:r>
                  <a:rPr lang="de-DE" sz="1200" b="1" i="0" baseline="0" dirty="0">
                    <a:solidFill>
                      <a:srgbClr val="FFFFCC"/>
                    </a:solidFill>
                    <a:effectLst/>
                  </a:rPr>
                  <a:t> (</a:t>
                </a:r>
                <a:r>
                  <a:rPr lang="de-DE" sz="1200" b="1" i="0" baseline="0" dirty="0" err="1">
                    <a:solidFill>
                      <a:srgbClr val="FFFFCC"/>
                    </a:solidFill>
                    <a:effectLst/>
                  </a:rPr>
                  <a:t>mmHg</a:t>
                </a:r>
                <a:r>
                  <a:rPr lang="de-DE" sz="1200" b="1" i="0" baseline="0" dirty="0">
                    <a:solidFill>
                      <a:srgbClr val="FFFFCC"/>
                    </a:solidFill>
                    <a:effectLst/>
                  </a:rPr>
                  <a:t>)</a:t>
                </a:r>
                <a:endParaRPr lang="de-DE" sz="1200" b="1" dirty="0">
                  <a:solidFill>
                    <a:srgbClr val="FFFFCC"/>
                  </a:solidFill>
                  <a:effectLst/>
                </a:endParaRPr>
              </a:p>
            </c:rich>
          </c:tx>
          <c:overlay val="0"/>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CC"/>
                </a:solidFill>
                <a:latin typeface="+mn-lt"/>
                <a:ea typeface="+mn-ea"/>
                <a:cs typeface="+mn-cs"/>
              </a:defRPr>
            </a:pPr>
            <a:endParaRPr lang="fr-FR"/>
          </a:p>
        </c:txPr>
        <c:crossAx val="-43300843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2767723868253"/>
          <c:y val="8.3013528905827763E-2"/>
          <c:w val="0.89372322302023111"/>
          <c:h val="0.79702157849907529"/>
        </c:manualLayout>
      </c:layout>
      <c:barChart>
        <c:barDir val="col"/>
        <c:grouping val="clustered"/>
        <c:varyColors val="0"/>
        <c:ser>
          <c:idx val="0"/>
          <c:order val="0"/>
          <c:tx>
            <c:strRef>
              <c:f>Tabelle1!$B$1</c:f>
              <c:strCache>
                <c:ptCount val="1"/>
                <c:pt idx="0">
                  <c:v>β2/β1 selectivity ratio </c:v>
                </c:pt>
              </c:strCache>
            </c:strRef>
          </c:tx>
          <c:spPr>
            <a:solidFill>
              <a:schemeClr val="accent3"/>
            </a:solidFill>
            <a:ln>
              <a:noFill/>
            </a:ln>
            <a:effectLst/>
          </c:spPr>
          <c:invertIfNegative val="0"/>
          <c:dPt>
            <c:idx val="0"/>
            <c:invertIfNegative val="0"/>
            <c:bubble3D val="0"/>
            <c:spPr>
              <a:solidFill>
                <a:srgbClr val="E61E50"/>
              </a:solidFill>
              <a:ln>
                <a:noFill/>
              </a:ln>
              <a:effectLst/>
            </c:spPr>
            <c:extLst>
              <c:ext xmlns:c16="http://schemas.microsoft.com/office/drawing/2014/chart" uri="{C3380CC4-5D6E-409C-BE32-E72D297353CC}">
                <c16:uniqueId val="{00000001-FC92-4A02-8AE9-DC93A15F7587}"/>
              </c:ext>
            </c:extLst>
          </c:dPt>
          <c:dPt>
            <c:idx val="1"/>
            <c:invertIfNegative val="0"/>
            <c:bubble3D val="0"/>
            <c:spPr>
              <a:solidFill>
                <a:srgbClr val="FFC832"/>
              </a:solidFill>
              <a:ln>
                <a:noFill/>
              </a:ln>
              <a:effectLst/>
            </c:spPr>
            <c:extLst>
              <c:ext xmlns:c16="http://schemas.microsoft.com/office/drawing/2014/chart" uri="{C3380CC4-5D6E-409C-BE32-E72D297353CC}">
                <c16:uniqueId val="{00000003-FC92-4A02-8AE9-DC93A15F7587}"/>
              </c:ext>
            </c:extLst>
          </c:dPt>
          <c:dPt>
            <c:idx val="3"/>
            <c:invertIfNegative val="0"/>
            <c:bubble3D val="0"/>
            <c:spPr>
              <a:solidFill>
                <a:srgbClr val="E61E50"/>
              </a:solidFill>
              <a:ln>
                <a:noFill/>
              </a:ln>
              <a:effectLst/>
            </c:spPr>
            <c:extLst>
              <c:ext xmlns:c16="http://schemas.microsoft.com/office/drawing/2014/chart" uri="{C3380CC4-5D6E-409C-BE32-E72D297353CC}">
                <c16:uniqueId val="{00000005-FC92-4A02-8AE9-DC93A15F7587}"/>
              </c:ext>
            </c:extLst>
          </c:dPt>
          <c:dPt>
            <c:idx val="4"/>
            <c:invertIfNegative val="0"/>
            <c:bubble3D val="0"/>
            <c:spPr>
              <a:solidFill>
                <a:srgbClr val="FFC832"/>
              </a:solidFill>
              <a:ln>
                <a:noFill/>
              </a:ln>
              <a:effectLst/>
            </c:spPr>
            <c:extLst>
              <c:ext xmlns:c16="http://schemas.microsoft.com/office/drawing/2014/chart" uri="{C3380CC4-5D6E-409C-BE32-E72D297353CC}">
                <c16:uniqueId val="{00000007-FC92-4A02-8AE9-DC93A15F7587}"/>
              </c:ext>
            </c:extLst>
          </c:dPt>
          <c:dLbls>
            <c:dLbl>
              <c:idx val="0"/>
              <c:layout>
                <c:manualLayout>
                  <c:x val="0"/>
                  <c:y val="8.0128980667766025E-2"/>
                </c:manualLayout>
              </c:layout>
              <c:numFmt formatCode="0%" sourceLinked="0"/>
              <c:spPr>
                <a:noFill/>
                <a:ln>
                  <a:noFill/>
                </a:ln>
                <a:effectLst/>
              </c:spPr>
              <c:txPr>
                <a:bodyPr rot="0" vert="horz"/>
                <a:lstStyle/>
                <a:p>
                  <a:pPr>
                    <a:defRPr sz="1600">
                      <a:solidFill>
                        <a:schemeClr val="tx2">
                          <a:lumMod val="25000"/>
                        </a:schemeClr>
                      </a:solidFill>
                    </a:defRPr>
                  </a:pPr>
                  <a:endParaRPr lang="fr-F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8.1699255638262414E-2"/>
                      <c:h val="3.2928624815858565E-2"/>
                    </c:manualLayout>
                  </c15:layout>
                </c:ext>
                <c:ext xmlns:c16="http://schemas.microsoft.com/office/drawing/2014/chart" uri="{C3380CC4-5D6E-409C-BE32-E72D297353CC}">
                  <c16:uniqueId val="{00000001-FC92-4A02-8AE9-DC93A15F7587}"/>
                </c:ext>
              </c:extLst>
            </c:dLbl>
            <c:dLbl>
              <c:idx val="1"/>
              <c:numFmt formatCode="0%" sourceLinked="0"/>
              <c:spPr>
                <a:noFill/>
                <a:ln>
                  <a:noFill/>
                </a:ln>
                <a:effectLst/>
              </c:spPr>
              <c:txPr>
                <a:bodyPr rot="0" vert="horz"/>
                <a:lstStyle/>
                <a:p>
                  <a:pPr>
                    <a:defRPr sz="1600">
                      <a:solidFill>
                        <a:schemeClr val="tx2">
                          <a:lumMod val="25000"/>
                        </a:schemeClr>
                      </a:solidFill>
                    </a:defRPr>
                  </a:pPr>
                  <a:endParaRPr lang="fr-FR"/>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7.7533051883124093E-2"/>
                      <c:h val="4.5349796830703726E-2"/>
                    </c:manualLayout>
                  </c15:layout>
                </c:ext>
                <c:ext xmlns:c16="http://schemas.microsoft.com/office/drawing/2014/chart" uri="{C3380CC4-5D6E-409C-BE32-E72D297353CC}">
                  <c16:uniqueId val="{00000003-FC92-4A02-8AE9-DC93A15F7587}"/>
                </c:ext>
              </c:extLst>
            </c:dLbl>
            <c:dLbl>
              <c:idx val="3"/>
              <c:numFmt formatCode="0%" sourceLinked="0"/>
              <c:spPr>
                <a:noFill/>
                <a:ln>
                  <a:noFill/>
                </a:ln>
                <a:effectLst/>
              </c:spPr>
              <c:txPr>
                <a:bodyPr rot="0" vert="horz"/>
                <a:lstStyle/>
                <a:p>
                  <a:pPr>
                    <a:defRPr sz="1600">
                      <a:solidFill>
                        <a:schemeClr val="tx2">
                          <a:lumMod val="25000"/>
                        </a:schemeClr>
                      </a:solidFill>
                    </a:defRPr>
                  </a:pPr>
                  <a:endParaRPr lang="fr-FR"/>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C92-4A02-8AE9-DC93A15F7587}"/>
                </c:ext>
              </c:extLst>
            </c:dLbl>
            <c:dLbl>
              <c:idx val="4"/>
              <c:numFmt formatCode="0%" sourceLinked="0"/>
              <c:spPr>
                <a:noFill/>
                <a:ln>
                  <a:noFill/>
                </a:ln>
                <a:effectLst/>
              </c:spPr>
              <c:txPr>
                <a:bodyPr rot="0" vert="horz"/>
                <a:lstStyle/>
                <a:p>
                  <a:pPr>
                    <a:defRPr sz="1600">
                      <a:solidFill>
                        <a:schemeClr val="tx2">
                          <a:lumMod val="25000"/>
                        </a:schemeClr>
                      </a:solidFill>
                    </a:defRPr>
                  </a:pPr>
                  <a:endParaRPr lang="fr-FR"/>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C92-4A02-8AE9-DC93A15F7587}"/>
                </c:ext>
              </c:extLst>
            </c:dLbl>
            <c:numFmt formatCode="0%" sourceLinked="0"/>
            <c:spPr>
              <a:noFill/>
              <a:ln>
                <a:noFill/>
              </a:ln>
              <a:effectLst/>
            </c:spPr>
            <c:txPr>
              <a:bodyPr rot="0" vert="horz"/>
              <a:lstStyle/>
              <a:p>
                <a:pPr>
                  <a:defRPr>
                    <a:solidFill>
                      <a:schemeClr val="tx2">
                        <a:lumMod val="25000"/>
                      </a:schemeClr>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Tabelle1!$A$2:$A$6</c:f>
              <c:numCache>
                <c:formatCode>General</c:formatCode>
                <c:ptCount val="5"/>
              </c:numCache>
            </c:numRef>
          </c:cat>
          <c:val>
            <c:numRef>
              <c:f>Tabelle1!$B$2:$B$6</c:f>
              <c:numCache>
                <c:formatCode>0%</c:formatCode>
                <c:ptCount val="5"/>
                <c:pt idx="0">
                  <c:v>0.64</c:v>
                </c:pt>
                <c:pt idx="1">
                  <c:v>0.57999999999999996</c:v>
                </c:pt>
                <c:pt idx="3">
                  <c:v>0.8</c:v>
                </c:pt>
                <c:pt idx="4">
                  <c:v>0.52</c:v>
                </c:pt>
              </c:numCache>
            </c:numRef>
          </c:val>
          <c:extLst>
            <c:ext xmlns:c16="http://schemas.microsoft.com/office/drawing/2014/chart" uri="{C3380CC4-5D6E-409C-BE32-E72D297353CC}">
              <c16:uniqueId val="{00000008-FC92-4A02-8AE9-DC93A15F7587}"/>
            </c:ext>
          </c:extLst>
        </c:ser>
        <c:dLbls>
          <c:showLegendKey val="0"/>
          <c:showVal val="0"/>
          <c:showCatName val="0"/>
          <c:showSerName val="0"/>
          <c:showPercent val="0"/>
          <c:showBubbleSize val="0"/>
        </c:dLbls>
        <c:gapWidth val="26"/>
        <c:overlap val="15"/>
        <c:axId val="-433013328"/>
        <c:axId val="-433011696"/>
      </c:barChart>
      <c:catAx>
        <c:axId val="-433013328"/>
        <c:scaling>
          <c:orientation val="minMax"/>
        </c:scaling>
        <c:delete val="0"/>
        <c:axPos val="b"/>
        <c:numFmt formatCode="General" sourceLinked="1"/>
        <c:majorTickMark val="none"/>
        <c:minorTickMark val="none"/>
        <c:tickLblPos val="nextTo"/>
        <c:spPr>
          <a:noFill/>
          <a:ln w="12700" cap="flat" cmpd="sng" algn="ctr">
            <a:solidFill>
              <a:schemeClr val="accent1"/>
            </a:solidFill>
            <a:round/>
          </a:ln>
          <a:effectLst/>
        </c:spPr>
        <c:txPr>
          <a:bodyPr rot="-60000000" vert="horz"/>
          <a:lstStyle/>
          <a:p>
            <a:pPr>
              <a:defRPr/>
            </a:pPr>
            <a:endParaRPr lang="fr-FR"/>
          </a:p>
        </c:txPr>
        <c:crossAx val="-433011696"/>
        <c:crosses val="autoZero"/>
        <c:auto val="1"/>
        <c:lblAlgn val="ctr"/>
        <c:lblOffset val="100"/>
        <c:noMultiLvlLbl val="0"/>
      </c:catAx>
      <c:valAx>
        <c:axId val="-433011696"/>
        <c:scaling>
          <c:orientation val="minMax"/>
          <c:max val="1"/>
        </c:scaling>
        <c:delete val="0"/>
        <c:axPos val="l"/>
        <c:majorGridlines/>
        <c:title>
          <c:tx>
            <c:rich>
              <a:bodyPr/>
              <a:lstStyle/>
              <a:p>
                <a:pPr>
                  <a:defRPr/>
                </a:pPr>
                <a:r>
                  <a:rPr lang="de-DE"/>
                  <a:t>Pression artérielle  diastolique≤95 mmHg</a:t>
                </a:r>
              </a:p>
            </c:rich>
          </c:tx>
          <c:layout>
            <c:manualLayout>
              <c:xMode val="edge"/>
              <c:yMode val="edge"/>
              <c:x val="3.7998228954952717E-3"/>
              <c:y val="0.18503477634750645"/>
            </c:manualLayout>
          </c:layout>
          <c:overlay val="0"/>
        </c:title>
        <c:numFmt formatCode="0%" sourceLinked="0"/>
        <c:majorTickMark val="none"/>
        <c:minorTickMark val="none"/>
        <c:tickLblPos val="nextTo"/>
        <c:spPr>
          <a:noFill/>
          <a:ln>
            <a:noFill/>
          </a:ln>
          <a:effectLst/>
        </c:spPr>
        <c:txPr>
          <a:bodyPr rot="-60000000" vert="horz"/>
          <a:lstStyle/>
          <a:p>
            <a:pPr>
              <a:defRPr/>
            </a:pPr>
            <a:endParaRPr lang="fr-FR"/>
          </a:p>
        </c:txPr>
        <c:crossAx val="-43301332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solidFill>
            <a:srgbClr val="FFFF99"/>
          </a:solidFill>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36980462298604E-2"/>
          <c:y val="8.7981939628540298E-2"/>
          <c:w val="0.90806301953770141"/>
          <c:h val="0.79702157849907529"/>
        </c:manualLayout>
      </c:layout>
      <c:barChart>
        <c:barDir val="col"/>
        <c:grouping val="clustered"/>
        <c:varyColors val="0"/>
        <c:ser>
          <c:idx val="0"/>
          <c:order val="0"/>
          <c:tx>
            <c:strRef>
              <c:f>Tabelle1!$B$1</c:f>
              <c:strCache>
                <c:ptCount val="1"/>
                <c:pt idx="0">
                  <c:v>
</c:v>
                </c:pt>
              </c:strCache>
            </c:strRef>
          </c:tx>
          <c:spPr>
            <a:solidFill>
              <a:schemeClr val="accent3"/>
            </a:solidFill>
            <a:ln>
              <a:noFill/>
            </a:ln>
            <a:effectLst/>
          </c:spPr>
          <c:invertIfNegative val="0"/>
          <c:dPt>
            <c:idx val="0"/>
            <c:invertIfNegative val="0"/>
            <c:bubble3D val="0"/>
            <c:spPr>
              <a:solidFill>
                <a:srgbClr val="2DBECD"/>
              </a:solidFill>
              <a:ln>
                <a:noFill/>
              </a:ln>
              <a:effectLst/>
            </c:spPr>
            <c:extLst>
              <c:ext xmlns:c16="http://schemas.microsoft.com/office/drawing/2014/chart" uri="{C3380CC4-5D6E-409C-BE32-E72D297353CC}">
                <c16:uniqueId val="{00000001-F0F2-491E-894F-F692D6F0976F}"/>
              </c:ext>
            </c:extLst>
          </c:dPt>
          <c:dPt>
            <c:idx val="1"/>
            <c:invertIfNegative val="0"/>
            <c:bubble3D val="0"/>
            <c:spPr>
              <a:solidFill>
                <a:srgbClr val="E61E50"/>
              </a:solidFill>
              <a:ln>
                <a:noFill/>
              </a:ln>
              <a:effectLst/>
            </c:spPr>
            <c:extLst>
              <c:ext xmlns:c16="http://schemas.microsoft.com/office/drawing/2014/chart" uri="{C3380CC4-5D6E-409C-BE32-E72D297353CC}">
                <c16:uniqueId val="{00000003-F0F2-491E-894F-F692D6F0976F}"/>
              </c:ext>
            </c:extLst>
          </c:dPt>
          <c:errBars>
            <c:errBarType val="plus"/>
            <c:errValType val="cust"/>
            <c:noEndCap val="0"/>
            <c:plus>
              <c:numRef>
                <c:f>Tabelle1!$C$2:$C$4</c:f>
                <c:numCache>
                  <c:formatCode>General</c:formatCode>
                  <c:ptCount val="3"/>
                  <c:pt idx="0">
                    <c:v>14.1</c:v>
                  </c:pt>
                  <c:pt idx="1">
                    <c:v>13.3</c:v>
                  </c:pt>
                  <c:pt idx="2">
                    <c:v>12.2</c:v>
                  </c:pt>
                </c:numCache>
              </c:numRef>
            </c:plus>
            <c:minus>
              <c:numLit>
                <c:formatCode>General</c:formatCode>
                <c:ptCount val="1"/>
                <c:pt idx="0">
                  <c:v>1</c:v>
                </c:pt>
              </c:numLit>
            </c:minus>
            <c:spPr>
              <a:ln w="19050"/>
            </c:spPr>
          </c:errBars>
          <c:cat>
            <c:strRef>
              <c:f>Tabelle1!$A$2:$A$4</c:f>
              <c:strCache>
                <c:ptCount val="3"/>
                <c:pt idx="0">
                  <c:v>Valeur initiale</c:v>
                </c:pt>
                <c:pt idx="1">
                  <c:v>Après 2 semaines de bisoprolol 10mg/j</c:v>
                </c:pt>
                <c:pt idx="2">
                  <c:v>Après 2 semaines de Placebo</c:v>
                </c:pt>
              </c:strCache>
            </c:strRef>
          </c:cat>
          <c:val>
            <c:numRef>
              <c:f>Tabelle1!$B$2:$B$4</c:f>
              <c:numCache>
                <c:formatCode>General</c:formatCode>
                <c:ptCount val="3"/>
                <c:pt idx="0">
                  <c:v>250.9</c:v>
                </c:pt>
                <c:pt idx="1">
                  <c:v>251.7</c:v>
                </c:pt>
                <c:pt idx="2">
                  <c:v>253.3</c:v>
                </c:pt>
              </c:numCache>
            </c:numRef>
          </c:val>
          <c:extLst>
            <c:ext xmlns:c16="http://schemas.microsoft.com/office/drawing/2014/chart" uri="{C3380CC4-5D6E-409C-BE32-E72D297353CC}">
              <c16:uniqueId val="{00000004-F0F2-491E-894F-F692D6F0976F}"/>
            </c:ext>
          </c:extLst>
        </c:ser>
        <c:dLbls>
          <c:showLegendKey val="0"/>
          <c:showVal val="0"/>
          <c:showCatName val="0"/>
          <c:showSerName val="0"/>
          <c:showPercent val="0"/>
          <c:showBubbleSize val="0"/>
        </c:dLbls>
        <c:gapWidth val="150"/>
        <c:overlap val="50"/>
        <c:axId val="-433007344"/>
        <c:axId val="-433006800"/>
      </c:barChart>
      <c:catAx>
        <c:axId val="-433007344"/>
        <c:scaling>
          <c:orientation val="minMax"/>
        </c:scaling>
        <c:delete val="0"/>
        <c:axPos val="b"/>
        <c:numFmt formatCode="General" sourceLinked="1"/>
        <c:majorTickMark val="out"/>
        <c:minorTickMark val="none"/>
        <c:tickLblPos val="nextTo"/>
        <c:spPr>
          <a:noFill/>
          <a:ln w="12700"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433006800"/>
        <c:crosses val="autoZero"/>
        <c:auto val="1"/>
        <c:lblAlgn val="ctr"/>
        <c:lblOffset val="100"/>
        <c:noMultiLvlLbl val="0"/>
      </c:catAx>
      <c:valAx>
        <c:axId val="-433006800"/>
        <c:scaling>
          <c:orientation val="minMax"/>
          <c:max val="280"/>
          <c:min val="100"/>
        </c:scaling>
        <c:delete val="0"/>
        <c:axPos val="l"/>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433007344"/>
        <c:crosses val="autoZero"/>
        <c:crossBetween val="between"/>
        <c:majorUnit val="40"/>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36980462298604E-2"/>
          <c:y val="8.7981939628540298E-2"/>
          <c:w val="0.90806301953770141"/>
          <c:h val="0.79702157849907529"/>
        </c:manualLayout>
      </c:layout>
      <c:barChart>
        <c:barDir val="col"/>
        <c:grouping val="clustered"/>
        <c:varyColors val="0"/>
        <c:ser>
          <c:idx val="0"/>
          <c:order val="0"/>
          <c:tx>
            <c:strRef>
              <c:f>Tabelle1!$B$1</c:f>
              <c:strCache>
                <c:ptCount val="1"/>
                <c:pt idx="0">
                  <c:v>
</c:v>
                </c:pt>
              </c:strCache>
            </c:strRef>
          </c:tx>
          <c:spPr>
            <a:solidFill>
              <a:schemeClr val="accent3"/>
            </a:solidFill>
            <a:ln>
              <a:noFill/>
            </a:ln>
            <a:effectLst/>
          </c:spPr>
          <c:invertIfNegative val="0"/>
          <c:dPt>
            <c:idx val="0"/>
            <c:invertIfNegative val="0"/>
            <c:bubble3D val="0"/>
            <c:spPr>
              <a:solidFill>
                <a:srgbClr val="2DBECD"/>
              </a:solidFill>
              <a:ln>
                <a:noFill/>
              </a:ln>
              <a:effectLst/>
            </c:spPr>
            <c:extLst>
              <c:ext xmlns:c16="http://schemas.microsoft.com/office/drawing/2014/chart" uri="{C3380CC4-5D6E-409C-BE32-E72D297353CC}">
                <c16:uniqueId val="{00000001-7927-46F2-873B-6CA6004ECD9D}"/>
              </c:ext>
            </c:extLst>
          </c:dPt>
          <c:dPt>
            <c:idx val="1"/>
            <c:invertIfNegative val="0"/>
            <c:bubble3D val="0"/>
            <c:spPr>
              <a:solidFill>
                <a:srgbClr val="E61E50"/>
              </a:solidFill>
              <a:ln>
                <a:noFill/>
              </a:ln>
              <a:effectLst/>
            </c:spPr>
            <c:extLst>
              <c:ext xmlns:c16="http://schemas.microsoft.com/office/drawing/2014/chart" uri="{C3380CC4-5D6E-409C-BE32-E72D297353CC}">
                <c16:uniqueId val="{00000003-7927-46F2-873B-6CA6004ECD9D}"/>
              </c:ext>
            </c:extLst>
          </c:dPt>
          <c:errBars>
            <c:errBarType val="plus"/>
            <c:errValType val="cust"/>
            <c:noEndCap val="0"/>
            <c:plus>
              <c:numRef>
                <c:f>Tabelle1!$C$2:$C$4</c:f>
                <c:numCache>
                  <c:formatCode>General</c:formatCode>
                  <c:ptCount val="3"/>
                  <c:pt idx="0">
                    <c:v>18.8</c:v>
                  </c:pt>
                  <c:pt idx="1">
                    <c:v>19.7</c:v>
                  </c:pt>
                  <c:pt idx="2">
                    <c:v>18.600000000000001</c:v>
                  </c:pt>
                </c:numCache>
              </c:numRef>
            </c:plus>
            <c:minus>
              <c:numLit>
                <c:formatCode>General</c:formatCode>
                <c:ptCount val="1"/>
                <c:pt idx="0">
                  <c:v>1</c:v>
                </c:pt>
              </c:numLit>
            </c:minus>
            <c:spPr>
              <a:ln w="19050"/>
            </c:spPr>
          </c:errBars>
          <c:cat>
            <c:strRef>
              <c:f>Tabelle1!$A$2:$A$4</c:f>
              <c:strCache>
                <c:ptCount val="3"/>
                <c:pt idx="0">
                  <c:v>Valeur initiale</c:v>
                </c:pt>
                <c:pt idx="1">
                  <c:v>Après 2 semaines de bisoprolol 10 mg/j</c:v>
                </c:pt>
                <c:pt idx="2">
                  <c:v>Après 2 semaines de placebo</c:v>
                </c:pt>
              </c:strCache>
            </c:strRef>
          </c:cat>
          <c:val>
            <c:numRef>
              <c:f>Tabelle1!$B$2:$B$4</c:f>
              <c:numCache>
                <c:formatCode>General</c:formatCode>
                <c:ptCount val="3"/>
                <c:pt idx="0">
                  <c:v>205.4</c:v>
                </c:pt>
                <c:pt idx="1">
                  <c:v>210.8</c:v>
                </c:pt>
                <c:pt idx="2">
                  <c:v>203.3</c:v>
                </c:pt>
              </c:numCache>
            </c:numRef>
          </c:val>
          <c:extLst>
            <c:ext xmlns:c16="http://schemas.microsoft.com/office/drawing/2014/chart" uri="{C3380CC4-5D6E-409C-BE32-E72D297353CC}">
              <c16:uniqueId val="{00000004-7927-46F2-873B-6CA6004ECD9D}"/>
            </c:ext>
          </c:extLst>
        </c:ser>
        <c:dLbls>
          <c:showLegendKey val="0"/>
          <c:showVal val="0"/>
          <c:showCatName val="0"/>
          <c:showSerName val="0"/>
          <c:showPercent val="0"/>
          <c:showBubbleSize val="0"/>
        </c:dLbls>
        <c:gapWidth val="150"/>
        <c:overlap val="50"/>
        <c:axId val="-261003888"/>
        <c:axId val="-261007152"/>
      </c:barChart>
      <c:catAx>
        <c:axId val="-261003888"/>
        <c:scaling>
          <c:orientation val="minMax"/>
        </c:scaling>
        <c:delete val="0"/>
        <c:axPos val="b"/>
        <c:numFmt formatCode="General" sourceLinked="1"/>
        <c:majorTickMark val="out"/>
        <c:minorTickMark val="none"/>
        <c:tickLblPos val="nextTo"/>
        <c:spPr>
          <a:noFill/>
          <a:ln w="12700"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261007152"/>
        <c:crosses val="autoZero"/>
        <c:auto val="1"/>
        <c:lblAlgn val="ctr"/>
        <c:lblOffset val="100"/>
        <c:noMultiLvlLbl val="0"/>
      </c:catAx>
      <c:valAx>
        <c:axId val="-261007152"/>
        <c:scaling>
          <c:orientation val="minMax"/>
          <c:max val="250"/>
          <c:min val="100"/>
        </c:scaling>
        <c:delete val="0"/>
        <c:axPos val="l"/>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261003888"/>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36980462298604E-2"/>
          <c:y val="8.7981939628540298E-2"/>
          <c:w val="0.90806301953770141"/>
          <c:h val="0.79702157849907529"/>
        </c:manualLayout>
      </c:layout>
      <c:barChart>
        <c:barDir val="col"/>
        <c:grouping val="clustered"/>
        <c:varyColors val="0"/>
        <c:ser>
          <c:idx val="0"/>
          <c:order val="0"/>
          <c:tx>
            <c:strRef>
              <c:f>Tabelle1!$B$1</c:f>
              <c:strCache>
                <c:ptCount val="1"/>
                <c:pt idx="0">
                  <c:v>
</c:v>
                </c:pt>
              </c:strCache>
            </c:strRef>
          </c:tx>
          <c:spPr>
            <a:solidFill>
              <a:schemeClr val="accent3"/>
            </a:solidFill>
            <a:ln>
              <a:noFill/>
            </a:ln>
            <a:effectLst/>
          </c:spPr>
          <c:invertIfNegative val="0"/>
          <c:dPt>
            <c:idx val="0"/>
            <c:invertIfNegative val="0"/>
            <c:bubble3D val="0"/>
            <c:spPr>
              <a:solidFill>
                <a:srgbClr val="2DBECD"/>
              </a:solidFill>
              <a:ln>
                <a:noFill/>
              </a:ln>
              <a:effectLst/>
            </c:spPr>
            <c:extLst>
              <c:ext xmlns:c16="http://schemas.microsoft.com/office/drawing/2014/chart" uri="{C3380CC4-5D6E-409C-BE32-E72D297353CC}">
                <c16:uniqueId val="{00000001-F6CC-4722-9776-4501DF67941C}"/>
              </c:ext>
            </c:extLst>
          </c:dPt>
          <c:dPt>
            <c:idx val="1"/>
            <c:invertIfNegative val="0"/>
            <c:bubble3D val="0"/>
            <c:spPr>
              <a:solidFill>
                <a:srgbClr val="E61E50"/>
              </a:solidFill>
              <a:ln>
                <a:noFill/>
              </a:ln>
              <a:effectLst/>
            </c:spPr>
            <c:extLst>
              <c:ext xmlns:c16="http://schemas.microsoft.com/office/drawing/2014/chart" uri="{C3380CC4-5D6E-409C-BE32-E72D297353CC}">
                <c16:uniqueId val="{00000003-F6CC-4722-9776-4501DF67941C}"/>
              </c:ext>
            </c:extLst>
          </c:dPt>
          <c:errBars>
            <c:errBarType val="plus"/>
            <c:errValType val="cust"/>
            <c:noEndCap val="0"/>
            <c:plus>
              <c:numRef>
                <c:f>Tabelle1!$C$2:$C$4</c:f>
                <c:numCache>
                  <c:formatCode>General</c:formatCode>
                  <c:ptCount val="3"/>
                  <c:pt idx="0">
                    <c:v>4.9000000000000004</c:v>
                  </c:pt>
                  <c:pt idx="1">
                    <c:v>4.7</c:v>
                  </c:pt>
                  <c:pt idx="2">
                    <c:v>3.6</c:v>
                  </c:pt>
                </c:numCache>
              </c:numRef>
            </c:plus>
            <c:minus>
              <c:numLit>
                <c:formatCode>General</c:formatCode>
                <c:ptCount val="1"/>
                <c:pt idx="0">
                  <c:v>1</c:v>
                </c:pt>
              </c:numLit>
            </c:minus>
            <c:spPr>
              <a:ln w="19050"/>
            </c:spPr>
          </c:errBars>
          <c:cat>
            <c:strRef>
              <c:f>Tabelle1!$A$2:$A$4</c:f>
              <c:strCache>
                <c:ptCount val="3"/>
                <c:pt idx="0">
                  <c:v>Valeur initiale</c:v>
                </c:pt>
                <c:pt idx="1">
                  <c:v>Après 2 semaines de bisoprolol 10mg/j</c:v>
                </c:pt>
                <c:pt idx="2">
                  <c:v>Après 2 semaines de Placebo</c:v>
                </c:pt>
              </c:strCache>
            </c:strRef>
          </c:cat>
          <c:val>
            <c:numRef>
              <c:f>Tabelle1!$B$2:$B$4</c:f>
              <c:numCache>
                <c:formatCode>General</c:formatCode>
                <c:ptCount val="3"/>
                <c:pt idx="0">
                  <c:v>161.80000000000001</c:v>
                </c:pt>
                <c:pt idx="1">
                  <c:v>158</c:v>
                </c:pt>
                <c:pt idx="2">
                  <c:v>158.6</c:v>
                </c:pt>
              </c:numCache>
            </c:numRef>
          </c:val>
          <c:extLst>
            <c:ext xmlns:c16="http://schemas.microsoft.com/office/drawing/2014/chart" uri="{C3380CC4-5D6E-409C-BE32-E72D297353CC}">
              <c16:uniqueId val="{00000004-F6CC-4722-9776-4501DF67941C}"/>
            </c:ext>
          </c:extLst>
        </c:ser>
        <c:dLbls>
          <c:showLegendKey val="0"/>
          <c:showVal val="0"/>
          <c:showCatName val="0"/>
          <c:showSerName val="0"/>
          <c:showPercent val="0"/>
          <c:showBubbleSize val="0"/>
        </c:dLbls>
        <c:gapWidth val="150"/>
        <c:overlap val="50"/>
        <c:axId val="-261006064"/>
        <c:axId val="-261001712"/>
      </c:barChart>
      <c:catAx>
        <c:axId val="-261006064"/>
        <c:scaling>
          <c:orientation val="minMax"/>
        </c:scaling>
        <c:delete val="0"/>
        <c:axPos val="b"/>
        <c:numFmt formatCode="General" sourceLinked="1"/>
        <c:majorTickMark val="out"/>
        <c:minorTickMark val="none"/>
        <c:tickLblPos val="nextTo"/>
        <c:spPr>
          <a:noFill/>
          <a:ln w="12700"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261001712"/>
        <c:crosses val="autoZero"/>
        <c:auto val="1"/>
        <c:lblAlgn val="ctr"/>
        <c:lblOffset val="100"/>
        <c:noMultiLvlLbl val="0"/>
      </c:catAx>
      <c:valAx>
        <c:axId val="-261001712"/>
        <c:scaling>
          <c:orientation val="minMax"/>
          <c:max val="180"/>
          <c:min val="100"/>
        </c:scaling>
        <c:delete val="0"/>
        <c:axPos val="l"/>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26100606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191F4-058B-4E20-8DAB-9E5538E56EF3}" type="datetimeFigureOut">
              <a:rPr lang="fr-FR" smtClean="0"/>
              <a:pPr/>
              <a:t>29/10/2021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04E89-E3BE-465B-9CA7-CDAF0A5AD304}" type="slidenum">
              <a:rPr lang="fr-FR" smtClean="0"/>
              <a:pPr/>
              <a:t>‹N°›</a:t>
            </a:fld>
            <a:endParaRPr lang="fr-FR"/>
          </a:p>
        </p:txBody>
      </p:sp>
    </p:spTree>
    <p:extLst>
      <p:ext uri="{BB962C8B-B14F-4D97-AF65-F5344CB8AC3E}">
        <p14:creationId xmlns:p14="http://schemas.microsoft.com/office/powerpoint/2010/main" val="251356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BC60BD8-6C15-41A9-B841-B5228E054F15}" type="slidenum">
              <a:rPr lang="en-US" altLang="fr-FR" smtClean="0"/>
              <a:pPr>
                <a:spcBef>
                  <a:spcPct val="0"/>
                </a:spcBef>
              </a:pPr>
              <a:t>8</a:t>
            </a:fld>
            <a:endParaRPr lang="en-US" altLang="fr-FR"/>
          </a:p>
        </p:txBody>
      </p:sp>
      <p:sp>
        <p:nvSpPr>
          <p:cNvPr id="28674" name="Rectangle 2"/>
          <p:cNvSpPr>
            <a:spLocks noGrp="1" noRot="1" noChangeAspect="1" noChangeArrowheads="1" noTextEdit="1"/>
          </p:cNvSpPr>
          <p:nvPr>
            <p:ph type="sldImg"/>
          </p:nvPr>
        </p:nvSpPr>
        <p:spPr>
          <a:xfrm>
            <a:off x="381000" y="685800"/>
            <a:ext cx="6096000" cy="3430588"/>
          </a:xfrm>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latin typeface="Arial" panose="020B0604020202020204" pitchFamily="34" charset="0"/>
                <a:ea typeface="ＭＳ Ｐゴシック" panose="020B0600070205080204" pitchFamily="34" charset="-128"/>
              </a:rPr>
              <a:t>With losartan compared to atenolol there was a 24.9% adjusted relative risk reduction for the primary endpoint component of fatal and non-fatal stroke (P=0.001).</a:t>
            </a:r>
          </a:p>
          <a:p>
            <a:endParaRPr lang="en-US"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41080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L'efficacité </a:t>
            </a:r>
            <a:r>
              <a:rPr lang="fr-FR" dirty="0" err="1"/>
              <a:t>antihypertensive</a:t>
            </a:r>
            <a:r>
              <a:rPr lang="fr-FR" dirty="0"/>
              <a:t> et la </a:t>
            </a:r>
            <a:r>
              <a:rPr lang="fr-FR" dirty="0" err="1"/>
              <a:t>tolérabilité</a:t>
            </a:r>
            <a:r>
              <a:rPr lang="fr-FR" dirty="0"/>
              <a:t> du </a:t>
            </a:r>
            <a:r>
              <a:rPr lang="fr-FR" dirty="0" err="1"/>
              <a:t>bisoprolol</a:t>
            </a:r>
            <a:r>
              <a:rPr lang="fr-FR" dirty="0"/>
              <a:t> et l'</a:t>
            </a:r>
            <a:r>
              <a:rPr lang="fr-FR" dirty="0" err="1"/>
              <a:t>aténolol</a:t>
            </a:r>
            <a:r>
              <a:rPr lang="fr-FR" dirty="0"/>
              <a:t> ont été comparés dans la </a:t>
            </a:r>
            <a:r>
              <a:rPr lang="fr-FR" b="1" dirty="0"/>
              <a:t>B</a:t>
            </a:r>
            <a:r>
              <a:rPr lang="fr-FR" dirty="0"/>
              <a:t>isoprolol </a:t>
            </a:r>
            <a:r>
              <a:rPr lang="fr-FR" b="1" dirty="0"/>
              <a:t>I</a:t>
            </a:r>
            <a:r>
              <a:rPr lang="fr-FR" dirty="0"/>
              <a:t>nternational </a:t>
            </a:r>
            <a:r>
              <a:rPr lang="fr-FR" b="1" dirty="0" err="1"/>
              <a:t>M</a:t>
            </a:r>
            <a:r>
              <a:rPr lang="fr-FR" dirty="0" err="1"/>
              <a:t>ulticenter</a:t>
            </a:r>
            <a:r>
              <a:rPr lang="fr-FR" dirty="0"/>
              <a:t> </a:t>
            </a:r>
            <a:r>
              <a:rPr lang="fr-FR" b="1" dirty="0" err="1"/>
              <a:t>S</a:t>
            </a:r>
            <a:r>
              <a:rPr lang="fr-FR" dirty="0" err="1"/>
              <a:t>tudy</a:t>
            </a:r>
            <a:r>
              <a:rPr lang="fr-FR" dirty="0"/>
              <a:t> (BIMS) - une étude multicentrique, randomisée, en double-aveugle, croisée impliquant 104 patients ayant une hypertension artérielle essentielle (21-70 ans et la PAD de 100-120 </a:t>
            </a:r>
            <a:r>
              <a:rPr lang="fr-FR" dirty="0" err="1"/>
              <a:t>mmHg</a:t>
            </a:r>
            <a:r>
              <a:rPr lang="fr-FR" dirty="0"/>
              <a:t> en position assise). Après une période de 4 semaines de </a:t>
            </a:r>
            <a:r>
              <a:rPr lang="fr-FR" dirty="0" err="1"/>
              <a:t>préinclusion</a:t>
            </a:r>
            <a:r>
              <a:rPr lang="fr-FR" dirty="0"/>
              <a:t> sous placebo, les patients ont été randomisés pour recevoir soit </a:t>
            </a:r>
            <a:r>
              <a:rPr lang="fr-FR" dirty="0" err="1"/>
              <a:t>bisoprolol</a:t>
            </a:r>
            <a:r>
              <a:rPr lang="fr-FR" dirty="0"/>
              <a:t> 10-20 mg / jour ou </a:t>
            </a:r>
            <a:r>
              <a:rPr lang="fr-FR" dirty="0" err="1"/>
              <a:t>aténolol</a:t>
            </a:r>
            <a:r>
              <a:rPr lang="fr-FR" dirty="0"/>
              <a:t> 50 à 100 mg / jour pendant 8 semaines chacune, avec une phase </a:t>
            </a:r>
            <a:r>
              <a:rPr lang="fr-FR" baseline="0" dirty="0"/>
              <a:t>de </a:t>
            </a:r>
            <a:r>
              <a:rPr lang="fr-FR" dirty="0"/>
              <a:t>2-6 semaines</a:t>
            </a:r>
            <a:r>
              <a:rPr lang="fr-FR" baseline="0" dirty="0"/>
              <a:t> </a:t>
            </a:r>
            <a:r>
              <a:rPr lang="fr-FR" dirty="0"/>
              <a:t>de</a:t>
            </a:r>
            <a:r>
              <a:rPr lang="fr-FR" baseline="0" dirty="0"/>
              <a:t> </a:t>
            </a:r>
            <a:r>
              <a:rPr lang="fr-FR" baseline="0" dirty="0" err="1"/>
              <a:t>washout</a:t>
            </a:r>
            <a:r>
              <a:rPr lang="fr-FR" baseline="0" dirty="0"/>
              <a:t> avec placebo </a:t>
            </a:r>
            <a:r>
              <a:rPr lang="fr-FR" dirty="0"/>
              <a:t>entre les traitements actifs.</a:t>
            </a:r>
          </a:p>
          <a:p>
            <a:endParaRPr lang="en-US" sz="1200" kern="1200" dirty="0">
              <a:solidFill>
                <a:schemeClr val="tx1"/>
              </a:solidFill>
              <a:effectLst/>
              <a:latin typeface="+mn-lt"/>
              <a:ea typeface="+mn-ea"/>
              <a:cs typeface="+mn-cs"/>
            </a:endParaRPr>
          </a:p>
          <a:p>
            <a:r>
              <a:rPr lang="fr-FR" b="1" dirty="0"/>
              <a:t>Après 8 semaines de traitement avec des doses individuellement titrés, il y avait significativement</a:t>
            </a:r>
            <a:r>
              <a:rPr lang="fr-FR" b="1" baseline="0" dirty="0"/>
              <a:t> de </a:t>
            </a:r>
            <a:r>
              <a:rPr lang="fr-FR" b="1" dirty="0"/>
              <a:t>plus importantes réductions de la pression artérielle avec le </a:t>
            </a:r>
            <a:r>
              <a:rPr lang="fr-FR" b="1" dirty="0" err="1"/>
              <a:t>bisoprolol</a:t>
            </a:r>
            <a:r>
              <a:rPr lang="fr-FR" b="1" dirty="0"/>
              <a:t> qu'avec l'</a:t>
            </a:r>
            <a:r>
              <a:rPr lang="fr-FR" b="1" dirty="0" err="1"/>
              <a:t>aténolol</a:t>
            </a:r>
            <a:r>
              <a:rPr lang="fr-FR" b="1" dirty="0"/>
              <a:t> (p≤0.05). Les pressions cibles diastoliques  de ≤95 </a:t>
            </a:r>
            <a:r>
              <a:rPr lang="fr-FR" b="1" dirty="0" err="1"/>
              <a:t>mmHg</a:t>
            </a:r>
            <a:r>
              <a:rPr lang="fr-FR" b="1" dirty="0"/>
              <a:t> ont été atteintes chez 68% des patients sous </a:t>
            </a:r>
            <a:r>
              <a:rPr lang="fr-FR" b="1" dirty="0" err="1"/>
              <a:t>bisoprolol</a:t>
            </a:r>
            <a:r>
              <a:rPr lang="fr-FR" b="1" dirty="0"/>
              <a:t> et 56% des patients sous </a:t>
            </a:r>
            <a:r>
              <a:rPr lang="fr-FR" b="1" dirty="0" err="1"/>
              <a:t>aténolol</a:t>
            </a:r>
            <a:r>
              <a:rPr lang="fr-FR" b="1" dirty="0"/>
              <a:t> (p≤0.05).</a:t>
            </a:r>
            <a:r>
              <a:rPr lang="fr-FR" dirty="0"/>
              <a:t> Pour les deux médicaments, les taux de réponse étaient plus élevés chez les patients âgés de moins de 60 ans que chez les plus de 60 ans. </a:t>
            </a:r>
            <a:r>
              <a:rPr lang="fr-FR" b="1" dirty="0"/>
              <a:t>De meilleures réponses </a:t>
            </a:r>
            <a:r>
              <a:rPr lang="fr-FR" b="1" dirty="0" err="1"/>
              <a:t>antihypertensives</a:t>
            </a:r>
            <a:r>
              <a:rPr lang="fr-FR" b="1" dirty="0"/>
              <a:t> ont été observées avec le </a:t>
            </a:r>
            <a:r>
              <a:rPr lang="fr-FR" b="1" dirty="0" err="1"/>
              <a:t>bisoprolol</a:t>
            </a:r>
            <a:r>
              <a:rPr lang="fr-FR" b="1" dirty="0"/>
              <a:t> chez les patients qui fumaient régulièrement des cigarettes comparés aux non-fumeurs</a:t>
            </a:r>
            <a:r>
              <a:rPr lang="fr-FR" dirty="0"/>
              <a:t> (données sur la diapositive).</a:t>
            </a: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After 8 weeks of treatment with individually-titrated doses, there were significantly greater reductions in blood pressure with </a:t>
            </a:r>
            <a:r>
              <a:rPr lang="en-US" sz="1200" b="1" kern="1200" dirty="0" err="1">
                <a:solidFill>
                  <a:schemeClr val="tx1"/>
                </a:solidFill>
                <a:effectLst/>
                <a:latin typeface="+mn-lt"/>
                <a:ea typeface="+mn-ea"/>
                <a:cs typeface="+mn-cs"/>
              </a:rPr>
              <a:t>bisoprolol</a:t>
            </a:r>
            <a:r>
              <a:rPr lang="en-US" sz="1200" b="1" kern="1200" dirty="0">
                <a:solidFill>
                  <a:schemeClr val="tx1"/>
                </a:solidFill>
                <a:effectLst/>
                <a:latin typeface="+mn-lt"/>
                <a:ea typeface="+mn-ea"/>
                <a:cs typeface="+mn-cs"/>
              </a:rPr>
              <a:t> than with atenolol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(p≤0.05). Diastolic target pressures of ≤95 mmHg were achieved in 68% of patients with </a:t>
            </a:r>
            <a:r>
              <a:rPr lang="en-US" sz="1200" b="1" kern="1200" dirty="0" err="1">
                <a:solidFill>
                  <a:schemeClr val="tx1"/>
                </a:solidFill>
                <a:effectLst/>
                <a:latin typeface="+mn-lt"/>
                <a:ea typeface="+mn-ea"/>
                <a:cs typeface="+mn-cs"/>
              </a:rPr>
              <a:t>bisoprolol</a:t>
            </a:r>
            <a:r>
              <a:rPr lang="en-US" sz="1200" b="1" kern="1200" dirty="0">
                <a:solidFill>
                  <a:schemeClr val="tx1"/>
                </a:solidFill>
                <a:effectLst/>
                <a:latin typeface="+mn-lt"/>
                <a:ea typeface="+mn-ea"/>
                <a:cs typeface="+mn-cs"/>
              </a:rPr>
              <a:t> and 56% of patients with atenolol (p≤0.05).</a:t>
            </a:r>
            <a:r>
              <a:rPr lang="en-US" sz="1200" kern="1200" dirty="0">
                <a:solidFill>
                  <a:schemeClr val="tx1"/>
                </a:solidFill>
                <a:effectLst/>
                <a:latin typeface="+mn-lt"/>
                <a:ea typeface="+mn-ea"/>
                <a:cs typeface="+mn-cs"/>
              </a:rPr>
              <a:t> For both drugs, response rates were higher in patients below the age of 60 years than in those above 60 years. </a:t>
            </a:r>
            <a:r>
              <a:rPr lang="en-US" sz="1200" b="1" kern="1200" dirty="0">
                <a:solidFill>
                  <a:schemeClr val="tx1"/>
                </a:solidFill>
                <a:effectLst/>
                <a:latin typeface="+mn-lt"/>
                <a:ea typeface="+mn-ea"/>
                <a:cs typeface="+mn-cs"/>
              </a:rPr>
              <a:t>Better antihypertensive responses were observed with </a:t>
            </a:r>
            <a:r>
              <a:rPr lang="en-US" sz="1200" b="1" kern="1200" dirty="0" err="1">
                <a:solidFill>
                  <a:schemeClr val="tx1"/>
                </a:solidFill>
                <a:effectLst/>
                <a:latin typeface="+mn-lt"/>
                <a:ea typeface="+mn-ea"/>
                <a:cs typeface="+mn-cs"/>
              </a:rPr>
              <a:t>bisoprolol</a:t>
            </a:r>
            <a:r>
              <a:rPr lang="en-US" sz="1200" b="1" kern="1200" dirty="0">
                <a:solidFill>
                  <a:schemeClr val="tx1"/>
                </a:solidFill>
                <a:effectLst/>
                <a:latin typeface="+mn-lt"/>
                <a:ea typeface="+mn-ea"/>
                <a:cs typeface="+mn-cs"/>
              </a:rPr>
              <a:t> in patients who regularly smoked cigarettes compared with non-smokers</a:t>
            </a:r>
            <a:r>
              <a:rPr lang="en-US" sz="1200" kern="1200" dirty="0">
                <a:solidFill>
                  <a:schemeClr val="tx1"/>
                </a:solidFill>
                <a:effectLst/>
                <a:latin typeface="+mn-lt"/>
                <a:ea typeface="+mn-ea"/>
                <a:cs typeface="+mn-cs"/>
              </a:rPr>
              <a:t> (data shown on this slide).</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de-DE" sz="1200" b="1" kern="1200" dirty="0" err="1">
                <a:solidFill>
                  <a:schemeClr val="tx1"/>
                </a:solidFill>
                <a:effectLst/>
                <a:latin typeface="+mn-lt"/>
                <a:ea typeface="+mn-ea"/>
                <a:cs typeface="+mn-cs"/>
              </a:rPr>
              <a:t>Référence</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de-DE" sz="1200" kern="1200" dirty="0">
                <a:solidFill>
                  <a:schemeClr val="tx1"/>
                </a:solidFill>
                <a:effectLst/>
                <a:latin typeface="+mn-lt"/>
                <a:ea typeface="+mn-ea"/>
                <a:cs typeface="+mn-cs"/>
              </a:rPr>
              <a:t>Bühler FR, </a:t>
            </a:r>
            <a:r>
              <a:rPr lang="de-DE" sz="1200" kern="1200" dirty="0" err="1">
                <a:solidFill>
                  <a:schemeClr val="tx1"/>
                </a:solidFill>
                <a:effectLst/>
                <a:latin typeface="+mn-lt"/>
                <a:ea typeface="+mn-ea"/>
                <a:cs typeface="+mn-cs"/>
              </a:rPr>
              <a:t>Berglund</a:t>
            </a:r>
            <a:r>
              <a:rPr lang="de-DE" sz="1200" kern="1200" dirty="0">
                <a:solidFill>
                  <a:schemeClr val="tx1"/>
                </a:solidFill>
                <a:effectLst/>
                <a:latin typeface="+mn-lt"/>
                <a:ea typeface="+mn-ea"/>
                <a:cs typeface="+mn-cs"/>
              </a:rPr>
              <a:t> G, Anderson OK et al. </a:t>
            </a:r>
            <a:r>
              <a:rPr lang="en-US" sz="1200" kern="1200" dirty="0">
                <a:solidFill>
                  <a:schemeClr val="tx1"/>
                </a:solidFill>
                <a:effectLst/>
                <a:latin typeface="+mn-lt"/>
                <a:ea typeface="+mn-ea"/>
                <a:cs typeface="+mn-cs"/>
              </a:rPr>
              <a:t>Double-blind comparison of the </a:t>
            </a:r>
            <a:r>
              <a:rPr lang="en-US" sz="1200" kern="1200" dirty="0" err="1">
                <a:solidFill>
                  <a:schemeClr val="tx1"/>
                </a:solidFill>
                <a:effectLst/>
                <a:latin typeface="+mn-lt"/>
                <a:ea typeface="+mn-ea"/>
                <a:cs typeface="+mn-cs"/>
              </a:rPr>
              <a:t>cardioselective</a:t>
            </a:r>
            <a:r>
              <a:rPr lang="en-US" sz="1200" kern="1200" dirty="0">
                <a:solidFill>
                  <a:schemeClr val="tx1"/>
                </a:solidFill>
                <a:effectLst/>
                <a:latin typeface="+mn-lt"/>
                <a:ea typeface="+mn-ea"/>
                <a:cs typeface="+mn-cs"/>
              </a:rPr>
              <a:t> β-blockers </a:t>
            </a:r>
            <a:r>
              <a:rPr lang="en-US" sz="1200" kern="1200" dirty="0" err="1">
                <a:solidFill>
                  <a:schemeClr val="tx1"/>
                </a:solidFill>
                <a:effectLst/>
                <a:latin typeface="+mn-lt"/>
                <a:ea typeface="+mn-ea"/>
                <a:cs typeface="+mn-cs"/>
              </a:rPr>
              <a:t>bisoprolol</a:t>
            </a:r>
            <a:r>
              <a:rPr lang="en-US" sz="1200" kern="1200" dirty="0">
                <a:solidFill>
                  <a:schemeClr val="tx1"/>
                </a:solidFill>
                <a:effectLst/>
                <a:latin typeface="+mn-lt"/>
                <a:ea typeface="+mn-ea"/>
                <a:cs typeface="+mn-cs"/>
              </a:rPr>
              <a:t> and atenolol in hypertension: the Bisoprolol International Multicenter Study (BIMS). </a:t>
            </a:r>
            <a:r>
              <a:rPr lang="en-US" sz="1200" i="1" kern="1200" dirty="0">
                <a:solidFill>
                  <a:schemeClr val="tx1"/>
                </a:solidFill>
                <a:effectLst/>
                <a:latin typeface="+mn-lt"/>
                <a:ea typeface="+mn-ea"/>
                <a:cs typeface="+mn-cs"/>
              </a:rPr>
              <a:t>J </a:t>
            </a:r>
            <a:r>
              <a:rPr lang="en-US" sz="1200" i="1" kern="1200" dirty="0" err="1">
                <a:solidFill>
                  <a:schemeClr val="tx1"/>
                </a:solidFill>
                <a:effectLst/>
                <a:latin typeface="+mn-lt"/>
                <a:ea typeface="+mn-ea"/>
                <a:cs typeface="+mn-cs"/>
              </a:rPr>
              <a:t>Cardiovasc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Pharmacol</a:t>
            </a:r>
            <a:r>
              <a:rPr lang="en-US" sz="1200" kern="1200" dirty="0">
                <a:solidFill>
                  <a:schemeClr val="tx1"/>
                </a:solidFill>
                <a:effectLst/>
                <a:latin typeface="+mn-lt"/>
                <a:ea typeface="+mn-ea"/>
                <a:cs typeface="+mn-cs"/>
              </a:rPr>
              <a:t>. 1986;8:S122–7.</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defTabSz="914377"/>
            <a:fld id="{28182E2C-AC48-45A1-A539-1D63FC6BDE45}" type="slidenum">
              <a:rPr lang="de-DE" smtClean="0"/>
              <a:pPr defTabSz="914377"/>
              <a:t>25</a:t>
            </a:fld>
            <a:endParaRPr lang="de-DE" dirty="0"/>
          </a:p>
        </p:txBody>
      </p:sp>
    </p:spTree>
    <p:extLst>
      <p:ext uri="{BB962C8B-B14F-4D97-AF65-F5344CB8AC3E}">
        <p14:creationId xmlns:p14="http://schemas.microsoft.com/office/powerpoint/2010/main" val="93733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7650" indent="-287557">
              <a:defRPr>
                <a:solidFill>
                  <a:schemeClr val="tx1"/>
                </a:solidFill>
                <a:latin typeface="Arial" pitchFamily="34" charset="0"/>
                <a:cs typeface="Arial" pitchFamily="34" charset="0"/>
              </a:defRPr>
            </a:lvl2pPr>
            <a:lvl3pPr marL="1150230" indent="-230046">
              <a:defRPr>
                <a:solidFill>
                  <a:schemeClr val="tx1"/>
                </a:solidFill>
                <a:latin typeface="Arial" pitchFamily="34" charset="0"/>
                <a:cs typeface="Arial" pitchFamily="34" charset="0"/>
              </a:defRPr>
            </a:lvl3pPr>
            <a:lvl4pPr marL="1610322" indent="-230046">
              <a:defRPr>
                <a:solidFill>
                  <a:schemeClr val="tx1"/>
                </a:solidFill>
                <a:latin typeface="Arial" pitchFamily="34" charset="0"/>
                <a:cs typeface="Arial" pitchFamily="34" charset="0"/>
              </a:defRPr>
            </a:lvl4pPr>
            <a:lvl5pPr marL="2070415" indent="-230046">
              <a:defRPr>
                <a:solidFill>
                  <a:schemeClr val="tx1"/>
                </a:solidFill>
                <a:latin typeface="Arial" pitchFamily="34" charset="0"/>
                <a:cs typeface="Arial" pitchFamily="34" charset="0"/>
              </a:defRPr>
            </a:lvl5pPr>
            <a:lvl6pPr marL="2530506" indent="-230046" eaLnBrk="0" fontAlgn="base" hangingPunct="0">
              <a:spcBef>
                <a:spcPct val="0"/>
              </a:spcBef>
              <a:spcAft>
                <a:spcPct val="0"/>
              </a:spcAft>
              <a:defRPr>
                <a:solidFill>
                  <a:schemeClr val="tx1"/>
                </a:solidFill>
                <a:latin typeface="Arial" pitchFamily="34" charset="0"/>
                <a:cs typeface="Arial" pitchFamily="34" charset="0"/>
              </a:defRPr>
            </a:lvl6pPr>
            <a:lvl7pPr marL="2990598" indent="-230046" eaLnBrk="0" fontAlgn="base" hangingPunct="0">
              <a:spcBef>
                <a:spcPct val="0"/>
              </a:spcBef>
              <a:spcAft>
                <a:spcPct val="0"/>
              </a:spcAft>
              <a:defRPr>
                <a:solidFill>
                  <a:schemeClr val="tx1"/>
                </a:solidFill>
                <a:latin typeface="Arial" pitchFamily="34" charset="0"/>
                <a:cs typeface="Arial" pitchFamily="34" charset="0"/>
              </a:defRPr>
            </a:lvl7pPr>
            <a:lvl8pPr marL="3450691" indent="-230046" eaLnBrk="0" fontAlgn="base" hangingPunct="0">
              <a:spcBef>
                <a:spcPct val="0"/>
              </a:spcBef>
              <a:spcAft>
                <a:spcPct val="0"/>
              </a:spcAft>
              <a:defRPr>
                <a:solidFill>
                  <a:schemeClr val="tx1"/>
                </a:solidFill>
                <a:latin typeface="Arial" pitchFamily="34" charset="0"/>
                <a:cs typeface="Arial" pitchFamily="34" charset="0"/>
              </a:defRPr>
            </a:lvl8pPr>
            <a:lvl9pPr marL="3910783" indent="-230046" eaLnBrk="0" fontAlgn="base" hangingPunct="0">
              <a:spcBef>
                <a:spcPct val="0"/>
              </a:spcBef>
              <a:spcAft>
                <a:spcPct val="0"/>
              </a:spcAft>
              <a:defRPr>
                <a:solidFill>
                  <a:schemeClr val="tx1"/>
                </a:solidFill>
                <a:latin typeface="Arial" pitchFamily="34" charset="0"/>
                <a:cs typeface="Arial" pitchFamily="34" charset="0"/>
              </a:defRPr>
            </a:lvl9pPr>
          </a:lstStyle>
          <a:p>
            <a:fld id="{DA521EA8-E39D-4CF0-A671-D935879B9AFC}" type="slidenum">
              <a:rPr lang="en-US" altLang="en-US">
                <a:solidFill>
                  <a:srgbClr val="000000"/>
                </a:solidFill>
              </a:rPr>
              <a:pPr/>
              <a:t>27</a:t>
            </a:fld>
            <a:endParaRPr lang="en-US" altLang="en-US" dirty="0">
              <a:solidFill>
                <a:srgbClr val="000000"/>
              </a:solidFill>
            </a:endParaRPr>
          </a:p>
        </p:txBody>
      </p:sp>
      <p:sp>
        <p:nvSpPr>
          <p:cNvPr id="88067" name="Rectangle 2"/>
          <p:cNvSpPr>
            <a:spLocks noGrp="1" noRot="1" noChangeAspect="1" noChangeArrowheads="1" noTextEdit="1"/>
          </p:cNvSpPr>
          <p:nvPr>
            <p:ph type="sldImg"/>
          </p:nvPr>
        </p:nvSpPr>
        <p:spPr>
          <a:xfrm>
            <a:off x="90488" y="760413"/>
            <a:ext cx="6589712" cy="3708400"/>
          </a:xfrm>
          <a:ln/>
        </p:spPr>
      </p:sp>
      <p:sp>
        <p:nvSpPr>
          <p:cNvPr id="88069" name="Rectangle 4"/>
          <p:cNvSpPr>
            <a:spLocks noChangeArrowheads="1"/>
          </p:cNvSpPr>
          <p:nvPr/>
        </p:nvSpPr>
        <p:spPr bwMode="auto">
          <a:xfrm>
            <a:off x="2977422" y="4066669"/>
            <a:ext cx="529499" cy="16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2" tIns="46005" rIns="92012" bIns="46005"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800" dirty="0">
                <a:solidFill>
                  <a:srgbClr val="000000"/>
                </a:solidFill>
              </a:rPr>
              <a:t>20 mg</a:t>
            </a:r>
          </a:p>
        </p:txBody>
      </p:sp>
      <p:sp>
        <p:nvSpPr>
          <p:cNvPr id="88070" name="Rectangle 5"/>
          <p:cNvSpPr>
            <a:spLocks noChangeArrowheads="1"/>
          </p:cNvSpPr>
          <p:nvPr/>
        </p:nvSpPr>
        <p:spPr bwMode="auto">
          <a:xfrm>
            <a:off x="4179658" y="4066668"/>
            <a:ext cx="597093" cy="17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12" tIns="46005" rIns="92012" bIns="46005"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800" dirty="0">
                <a:solidFill>
                  <a:srgbClr val="000000"/>
                </a:solidFill>
              </a:rPr>
              <a:t>100 mg</a:t>
            </a:r>
          </a:p>
        </p:txBody>
      </p:sp>
      <p:sp>
        <p:nvSpPr>
          <p:cNvPr id="2" name="Notizenplatzhalter 1"/>
          <p:cNvSpPr>
            <a:spLocks noGrp="1"/>
          </p:cNvSpPr>
          <p:nvPr>
            <p:ph type="body" idx="1"/>
          </p:nvPr>
        </p:nvSpPr>
        <p:spPr/>
        <p:txBody>
          <a:bodyPr/>
          <a:lstStyle/>
          <a:p>
            <a:r>
              <a:rPr lang="fr-FR" dirty="0"/>
              <a:t>Certains antagonistes bêta-adrénergiques ont été connus pour induire un bronchospasme chez les patients sensibles, à la suite du blocage des récepteurs bêta</a:t>
            </a:r>
            <a:r>
              <a:rPr lang="fr-FR" baseline="-25000" dirty="0"/>
              <a:t>2</a:t>
            </a:r>
            <a:r>
              <a:rPr lang="fr-FR" dirty="0"/>
              <a:t>-bronchiques. La relaxation des muscles bronchiques (</a:t>
            </a:r>
            <a:r>
              <a:rPr lang="fr-FR" dirty="0" err="1"/>
              <a:t>bronchodilatation</a:t>
            </a:r>
            <a:r>
              <a:rPr lang="fr-FR" dirty="0"/>
              <a:t>) est principalement induite par les récepteurs bêta</a:t>
            </a:r>
            <a:r>
              <a:rPr lang="fr-FR" baseline="-25000" dirty="0"/>
              <a:t>2</a:t>
            </a:r>
            <a:r>
              <a:rPr lang="fr-FR" dirty="0"/>
              <a:t>. </a:t>
            </a:r>
            <a:r>
              <a:rPr lang="fr-FR" b="1" dirty="0"/>
              <a:t>Les </a:t>
            </a:r>
            <a:r>
              <a:rPr lang="fr-FR" b="1" dirty="0" err="1"/>
              <a:t>bêta-bloquants</a:t>
            </a:r>
            <a:r>
              <a:rPr lang="fr-FR" b="1" dirty="0"/>
              <a:t> bêta</a:t>
            </a:r>
            <a:r>
              <a:rPr lang="fr-FR" b="1" baseline="-25000" dirty="0"/>
              <a:t>1</a:t>
            </a:r>
            <a:r>
              <a:rPr lang="fr-FR" b="1" baseline="0" dirty="0"/>
              <a:t>-</a:t>
            </a:r>
            <a:r>
              <a:rPr lang="fr-FR" b="1" dirty="0"/>
              <a:t>sélectifs seraient censés avoir un risque plus faible de</a:t>
            </a:r>
            <a:r>
              <a:rPr lang="fr-FR" b="1" baseline="0" dirty="0"/>
              <a:t> </a:t>
            </a:r>
            <a:r>
              <a:rPr lang="fr-FR" b="1" dirty="0"/>
              <a:t>produire une bronchoconstriction chez les patients atteints de maladie pulmonaire obstructive chronique par rapport aux </a:t>
            </a:r>
            <a:r>
              <a:rPr lang="fr-FR" b="1" dirty="0" err="1"/>
              <a:t>bêta-bloquants</a:t>
            </a:r>
            <a:r>
              <a:rPr lang="fr-FR" b="1" dirty="0"/>
              <a:t> non-sélectifs.</a:t>
            </a:r>
          </a:p>
          <a:p>
            <a:endParaRPr lang="en-GB" sz="1200" kern="1200" dirty="0">
              <a:solidFill>
                <a:schemeClr val="tx1"/>
              </a:solidFill>
              <a:effectLst/>
              <a:latin typeface="+mn-lt"/>
              <a:ea typeface="+mn-ea"/>
              <a:cs typeface="+mn-cs"/>
            </a:endParaRPr>
          </a:p>
          <a:p>
            <a:r>
              <a:rPr lang="fr-FR" dirty="0"/>
              <a:t>Dans une étude croisée,</a:t>
            </a:r>
            <a:r>
              <a:rPr lang="fr-FR" baseline="0" dirty="0"/>
              <a:t> en</a:t>
            </a:r>
            <a:r>
              <a:rPr lang="fr-FR" dirty="0"/>
              <a:t> double aveugle, randomisée et contrôlée par placebo, 12 patients atteints de maladie pulmonaire non-asthmatique chronique obstructive et avec une angine de poitrine stable, ont reçu dans un ordre aléatoire des doses orales uniques de placebo, d’</a:t>
            </a:r>
            <a:r>
              <a:rPr lang="fr-FR" dirty="0" err="1"/>
              <a:t>aténolol</a:t>
            </a:r>
            <a:r>
              <a:rPr lang="fr-FR" dirty="0"/>
              <a:t> 100 mg et de </a:t>
            </a:r>
            <a:r>
              <a:rPr lang="fr-FR" dirty="0" err="1"/>
              <a:t>bisoprolol</a:t>
            </a:r>
            <a:r>
              <a:rPr lang="fr-FR" dirty="0"/>
              <a:t> 20 mg. Les effets de ces traitements sur la fréquence cardiaque (FC) et de la résistance des voies aériennes (RVA) ont été évalués à plusieurs reprises jusqu'à 24 heures après la prise du médicament.</a:t>
            </a:r>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FR" dirty="0"/>
              <a:t>Les deux </a:t>
            </a:r>
            <a:r>
              <a:rPr lang="fr-FR" dirty="0" err="1"/>
              <a:t>bêta-bloquants</a:t>
            </a:r>
            <a:r>
              <a:rPr lang="fr-FR" dirty="0"/>
              <a:t> ont diminué de manière significative la fréquence cardiaque (HR) par rapport au placebo (p &lt;0,01), sans différence significative entre les deux médicaments à l'étude, bien que la réduction de</a:t>
            </a:r>
            <a:r>
              <a:rPr lang="fr-FR" baseline="0" dirty="0"/>
              <a:t> la HR </a:t>
            </a:r>
            <a:r>
              <a:rPr lang="fr-FR" dirty="0"/>
              <a:t>était, dans certains cas, plus prononcée avec le </a:t>
            </a:r>
            <a:r>
              <a:rPr lang="fr-FR" dirty="0" err="1"/>
              <a:t>bisoprolol</a:t>
            </a:r>
            <a:r>
              <a:rPr lang="fr-FR" dirty="0"/>
              <a:t> qu'avec l'</a:t>
            </a:r>
            <a:r>
              <a:rPr lang="fr-FR" dirty="0" err="1"/>
              <a:t>aténolol</a:t>
            </a:r>
            <a:r>
              <a:rPr lang="fr-FR" dirty="0"/>
              <a:t>. Après 24 heures, la réduction significative de la HR par rapport au départ était encore évidente avec le </a:t>
            </a:r>
            <a:r>
              <a:rPr lang="fr-FR" dirty="0" err="1"/>
              <a:t>bisoprolol</a:t>
            </a:r>
            <a:r>
              <a:rPr lang="fr-FR" dirty="0"/>
              <a:t> (p &lt;0,01), mais pas avec l'</a:t>
            </a:r>
            <a:r>
              <a:rPr lang="fr-FR" dirty="0" err="1"/>
              <a:t>aténolol</a:t>
            </a:r>
            <a:r>
              <a:rPr lang="fr-FR" dirty="0"/>
              <a:t>, indiquant le bienfait du blocage bêta</a:t>
            </a:r>
            <a:r>
              <a:rPr lang="fr-FR" baseline="-25000" dirty="0"/>
              <a:t>1</a:t>
            </a:r>
            <a:r>
              <a:rPr lang="fr-FR" dirty="0"/>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fr-FR" b="1" dirty="0"/>
              <a:t>Une augmentation de la AWR a été observée après l'</a:t>
            </a:r>
            <a:r>
              <a:rPr lang="fr-FR" b="1" dirty="0" err="1"/>
              <a:t>aténolol</a:t>
            </a:r>
            <a:r>
              <a:rPr lang="fr-FR" b="1" dirty="0"/>
              <a:t>, tandis que la valeur moyenne est restée inchangée après le </a:t>
            </a:r>
            <a:r>
              <a:rPr lang="fr-FR" b="1" dirty="0" err="1"/>
              <a:t>bisoprolol</a:t>
            </a:r>
            <a:r>
              <a:rPr lang="fr-FR" b="1" dirty="0"/>
              <a:t> par rapport au placebo. Cela suggère que le risque de bronchoconstriction diminue avec l'augmentation de la bêta</a:t>
            </a:r>
            <a:r>
              <a:rPr lang="fr-FR" b="1" baseline="-25000" dirty="0"/>
              <a:t>1</a:t>
            </a:r>
            <a:r>
              <a:rPr lang="fr-FR" b="1" dirty="0"/>
              <a:t>-sélectivité. Le </a:t>
            </a:r>
            <a:r>
              <a:rPr lang="fr-FR" b="1" dirty="0" err="1"/>
              <a:t>bisoprolol</a:t>
            </a:r>
            <a:r>
              <a:rPr lang="fr-FR" b="1" dirty="0"/>
              <a:t> est un </a:t>
            </a:r>
            <a:r>
              <a:rPr lang="fr-FR" b="1" dirty="0" err="1"/>
              <a:t>bêta-bloquant</a:t>
            </a:r>
            <a:r>
              <a:rPr lang="fr-FR" b="1" dirty="0"/>
              <a:t> hautement bêta</a:t>
            </a:r>
            <a:r>
              <a:rPr lang="fr-FR" b="1" baseline="-25000" dirty="0"/>
              <a:t>1</a:t>
            </a:r>
            <a:r>
              <a:rPr lang="fr-FR" b="1" dirty="0"/>
              <a:t>-sélectif sans aucune affinité cliniquement pertinente pour les récepteurs bêta</a:t>
            </a:r>
            <a:r>
              <a:rPr lang="fr-FR" b="1" baseline="-25000" dirty="0"/>
              <a:t>2 </a:t>
            </a:r>
            <a:r>
              <a:rPr lang="fr-FR" b="1" dirty="0"/>
              <a:t>bronchiques dans sa gamme de dose thérapeutique (5-20 mg une fois par jour) et il a été montré dans cette étude qu’il a des effets minimes sur la fonction pulmonaire, même chez les patients atteints d'une maladie pulmonaire obstructive chronique. Cela signifie que le </a:t>
            </a:r>
            <a:r>
              <a:rPr lang="fr-FR" b="1" dirty="0" err="1"/>
              <a:t>bisoprolol</a:t>
            </a:r>
            <a:r>
              <a:rPr lang="fr-FR" b="1" dirty="0"/>
              <a:t> est adapté pour le traitement de l'hypertension associée à une </a:t>
            </a:r>
            <a:r>
              <a:rPr lang="fr-FR" b="1" dirty="0" err="1"/>
              <a:t>hyperactivation</a:t>
            </a:r>
            <a:r>
              <a:rPr lang="fr-FR" b="1" dirty="0"/>
              <a:t> sympathique chez les patients atteints de maladies pulmonaires chroniques </a:t>
            </a:r>
            <a:r>
              <a:rPr lang="fr-FR" b="1" dirty="0" err="1"/>
              <a:t>comorbides</a:t>
            </a:r>
            <a:r>
              <a:rPr lang="fr-FR" b="1" dirty="0"/>
              <a:t>.</a:t>
            </a:r>
          </a:p>
          <a:p>
            <a:endParaRPr lang="de-DE"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Prière</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noter</a:t>
            </a:r>
            <a:r>
              <a:rPr lang="en-US" sz="1200" b="1" kern="1200" baseline="0" dirty="0">
                <a:solidFill>
                  <a:schemeClr val="tx1"/>
                </a:solidFill>
                <a:effectLst/>
                <a:latin typeface="+mn-lt"/>
                <a:ea typeface="+mn-ea"/>
                <a:cs typeface="+mn-cs"/>
              </a:rPr>
              <a:t> que :</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le </a:t>
            </a:r>
            <a:r>
              <a:rPr lang="en-US" sz="1200" b="0" kern="1200" dirty="0" err="1">
                <a:solidFill>
                  <a:schemeClr val="tx1"/>
                </a:solidFill>
                <a:effectLst/>
                <a:latin typeface="+mn-lt"/>
                <a:ea typeface="+mn-ea"/>
                <a:cs typeface="+mn-cs"/>
              </a:rPr>
              <a:t>b</a:t>
            </a:r>
            <a:r>
              <a:rPr lang="en-US" sz="1200" kern="1200" dirty="0" err="1">
                <a:solidFill>
                  <a:schemeClr val="tx1"/>
                </a:solidFill>
                <a:effectLst/>
                <a:latin typeface="+mn-lt"/>
                <a:ea typeface="+mn-ea"/>
                <a:cs typeface="+mn-cs"/>
              </a:rPr>
              <a:t>isoprolol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contre-indiqué</a:t>
            </a:r>
            <a:r>
              <a:rPr lang="en-US" sz="1200" kern="1200" dirty="0">
                <a:solidFill>
                  <a:schemeClr val="tx1"/>
                </a:solidFill>
                <a:effectLst/>
                <a:latin typeface="+mn-lt"/>
                <a:ea typeface="+mn-ea"/>
                <a:cs typeface="+mn-cs"/>
              </a:rPr>
              <a:t> chez les patients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ayant</a:t>
            </a:r>
            <a:r>
              <a:rPr lang="en-US" sz="1200" kern="1200" baseline="0" dirty="0">
                <a:solidFill>
                  <a:schemeClr val="tx1"/>
                </a:solidFill>
                <a:effectLst/>
                <a:latin typeface="+mn-lt"/>
                <a:ea typeface="+mn-ea"/>
                <a:cs typeface="+mn-cs"/>
              </a:rPr>
              <a:t> un </a:t>
            </a:r>
            <a:r>
              <a:rPr lang="en-US" sz="1200" kern="1200" baseline="0" dirty="0" err="1">
                <a:solidFill>
                  <a:schemeClr val="tx1"/>
                </a:solidFill>
                <a:effectLst/>
                <a:latin typeface="+mn-lt"/>
                <a:ea typeface="+mn-ea"/>
                <a:cs typeface="+mn-cs"/>
              </a:rPr>
              <a:t>asthme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bronchique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sévère</a:t>
            </a:r>
            <a:r>
              <a:rPr lang="en-US" sz="1200" kern="1200" baseline="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Référence</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kern="1200" dirty="0" err="1">
                <a:solidFill>
                  <a:schemeClr val="tx1"/>
                </a:solidFill>
                <a:effectLst/>
                <a:latin typeface="+mn-lt"/>
                <a:ea typeface="+mn-ea"/>
                <a:cs typeface="+mn-cs"/>
              </a:rPr>
              <a:t>Dorow</a:t>
            </a:r>
            <a:r>
              <a:rPr lang="en-US" sz="1200" kern="1200" dirty="0">
                <a:solidFill>
                  <a:schemeClr val="tx1"/>
                </a:solidFill>
                <a:effectLst/>
                <a:latin typeface="+mn-lt"/>
                <a:ea typeface="+mn-ea"/>
                <a:cs typeface="+mn-cs"/>
              </a:rPr>
              <a:t> P, </a:t>
            </a:r>
            <a:r>
              <a:rPr lang="en-US" sz="1200" kern="1200" dirty="0" err="1">
                <a:solidFill>
                  <a:schemeClr val="tx1"/>
                </a:solidFill>
                <a:effectLst/>
                <a:latin typeface="+mn-lt"/>
                <a:ea typeface="+mn-ea"/>
                <a:cs typeface="+mn-cs"/>
              </a:rPr>
              <a:t>Bethge</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Tönnesmann</a:t>
            </a:r>
            <a:r>
              <a:rPr lang="en-US" sz="1200" kern="1200" dirty="0">
                <a:solidFill>
                  <a:schemeClr val="tx1"/>
                </a:solidFill>
                <a:effectLst/>
                <a:latin typeface="+mn-lt"/>
                <a:ea typeface="+mn-ea"/>
                <a:cs typeface="+mn-cs"/>
              </a:rPr>
              <a:t> U. Effects of single oral doses of </a:t>
            </a:r>
            <a:r>
              <a:rPr lang="en-US" sz="1200" kern="1200" dirty="0" err="1">
                <a:solidFill>
                  <a:schemeClr val="tx1"/>
                </a:solidFill>
                <a:effectLst/>
                <a:latin typeface="+mn-lt"/>
                <a:ea typeface="+mn-ea"/>
                <a:cs typeface="+mn-cs"/>
              </a:rPr>
              <a:t>bisoprolol</a:t>
            </a:r>
            <a:r>
              <a:rPr lang="en-US" sz="1200" kern="1200" dirty="0">
                <a:solidFill>
                  <a:schemeClr val="tx1"/>
                </a:solidFill>
                <a:effectLst/>
                <a:latin typeface="+mn-lt"/>
                <a:ea typeface="+mn-ea"/>
                <a:cs typeface="+mn-cs"/>
              </a:rPr>
              <a:t> and atenolol on airway function in </a:t>
            </a:r>
            <a:r>
              <a:rPr lang="en-US" sz="1200" kern="1200" dirty="0" err="1">
                <a:solidFill>
                  <a:schemeClr val="tx1"/>
                </a:solidFill>
                <a:effectLst/>
                <a:latin typeface="+mn-lt"/>
                <a:ea typeface="+mn-ea"/>
                <a:cs typeface="+mn-cs"/>
              </a:rPr>
              <a:t>nonasthmatic</a:t>
            </a:r>
            <a:r>
              <a:rPr lang="en-US" sz="1200" kern="1200" dirty="0">
                <a:solidFill>
                  <a:schemeClr val="tx1"/>
                </a:solidFill>
                <a:effectLst/>
                <a:latin typeface="+mn-lt"/>
                <a:ea typeface="+mn-ea"/>
                <a:cs typeface="+mn-cs"/>
              </a:rPr>
              <a:t> chronic obstructive lung disease and angina pectoris. </a:t>
            </a:r>
            <a:r>
              <a:rPr lang="de-DE" sz="1200" i="1" kern="1200" dirty="0" err="1">
                <a:solidFill>
                  <a:schemeClr val="tx1"/>
                </a:solidFill>
                <a:effectLst/>
                <a:latin typeface="+mn-lt"/>
                <a:ea typeface="+mn-ea"/>
                <a:cs typeface="+mn-cs"/>
              </a:rPr>
              <a:t>Eur</a:t>
            </a:r>
            <a:r>
              <a:rPr lang="de-DE" sz="1200" i="1" kern="1200" dirty="0">
                <a:solidFill>
                  <a:schemeClr val="tx1"/>
                </a:solidFill>
                <a:effectLst/>
                <a:latin typeface="+mn-lt"/>
                <a:ea typeface="+mn-ea"/>
                <a:cs typeface="+mn-cs"/>
              </a:rPr>
              <a:t> J </a:t>
            </a:r>
            <a:r>
              <a:rPr lang="de-DE" sz="1200" i="1" kern="1200" dirty="0" err="1">
                <a:solidFill>
                  <a:schemeClr val="tx1"/>
                </a:solidFill>
                <a:effectLst/>
                <a:latin typeface="+mn-lt"/>
                <a:ea typeface="+mn-ea"/>
                <a:cs typeface="+mn-cs"/>
              </a:rPr>
              <a:t>Clin</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Pharmacol</a:t>
            </a:r>
            <a:r>
              <a:rPr lang="de-DE" sz="1200" i="1" kern="1200" dirty="0">
                <a:solidFill>
                  <a:schemeClr val="tx1"/>
                </a:solidFill>
                <a:effectLst/>
                <a:latin typeface="+mn-lt"/>
                <a:ea typeface="+mn-ea"/>
                <a:cs typeface="+mn-cs"/>
              </a:rPr>
              <a:t>.</a:t>
            </a:r>
            <a:r>
              <a:rPr lang="de-DE" sz="1200" kern="1200" dirty="0">
                <a:solidFill>
                  <a:schemeClr val="tx1"/>
                </a:solidFill>
                <a:effectLst/>
                <a:latin typeface="+mn-lt"/>
                <a:ea typeface="+mn-ea"/>
                <a:cs typeface="+mn-cs"/>
              </a:rPr>
              <a:t> 1986;31:143–7.</a:t>
            </a:r>
          </a:p>
          <a:p>
            <a:endParaRPr lang="en-GB" dirty="0"/>
          </a:p>
        </p:txBody>
      </p:sp>
    </p:spTree>
    <p:extLst>
      <p:ext uri="{BB962C8B-B14F-4D97-AF65-F5344CB8AC3E}">
        <p14:creationId xmlns:p14="http://schemas.microsoft.com/office/powerpoint/2010/main" val="996476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dirty="0"/>
              <a:t>De nombreux patients souffrant d'hypertension sont également</a:t>
            </a:r>
            <a:r>
              <a:rPr lang="fr-FR" baseline="0" dirty="0"/>
              <a:t> diabétiques</a:t>
            </a:r>
            <a:r>
              <a:rPr lang="fr-FR" dirty="0"/>
              <a:t> ou ayant une dyslipidémie. Il est important que les antihypertenseurs n'aggravent pas ces conditions. Cette étude randomisée en double aveugle, contrôlée par placebo,  a été menée pour évaluer les effets du </a:t>
            </a:r>
            <a:r>
              <a:rPr lang="fr-FR" dirty="0" err="1"/>
              <a:t>bisoprolol</a:t>
            </a:r>
            <a:r>
              <a:rPr lang="fr-FR" dirty="0"/>
              <a:t> sur la glycémie et l'hémoglobine A1C (HbA1C) chez les patients ayant un diabète non insulino-dépendant (diabète type 2). Vingt patients diabétiques présentant une hypertension artérielle essentielle</a:t>
            </a:r>
            <a:r>
              <a:rPr lang="fr-FR" baseline="0" dirty="0"/>
              <a:t> ont </a:t>
            </a:r>
            <a:r>
              <a:rPr lang="fr-FR" dirty="0"/>
              <a:t>subi une période de </a:t>
            </a:r>
            <a:r>
              <a:rPr lang="fr-FR" dirty="0" err="1"/>
              <a:t>washout</a:t>
            </a:r>
            <a:r>
              <a:rPr lang="fr-FR" dirty="0"/>
              <a:t> de 2 semaines avec le placebo, suivie de deux périodes de traitement de 2 semaines chacune avec le </a:t>
            </a:r>
            <a:r>
              <a:rPr lang="fr-FR" dirty="0" err="1"/>
              <a:t>bisoprolol</a:t>
            </a:r>
            <a:r>
              <a:rPr lang="fr-FR" dirty="0"/>
              <a:t> 10 mg / jour et un placebo.</a:t>
            </a:r>
          </a:p>
          <a:p>
            <a:pPr lvl="0"/>
            <a:endParaRPr lang="en-US" sz="1200" kern="1200" dirty="0">
              <a:solidFill>
                <a:schemeClr val="tx1"/>
              </a:solidFill>
              <a:effectLst/>
              <a:latin typeface="+mn-lt"/>
              <a:ea typeface="+mn-ea"/>
              <a:cs typeface="+mn-cs"/>
            </a:endParaRPr>
          </a:p>
          <a:p>
            <a:endParaRPr lang="fr-FR" dirty="0"/>
          </a:p>
          <a:p>
            <a:r>
              <a:rPr lang="fr-FR" dirty="0"/>
              <a:t>Après 2 semaines de traitement, le </a:t>
            </a:r>
            <a:r>
              <a:rPr lang="fr-FR" dirty="0" err="1"/>
              <a:t>bisoprolol</a:t>
            </a:r>
            <a:r>
              <a:rPr lang="fr-FR" dirty="0"/>
              <a:t> n'a pas eu d'effet significatif sur la glycémie ou HbA1C par rapport au placebo et aucune incidence d’hypoglycémie n’a été observée tout au long de l'étude. Aucun changement significatif dans le taux de cholestérol ou des triglycérides sériques n’a été rapporté.</a:t>
            </a:r>
          </a:p>
          <a:p>
            <a:endParaRPr lang="en-US" sz="1200" kern="1200" dirty="0">
              <a:solidFill>
                <a:schemeClr val="tx1"/>
              </a:solidFill>
              <a:effectLst/>
              <a:latin typeface="+mn-lt"/>
              <a:ea typeface="+mn-ea"/>
              <a:cs typeface="+mn-cs"/>
            </a:endParaRPr>
          </a:p>
          <a:p>
            <a:r>
              <a:rPr lang="fr-FR" dirty="0"/>
              <a:t>La pression artérielle systolique (PAS) et diastolique (PAD)  et la fréquence cardiaque (FC) étaient significativement (p &lt;0,01) réduites après 2 semaines de traitement par le </a:t>
            </a:r>
            <a:r>
              <a:rPr lang="fr-FR" dirty="0" err="1"/>
              <a:t>bisoprolol</a:t>
            </a:r>
            <a:r>
              <a:rPr lang="fr-FR" dirty="0"/>
              <a:t> par rapport au placebo.</a:t>
            </a:r>
            <a:endParaRPr lang="en-US" sz="1200" kern="1200" dirty="0">
              <a:solidFill>
                <a:schemeClr val="tx1"/>
              </a:solidFill>
              <a:effectLst/>
              <a:latin typeface="+mn-lt"/>
              <a:ea typeface="+mn-ea"/>
              <a:cs typeface="+mn-cs"/>
            </a:endParaRPr>
          </a:p>
          <a:p>
            <a:endParaRPr lang="fr-FR" dirty="0"/>
          </a:p>
          <a:p>
            <a:r>
              <a:rPr lang="fr-FR" b="1" dirty="0"/>
              <a:t>Cette étude a montré que, à une dose </a:t>
            </a:r>
            <a:r>
              <a:rPr lang="fr-FR" b="1" dirty="0" err="1"/>
              <a:t>antihypertensive</a:t>
            </a:r>
            <a:r>
              <a:rPr lang="fr-FR" b="1" dirty="0"/>
              <a:t> efficace, le </a:t>
            </a:r>
            <a:r>
              <a:rPr lang="fr-FR" b="1" dirty="0" err="1"/>
              <a:t>bisoprolol</a:t>
            </a:r>
            <a:r>
              <a:rPr lang="fr-FR" b="1" dirty="0"/>
              <a:t> n'a aucune influence sur le métabolisme des glucides ou des lipides chez les patients atteints de diabète type 2.</a:t>
            </a:r>
            <a:r>
              <a:rPr lang="fr-FR" dirty="0"/>
              <a:t> Le traitement est donc adapté pour une utilisation chez les patients hypertendus qui ont aussi une dyslipidémie ou diabète.</a:t>
            </a:r>
          </a:p>
          <a:p>
            <a:pPr lvl="0"/>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Prière</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noter</a:t>
            </a:r>
            <a:r>
              <a:rPr lang="en-US" sz="1200" b="1" kern="1200" dirty="0">
                <a:solidFill>
                  <a:schemeClr val="tx1"/>
                </a:solidFill>
                <a:effectLst/>
                <a:latin typeface="+mn-lt"/>
                <a:ea typeface="+mn-ea"/>
                <a:cs typeface="+mn-cs"/>
              </a:rPr>
              <a:t> : </a:t>
            </a:r>
            <a:r>
              <a:rPr lang="en-US" sz="1200" b="0" kern="1200" dirty="0">
                <a:solidFill>
                  <a:schemeClr val="tx1"/>
                </a:solidFill>
                <a:effectLst/>
                <a:latin typeface="+mn-lt"/>
                <a:ea typeface="+mn-ea"/>
                <a:cs typeface="+mn-cs"/>
              </a:rPr>
              <a:t>le</a:t>
            </a:r>
            <a:r>
              <a:rPr lang="en-US" sz="1200" b="0" kern="1200" baseline="0" dirty="0">
                <a:solidFill>
                  <a:schemeClr val="tx1"/>
                </a:solidFill>
                <a:effectLst/>
                <a:latin typeface="+mn-lt"/>
                <a:ea typeface="+mn-ea"/>
                <a:cs typeface="+mn-cs"/>
              </a:rPr>
              <a:t> </a:t>
            </a:r>
            <a:r>
              <a:rPr lang="fr-FR" dirty="0" err="1"/>
              <a:t>bisoprolol</a:t>
            </a:r>
            <a:r>
              <a:rPr lang="fr-FR" dirty="0"/>
              <a:t> doit être utilisé avec précaution chez les patients atteints de diabète avec de grandes fluctuations dans les valeurs de la glycémie car les symptômes d'hypoglycémie (par exemple tachycardie, palpitations ou transpiration) peuvent être masqués.</a:t>
            </a:r>
          </a:p>
          <a:p>
            <a:endParaRPr lang="fr-FR"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Référence</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de-DE" sz="1200" kern="1200" dirty="0">
                <a:solidFill>
                  <a:schemeClr val="tx1"/>
                </a:solidFill>
                <a:effectLst/>
                <a:latin typeface="+mn-lt"/>
                <a:ea typeface="+mn-ea"/>
                <a:cs typeface="+mn-cs"/>
              </a:rPr>
              <a:t>Janka HU, Ziegler AG, Disselhoff G et al. </a:t>
            </a:r>
            <a:r>
              <a:rPr lang="en-US" sz="1200" kern="1200" dirty="0">
                <a:solidFill>
                  <a:schemeClr val="tx1"/>
                </a:solidFill>
                <a:effectLst/>
                <a:latin typeface="+mn-lt"/>
                <a:ea typeface="+mn-ea"/>
                <a:cs typeface="+mn-cs"/>
              </a:rPr>
              <a:t>Influence of </a:t>
            </a:r>
            <a:r>
              <a:rPr lang="en-US" sz="1200" kern="1200" dirty="0" err="1">
                <a:solidFill>
                  <a:schemeClr val="tx1"/>
                </a:solidFill>
                <a:effectLst/>
                <a:latin typeface="+mn-lt"/>
                <a:ea typeface="+mn-ea"/>
                <a:cs typeface="+mn-cs"/>
              </a:rPr>
              <a:t>bisoprolol</a:t>
            </a:r>
            <a:r>
              <a:rPr lang="en-US" sz="1200" kern="1200" dirty="0">
                <a:solidFill>
                  <a:schemeClr val="tx1"/>
                </a:solidFill>
                <a:effectLst/>
                <a:latin typeface="+mn-lt"/>
                <a:ea typeface="+mn-ea"/>
                <a:cs typeface="+mn-cs"/>
              </a:rPr>
              <a:t> on blood glucose, </a:t>
            </a:r>
            <a:r>
              <a:rPr lang="en-US" sz="1200" kern="1200" dirty="0" err="1">
                <a:solidFill>
                  <a:schemeClr val="tx1"/>
                </a:solidFill>
                <a:effectLst/>
                <a:latin typeface="+mn-lt"/>
                <a:ea typeface="+mn-ea"/>
                <a:cs typeface="+mn-cs"/>
              </a:rPr>
              <a:t>glucosuria</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haemoglobin</a:t>
            </a:r>
            <a:r>
              <a:rPr lang="en-US" sz="1200" kern="1200" dirty="0">
                <a:solidFill>
                  <a:schemeClr val="tx1"/>
                </a:solidFill>
                <a:effectLst/>
                <a:latin typeface="+mn-lt"/>
                <a:ea typeface="+mn-ea"/>
                <a:cs typeface="+mn-cs"/>
              </a:rPr>
              <a:t> A­</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in noninsulin-dependent diabetics. </a:t>
            </a:r>
            <a:r>
              <a:rPr lang="en-US" sz="1200" i="1" kern="1200" dirty="0">
                <a:solidFill>
                  <a:schemeClr val="tx1"/>
                </a:solidFill>
                <a:effectLst/>
                <a:latin typeface="+mn-lt"/>
                <a:ea typeface="+mn-ea"/>
                <a:cs typeface="+mn-cs"/>
              </a:rPr>
              <a:t>J </a:t>
            </a:r>
            <a:r>
              <a:rPr lang="en-US" sz="1200" i="1" kern="1200" dirty="0" err="1">
                <a:solidFill>
                  <a:schemeClr val="tx1"/>
                </a:solidFill>
                <a:effectLst/>
                <a:latin typeface="+mn-lt"/>
                <a:ea typeface="+mn-ea"/>
                <a:cs typeface="+mn-cs"/>
              </a:rPr>
              <a:t>Cardiovasc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Pharmacol</a:t>
            </a:r>
            <a:r>
              <a:rPr lang="en-US" sz="1200" kern="1200" dirty="0">
                <a:solidFill>
                  <a:schemeClr val="tx1"/>
                </a:solidFill>
                <a:effectLst/>
                <a:latin typeface="+mn-lt"/>
                <a:ea typeface="+mn-ea"/>
                <a:cs typeface="+mn-cs"/>
              </a:rPr>
              <a:t>. 1986;8(</a:t>
            </a:r>
            <a:r>
              <a:rPr lang="en-US" sz="1200" kern="1200" dirty="0" err="1">
                <a:solidFill>
                  <a:schemeClr val="tx1"/>
                </a:solidFill>
                <a:effectLst/>
                <a:latin typeface="+mn-lt"/>
                <a:ea typeface="+mn-ea"/>
                <a:cs typeface="+mn-cs"/>
              </a:rPr>
              <a:t>Suppl</a:t>
            </a:r>
            <a:r>
              <a:rPr lang="en-US" sz="1200" kern="1200" dirty="0">
                <a:solidFill>
                  <a:schemeClr val="tx1"/>
                </a:solidFill>
                <a:effectLst/>
                <a:latin typeface="+mn-lt"/>
                <a:ea typeface="+mn-ea"/>
                <a:cs typeface="+mn-cs"/>
              </a:rPr>
              <a:t> 11):S96–S99.</a:t>
            </a:r>
            <a:endParaRPr lang="de-D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defTabSz="914377"/>
            <a:fld id="{28182E2C-AC48-45A1-A539-1D63FC6BDE45}" type="slidenum">
              <a:rPr lang="de-DE" smtClean="0"/>
              <a:pPr defTabSz="914377"/>
              <a:t>28</a:t>
            </a:fld>
            <a:endParaRPr lang="de-DE" dirty="0"/>
          </a:p>
        </p:txBody>
      </p:sp>
    </p:spTree>
    <p:extLst>
      <p:ext uri="{BB962C8B-B14F-4D97-AF65-F5344CB8AC3E}">
        <p14:creationId xmlns:p14="http://schemas.microsoft.com/office/powerpoint/2010/main" val="2718024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7650" indent="-287557">
              <a:defRPr>
                <a:solidFill>
                  <a:schemeClr val="tx1"/>
                </a:solidFill>
                <a:latin typeface="Arial" pitchFamily="34" charset="0"/>
                <a:cs typeface="Arial" pitchFamily="34" charset="0"/>
              </a:defRPr>
            </a:lvl2pPr>
            <a:lvl3pPr marL="1150230" indent="-230046">
              <a:defRPr>
                <a:solidFill>
                  <a:schemeClr val="tx1"/>
                </a:solidFill>
                <a:latin typeface="Arial" pitchFamily="34" charset="0"/>
                <a:cs typeface="Arial" pitchFamily="34" charset="0"/>
              </a:defRPr>
            </a:lvl3pPr>
            <a:lvl4pPr marL="1610322" indent="-230046">
              <a:defRPr>
                <a:solidFill>
                  <a:schemeClr val="tx1"/>
                </a:solidFill>
                <a:latin typeface="Arial" pitchFamily="34" charset="0"/>
                <a:cs typeface="Arial" pitchFamily="34" charset="0"/>
              </a:defRPr>
            </a:lvl4pPr>
            <a:lvl5pPr marL="2070415" indent="-230046">
              <a:defRPr>
                <a:solidFill>
                  <a:schemeClr val="tx1"/>
                </a:solidFill>
                <a:latin typeface="Arial" pitchFamily="34" charset="0"/>
                <a:cs typeface="Arial" pitchFamily="34" charset="0"/>
              </a:defRPr>
            </a:lvl5pPr>
            <a:lvl6pPr marL="2530506" indent="-230046" eaLnBrk="0" fontAlgn="base" hangingPunct="0">
              <a:spcBef>
                <a:spcPct val="0"/>
              </a:spcBef>
              <a:spcAft>
                <a:spcPct val="0"/>
              </a:spcAft>
              <a:defRPr>
                <a:solidFill>
                  <a:schemeClr val="tx1"/>
                </a:solidFill>
                <a:latin typeface="Arial" pitchFamily="34" charset="0"/>
                <a:cs typeface="Arial" pitchFamily="34" charset="0"/>
              </a:defRPr>
            </a:lvl6pPr>
            <a:lvl7pPr marL="2990598" indent="-230046" eaLnBrk="0" fontAlgn="base" hangingPunct="0">
              <a:spcBef>
                <a:spcPct val="0"/>
              </a:spcBef>
              <a:spcAft>
                <a:spcPct val="0"/>
              </a:spcAft>
              <a:defRPr>
                <a:solidFill>
                  <a:schemeClr val="tx1"/>
                </a:solidFill>
                <a:latin typeface="Arial" pitchFamily="34" charset="0"/>
                <a:cs typeface="Arial" pitchFamily="34" charset="0"/>
              </a:defRPr>
            </a:lvl7pPr>
            <a:lvl8pPr marL="3450691" indent="-230046" eaLnBrk="0" fontAlgn="base" hangingPunct="0">
              <a:spcBef>
                <a:spcPct val="0"/>
              </a:spcBef>
              <a:spcAft>
                <a:spcPct val="0"/>
              </a:spcAft>
              <a:defRPr>
                <a:solidFill>
                  <a:schemeClr val="tx1"/>
                </a:solidFill>
                <a:latin typeface="Arial" pitchFamily="34" charset="0"/>
                <a:cs typeface="Arial" pitchFamily="34" charset="0"/>
              </a:defRPr>
            </a:lvl8pPr>
            <a:lvl9pPr marL="3910783" indent="-230046" eaLnBrk="0" fontAlgn="base" hangingPunct="0">
              <a:spcBef>
                <a:spcPct val="0"/>
              </a:spcBef>
              <a:spcAft>
                <a:spcPct val="0"/>
              </a:spcAft>
              <a:defRPr>
                <a:solidFill>
                  <a:schemeClr val="tx1"/>
                </a:solidFill>
                <a:latin typeface="Arial" pitchFamily="34" charset="0"/>
                <a:cs typeface="Arial" pitchFamily="34" charset="0"/>
              </a:defRPr>
            </a:lvl9pPr>
          </a:lstStyle>
          <a:p>
            <a:fld id="{8D169863-2412-4F8D-9C2C-BB391324CCF9}" type="slidenum">
              <a:rPr lang="en-US" altLang="en-US">
                <a:solidFill>
                  <a:srgbClr val="000000"/>
                </a:solidFill>
              </a:rPr>
              <a:pPr/>
              <a:t>29</a:t>
            </a:fld>
            <a:endParaRPr lang="en-US" altLang="en-US" dirty="0">
              <a:solidFill>
                <a:srgbClr val="000000"/>
              </a:solidFill>
            </a:endParaRPr>
          </a:p>
        </p:txBody>
      </p:sp>
      <p:sp>
        <p:nvSpPr>
          <p:cNvPr id="94211" name="Rectangle 2"/>
          <p:cNvSpPr>
            <a:spLocks noGrp="1" noRot="1" noChangeAspect="1" noChangeArrowheads="1" noTextEdit="1"/>
          </p:cNvSpPr>
          <p:nvPr>
            <p:ph type="sldImg"/>
          </p:nvPr>
        </p:nvSpPr>
        <p:spPr>
          <a:xfrm>
            <a:off x="87313" y="760413"/>
            <a:ext cx="6591300" cy="3708400"/>
          </a:xfrm>
          <a:ln/>
        </p:spPr>
      </p:sp>
      <p:sp>
        <p:nvSpPr>
          <p:cNvPr id="2" name="Notizenplatzhalter 1"/>
          <p:cNvSpPr>
            <a:spLocks noGrp="1"/>
          </p:cNvSpPr>
          <p:nvPr>
            <p:ph type="body" idx="1"/>
          </p:nvPr>
        </p:nvSpPr>
        <p:spPr/>
        <p:txBody>
          <a:bodyPr/>
          <a:lstStyle/>
          <a:p>
            <a:r>
              <a:rPr lang="fr-FR" dirty="0"/>
              <a:t>Alors que les </a:t>
            </a:r>
            <a:r>
              <a:rPr lang="fr-FR" dirty="0" err="1"/>
              <a:t>bêta-bloquants</a:t>
            </a:r>
            <a:r>
              <a:rPr lang="fr-FR" dirty="0"/>
              <a:t> ne</a:t>
            </a:r>
            <a:r>
              <a:rPr lang="fr-FR" baseline="0" dirty="0"/>
              <a:t> modifient</a:t>
            </a:r>
            <a:r>
              <a:rPr lang="fr-FR" dirty="0"/>
              <a:t> généralement pas les taux sériques de cholestérol</a:t>
            </a:r>
            <a:r>
              <a:rPr lang="fr-FR" baseline="0" dirty="0"/>
              <a:t> total et du </a:t>
            </a:r>
            <a:r>
              <a:rPr lang="fr-FR" dirty="0"/>
              <a:t>LDL-c , l'utilisation de certains de ces traitements a été associée à une augmentation des taux plasmatiques des triglycérides et à la réduction des taux de cholestérol HDL (HDL-C), principalement en raison du bêta</a:t>
            </a:r>
            <a:r>
              <a:rPr lang="fr-FR" baseline="-25000" dirty="0"/>
              <a:t>2</a:t>
            </a:r>
            <a:r>
              <a:rPr lang="fr-FR" dirty="0"/>
              <a:t>-blocage. </a:t>
            </a:r>
            <a:r>
              <a:rPr lang="fr-FR" b="1" dirty="0"/>
              <a:t>Le but de cette étude était d'évaluer les effets de la monothérapie à long terme avec quatre </a:t>
            </a:r>
            <a:r>
              <a:rPr lang="fr-FR" b="1" dirty="0" err="1"/>
              <a:t>bêta-bloquants</a:t>
            </a:r>
            <a:r>
              <a:rPr lang="fr-FR" b="1" dirty="0"/>
              <a:t> possédant différentes propriétés pharmacologiques sur les lipides plasmatiques chez les patients hypertendus (n = 70) avec des taux plasmatiques</a:t>
            </a:r>
            <a:r>
              <a:rPr lang="fr-FR" b="1" baseline="0" dirty="0"/>
              <a:t> </a:t>
            </a:r>
            <a:r>
              <a:rPr lang="fr-FR" b="1" dirty="0"/>
              <a:t>normaux</a:t>
            </a:r>
            <a:r>
              <a:rPr lang="fr-FR" b="1" baseline="0" dirty="0"/>
              <a:t> de c</a:t>
            </a:r>
            <a:r>
              <a:rPr lang="fr-FR" b="1" dirty="0"/>
              <a:t>holestérol.</a:t>
            </a:r>
            <a:r>
              <a:rPr lang="en-US" sz="1200" kern="1200" baseline="30000" dirty="0">
                <a:solidFill>
                  <a:schemeClr val="tx1"/>
                </a:solidFill>
                <a:effectLst/>
                <a:latin typeface="+mn-lt"/>
                <a:ea typeface="+mn-ea"/>
                <a:cs typeface="+mn-cs"/>
              </a:rPr>
              <a:t> 1</a:t>
            </a:r>
            <a:endParaRPr lang="fr-FR" b="1" dirty="0"/>
          </a:p>
          <a:p>
            <a:endParaRPr lang="en-US" sz="1200" kern="1200" dirty="0">
              <a:solidFill>
                <a:schemeClr val="tx1"/>
              </a:solidFill>
              <a:effectLst/>
              <a:latin typeface="+mn-lt"/>
              <a:ea typeface="+mn-ea"/>
              <a:cs typeface="+mn-cs"/>
            </a:endParaRPr>
          </a:p>
          <a:p>
            <a:r>
              <a:rPr lang="fr-FR" dirty="0"/>
              <a:t>Après une période de </a:t>
            </a:r>
            <a:r>
              <a:rPr lang="fr-FR" dirty="0" err="1"/>
              <a:t>washout</a:t>
            </a:r>
            <a:r>
              <a:rPr lang="fr-FR" dirty="0"/>
              <a:t> de 1 mois avec le  placebo, les patients ont été randomisés pour recevoir soit le </a:t>
            </a:r>
            <a:r>
              <a:rPr lang="fr-FR" dirty="0" err="1"/>
              <a:t>propranolol</a:t>
            </a:r>
            <a:r>
              <a:rPr lang="fr-FR" dirty="0"/>
              <a:t> 160 mg/jour, l’</a:t>
            </a:r>
            <a:r>
              <a:rPr lang="fr-FR" dirty="0" err="1"/>
              <a:t>aténolol</a:t>
            </a:r>
            <a:r>
              <a:rPr lang="fr-FR" dirty="0"/>
              <a:t> 100 mg/jour, le </a:t>
            </a:r>
            <a:r>
              <a:rPr lang="fr-FR" dirty="0" err="1"/>
              <a:t>bisoprolol</a:t>
            </a:r>
            <a:r>
              <a:rPr lang="fr-FR" dirty="0"/>
              <a:t> 10 mg/jour ou le </a:t>
            </a:r>
            <a:r>
              <a:rPr lang="fr-FR" dirty="0" err="1"/>
              <a:t>mépindolol</a:t>
            </a:r>
            <a:r>
              <a:rPr lang="fr-FR" dirty="0"/>
              <a:t> 10 mg/jour en monothérapie. Les patients ont été suivis pendant 3 ans.</a:t>
            </a:r>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FR" dirty="0"/>
              <a:t>Aucun des </a:t>
            </a:r>
            <a:r>
              <a:rPr lang="fr-FR" dirty="0" err="1"/>
              <a:t>bêta-bloquants</a:t>
            </a:r>
            <a:r>
              <a:rPr lang="fr-FR" dirty="0"/>
              <a:t> n’a aggravé les niveaux de cholestérol total. Les résultats pour HDL-C sont indiqués sur cette diapositive, avec les changements indiqués pour chaque groupe au fil du temps par rapport aux valeurs de prétraitement. Le </a:t>
            </a:r>
            <a:r>
              <a:rPr lang="fr-FR" dirty="0" err="1"/>
              <a:t>bisoprolol</a:t>
            </a:r>
            <a:r>
              <a:rPr lang="fr-FR" dirty="0"/>
              <a:t> et le </a:t>
            </a:r>
            <a:r>
              <a:rPr lang="fr-FR" dirty="0" err="1"/>
              <a:t>bêta-bloquant</a:t>
            </a:r>
            <a:r>
              <a:rPr lang="fr-FR" dirty="0"/>
              <a:t> non sélectif avec une activité sympathomimétique intrinsèque (ASI), le </a:t>
            </a:r>
            <a:r>
              <a:rPr lang="fr-FR" dirty="0" err="1"/>
              <a:t>mépindolol</a:t>
            </a:r>
            <a:r>
              <a:rPr lang="fr-FR" dirty="0"/>
              <a:t>, n‘ont pas affecté de façon significative les niveaux de HDL-C, qui sont demeurées inchangées au cours du traitement à long terme. En revanche, le </a:t>
            </a:r>
            <a:r>
              <a:rPr lang="fr-FR" dirty="0" err="1"/>
              <a:t>propranolol</a:t>
            </a:r>
            <a:r>
              <a:rPr lang="fr-FR" dirty="0"/>
              <a:t> et l'</a:t>
            </a:r>
            <a:r>
              <a:rPr lang="fr-FR" dirty="0" err="1"/>
              <a:t>aténolol</a:t>
            </a:r>
            <a:r>
              <a:rPr lang="fr-FR" dirty="0"/>
              <a:t> ont réduit de façon significative les concentrations de HDL-C. Le </a:t>
            </a:r>
            <a:r>
              <a:rPr lang="fr-FR" dirty="0" err="1"/>
              <a:t>propranolol</a:t>
            </a:r>
            <a:r>
              <a:rPr lang="fr-FR" dirty="0"/>
              <a:t>  le </a:t>
            </a:r>
            <a:r>
              <a:rPr lang="fr-FR" dirty="0" err="1"/>
              <a:t>bêta-bloquant</a:t>
            </a:r>
            <a:r>
              <a:rPr lang="fr-FR" dirty="0"/>
              <a:t> non-sélectif, non-ASI, a été associé à des réductions les plus prononcés, qui étaient plus importantes après 12 mois de traitement. </a:t>
            </a:r>
            <a:r>
              <a:rPr lang="fr-FR" b="1" dirty="0"/>
              <a:t>Cette étude suggère que les changements dans les profils lipidiques sont susceptibles d'être liées principalement au bêta</a:t>
            </a:r>
            <a:r>
              <a:rPr lang="fr-FR" b="1" baseline="-25000" dirty="0"/>
              <a:t>2</a:t>
            </a:r>
            <a:r>
              <a:rPr lang="fr-FR" b="1" dirty="0"/>
              <a:t>-blocage et sont moins susceptibles avec les médicaments bêta</a:t>
            </a:r>
            <a:r>
              <a:rPr lang="fr-FR" b="1" baseline="-25000" dirty="0"/>
              <a:t>1</a:t>
            </a:r>
            <a:r>
              <a:rPr lang="fr-FR" b="1" dirty="0"/>
              <a:t> -sélectifs tels que le </a:t>
            </a:r>
            <a:r>
              <a:rPr lang="fr-FR" b="1" dirty="0" err="1"/>
              <a:t>bisoprolol</a:t>
            </a:r>
            <a:r>
              <a:rPr lang="fr-FR" b="1" dirty="0"/>
              <a:t> et les médicaments possédant une ASI.</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fr-FR" dirty="0"/>
              <a:t>En examinant les preuves, </a:t>
            </a:r>
            <a:r>
              <a:rPr lang="fr-FR" dirty="0" err="1"/>
              <a:t>Fogari</a:t>
            </a:r>
            <a:r>
              <a:rPr lang="fr-FR" dirty="0"/>
              <a:t> et al (1997)</a:t>
            </a:r>
            <a:r>
              <a:rPr lang="en-US" sz="1200" kern="1200" baseline="30000" dirty="0">
                <a:solidFill>
                  <a:schemeClr val="tx1"/>
                </a:solidFill>
                <a:effectLst/>
                <a:latin typeface="+mn-lt"/>
                <a:ea typeface="+mn-ea"/>
                <a:cs typeface="+mn-cs"/>
              </a:rPr>
              <a:t> 2</a:t>
            </a:r>
            <a:r>
              <a:rPr lang="fr-FR" dirty="0"/>
              <a:t> avaient proposé que les taux de HDL-C sont réduits au cours du blocage des récepteurs bêta par</a:t>
            </a:r>
            <a:r>
              <a:rPr lang="fr-FR" baseline="0" dirty="0"/>
              <a:t> </a:t>
            </a:r>
            <a:r>
              <a:rPr lang="fr-FR" dirty="0"/>
              <a:t>des agents non sélectifs en raison de la suppression de l'activité de la lécithine-cholestérol-</a:t>
            </a:r>
            <a:r>
              <a:rPr lang="fr-FR" dirty="0" err="1"/>
              <a:t>acyl</a:t>
            </a:r>
            <a:r>
              <a:rPr lang="fr-FR" dirty="0"/>
              <a:t>-transférase, qui est impliquée dans la production de HDL-C et la lipolyse dans le tissu adipeux, qui est influencée par les catécholamines via les récepteurs bêta-</a:t>
            </a:r>
            <a:r>
              <a:rPr lang="fr-FR" baseline="-25000" dirty="0"/>
              <a:t>2</a:t>
            </a:r>
            <a:r>
              <a:rPr lang="fr-FR" dirty="0"/>
              <a:t>.</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Références</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a:t>
            </a:r>
            <a:r>
              <a:rPr lang="en-US" sz="1200" kern="1200" dirty="0" err="1">
                <a:solidFill>
                  <a:schemeClr val="tx1"/>
                </a:solidFill>
                <a:effectLst/>
                <a:latin typeface="+mn-lt"/>
                <a:ea typeface="+mn-ea"/>
                <a:cs typeface="+mn-cs"/>
              </a:rPr>
              <a:t>Fogari</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Zoppi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Tettamanti</a:t>
            </a:r>
            <a:r>
              <a:rPr lang="en-US" sz="1200" kern="1200" dirty="0">
                <a:solidFill>
                  <a:schemeClr val="tx1"/>
                </a:solidFill>
                <a:effectLst/>
                <a:latin typeface="+mn-lt"/>
                <a:ea typeface="+mn-ea"/>
                <a:cs typeface="+mn-cs"/>
              </a:rPr>
              <a:t> F, et al.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-blocker effects on plasma lipids in antihypertensive therapy: importance of the duration of treatment and the lipid status before treatment. </a:t>
            </a:r>
            <a:r>
              <a:rPr lang="en-US" sz="1200" i="1" kern="1200" dirty="0">
                <a:solidFill>
                  <a:schemeClr val="tx1"/>
                </a:solidFill>
                <a:effectLst/>
                <a:latin typeface="+mn-lt"/>
                <a:ea typeface="+mn-ea"/>
                <a:cs typeface="+mn-cs"/>
              </a:rPr>
              <a:t>J </a:t>
            </a:r>
            <a:r>
              <a:rPr lang="en-US" sz="1200" i="1" kern="1200" dirty="0" err="1">
                <a:solidFill>
                  <a:schemeClr val="tx1"/>
                </a:solidFill>
                <a:effectLst/>
                <a:latin typeface="+mn-lt"/>
                <a:ea typeface="+mn-ea"/>
                <a:cs typeface="+mn-cs"/>
              </a:rPr>
              <a:t>Cardiovasc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Pharmacol</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1990;16(</a:t>
            </a:r>
            <a:r>
              <a:rPr lang="en-US" sz="1200" kern="1200" dirty="0" err="1">
                <a:solidFill>
                  <a:schemeClr val="tx1"/>
                </a:solidFill>
                <a:effectLst/>
                <a:latin typeface="+mn-lt"/>
                <a:ea typeface="+mn-ea"/>
                <a:cs typeface="+mn-cs"/>
              </a:rPr>
              <a:t>Suppl</a:t>
            </a:r>
            <a:r>
              <a:rPr lang="en-US" sz="1200" kern="1200" dirty="0">
                <a:solidFill>
                  <a:schemeClr val="tx1"/>
                </a:solidFill>
                <a:effectLst/>
                <a:latin typeface="+mn-lt"/>
                <a:ea typeface="+mn-ea"/>
                <a:cs typeface="+mn-cs"/>
              </a:rPr>
              <a:t> 5):S76–S80.</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a:t>
            </a:r>
            <a:r>
              <a:rPr lang="en-US" sz="1200" kern="1200" dirty="0" err="1">
                <a:solidFill>
                  <a:schemeClr val="tx1"/>
                </a:solidFill>
                <a:effectLst/>
                <a:latin typeface="+mn-lt"/>
                <a:ea typeface="+mn-ea"/>
                <a:cs typeface="+mn-cs"/>
              </a:rPr>
              <a:t>Fogari</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Zoppi</a:t>
            </a:r>
            <a:r>
              <a:rPr lang="en-US" sz="1200" kern="1200" dirty="0">
                <a:solidFill>
                  <a:schemeClr val="tx1"/>
                </a:solidFill>
                <a:effectLst/>
                <a:latin typeface="+mn-lt"/>
                <a:ea typeface="+mn-ea"/>
                <a:cs typeface="+mn-cs"/>
              </a:rPr>
              <a:t> A. The clinical benefits of β</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-selectivity. </a:t>
            </a:r>
            <a:r>
              <a:rPr lang="en-US" sz="1200" i="1" kern="1200" dirty="0">
                <a:solidFill>
                  <a:schemeClr val="tx1"/>
                </a:solidFill>
                <a:effectLst/>
                <a:latin typeface="+mn-lt"/>
                <a:ea typeface="+mn-ea"/>
                <a:cs typeface="+mn-cs"/>
              </a:rPr>
              <a:t>Rev </a:t>
            </a:r>
            <a:r>
              <a:rPr lang="en-US" sz="1200" i="1" kern="1200" dirty="0" err="1">
                <a:solidFill>
                  <a:schemeClr val="tx1"/>
                </a:solidFill>
                <a:effectLst/>
                <a:latin typeface="+mn-lt"/>
                <a:ea typeface="+mn-ea"/>
                <a:cs typeface="+mn-cs"/>
              </a:rPr>
              <a:t>Contemp</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Pharmacother</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1997;8:45–54.</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endParaRPr lang="de-DE" dirty="0"/>
          </a:p>
        </p:txBody>
      </p:sp>
    </p:spTree>
    <p:extLst>
      <p:ext uri="{BB962C8B-B14F-4D97-AF65-F5344CB8AC3E}">
        <p14:creationId xmlns:p14="http://schemas.microsoft.com/office/powerpoint/2010/main" val="129774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L’impuissance et la réduction de l'activité sexuelle ont été rapportées</a:t>
            </a:r>
            <a:r>
              <a:rPr lang="fr-FR" baseline="0" dirty="0"/>
              <a:t> comme résultats</a:t>
            </a:r>
            <a:r>
              <a:rPr lang="fr-FR" dirty="0"/>
              <a:t> de l'hypertension et / ou en association avec un traitement médicamenteux antihypertenseur. De</a:t>
            </a:r>
            <a:r>
              <a:rPr lang="fr-FR" baseline="0" dirty="0"/>
              <a:t> tels</a:t>
            </a:r>
            <a:r>
              <a:rPr lang="fr-FR" dirty="0"/>
              <a:t> effets sont rares et se produisent moins fréquemment avec les </a:t>
            </a:r>
            <a:r>
              <a:rPr lang="fr-FR" dirty="0" err="1"/>
              <a:t>bêta-bloquants</a:t>
            </a:r>
            <a:r>
              <a:rPr lang="fr-FR" dirty="0"/>
              <a:t> qu'avec les diurétiques thiazidiques. Cette étude a été menée pour évaluer l'impact des différents types de médicaments antihypertenseurs sur la dysfonction sexuelle auto-déclarée.</a:t>
            </a:r>
            <a:r>
              <a:rPr lang="fr-FR" baseline="30000" dirty="0"/>
              <a:t>1</a:t>
            </a:r>
            <a:r>
              <a:rPr lang="fr-FR" baseline="0" dirty="0"/>
              <a:t> </a:t>
            </a:r>
            <a:r>
              <a:rPr lang="fr-FR" dirty="0"/>
              <a:t>Six études prospectives randomisées en aveugle ont identifié que</a:t>
            </a:r>
            <a:r>
              <a:rPr lang="fr-FR" baseline="0" dirty="0"/>
              <a:t> </a:t>
            </a:r>
            <a:r>
              <a:rPr lang="fr-FR" dirty="0"/>
              <a:t>des réactions indésirables au traitement signalées</a:t>
            </a:r>
            <a:r>
              <a:rPr lang="fr-FR" baseline="0" dirty="0"/>
              <a:t> </a:t>
            </a:r>
            <a:r>
              <a:rPr lang="fr-FR" dirty="0"/>
              <a:t>spontanément ont été</a:t>
            </a:r>
            <a:r>
              <a:rPr lang="fr-FR" baseline="0" dirty="0"/>
              <a:t> liées</a:t>
            </a:r>
            <a:r>
              <a:rPr lang="fr-FR" dirty="0"/>
              <a:t> à la dysfonction sexuelle (par exemple, l'impuissance ou  la diminution de la libido) . Cette diapositive montre les données à partir d'une analyse groupée de ces déclarations chez les hommes ayant reçu un placebo (n = 190), l’</a:t>
            </a:r>
            <a:r>
              <a:rPr lang="fr-FR" dirty="0" err="1"/>
              <a:t>énalapril</a:t>
            </a:r>
            <a:r>
              <a:rPr lang="fr-FR" dirty="0"/>
              <a:t> 5-40 mg / jour (n = 102), l’</a:t>
            </a:r>
            <a:r>
              <a:rPr lang="fr-FR" dirty="0" err="1"/>
              <a:t>amlodipine</a:t>
            </a:r>
            <a:r>
              <a:rPr lang="fr-FR" dirty="0"/>
              <a:t> 2,5-10 mg / jour (n = 103) ou le </a:t>
            </a:r>
            <a:r>
              <a:rPr lang="fr-FR" dirty="0" err="1"/>
              <a:t>bisoprolol</a:t>
            </a:r>
            <a:r>
              <a:rPr lang="fr-FR" dirty="0"/>
              <a:t> 5 mg / jour (n = 389) dans ces essais contrôlés randomisés.</a:t>
            </a:r>
            <a:endParaRPr lang="fr-FR" baseline="0" dirty="0"/>
          </a:p>
          <a:p>
            <a:endParaRPr lang="en-US" sz="1200" kern="1200" dirty="0">
              <a:solidFill>
                <a:schemeClr val="tx1"/>
              </a:solidFill>
              <a:effectLst/>
              <a:latin typeface="+mn-lt"/>
              <a:ea typeface="+mn-ea"/>
              <a:cs typeface="+mn-cs"/>
            </a:endParaRPr>
          </a:p>
          <a:p>
            <a:r>
              <a:rPr lang="fr-FR" dirty="0"/>
              <a:t>La prévalence de l'impuissance, la diminution de la libido et la dysfonction sexuelle totale (montrée sur cette diapositive) était faible dans tous les groupes de traitement et il n'y avait pas de différences statistiquement significatives entre les groupes. Le </a:t>
            </a:r>
            <a:r>
              <a:rPr lang="fr-FR" dirty="0" err="1"/>
              <a:t>bisoprolol</a:t>
            </a:r>
            <a:r>
              <a:rPr lang="fr-FR" dirty="0"/>
              <a:t> a été associée avec seulement sept déclarations de  dysfonction sexuelle chez 389 hommes (1,8%), un taux qui était similaire à celui rapporté par les hommes qui ont reçu un placebo (2,1%) dans ces études.</a:t>
            </a: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fr-FR" dirty="0"/>
              <a:t>À la suite de cette</a:t>
            </a:r>
            <a:r>
              <a:rPr lang="fr-FR" baseline="0" dirty="0"/>
              <a:t> étude ainsi que les </a:t>
            </a:r>
            <a:r>
              <a:rPr lang="fr-FR" dirty="0"/>
              <a:t>autres,</a:t>
            </a:r>
            <a:r>
              <a:rPr lang="en-US" sz="1200" kern="1200" baseline="30000" dirty="0">
                <a:solidFill>
                  <a:schemeClr val="tx1"/>
                </a:solidFill>
                <a:effectLst/>
                <a:latin typeface="+mn-lt"/>
                <a:ea typeface="+mn-ea"/>
                <a:cs typeface="+mn-cs"/>
              </a:rPr>
              <a:t>2,3 </a:t>
            </a:r>
            <a:r>
              <a:rPr lang="fr-FR" dirty="0"/>
              <a:t>est-il clair que le </a:t>
            </a:r>
            <a:r>
              <a:rPr lang="fr-FR" dirty="0" err="1"/>
              <a:t>bisoprolol</a:t>
            </a:r>
            <a:r>
              <a:rPr lang="fr-FR" dirty="0"/>
              <a:t> a des effets minimes sur la fonction sexuelle masculine et est donc un traitement antihypertenseur adapté pour les hommes souffrant d'hypertension associée à une </a:t>
            </a:r>
            <a:r>
              <a:rPr lang="fr-FR" dirty="0" err="1"/>
              <a:t>hyperactivation</a:t>
            </a:r>
            <a:r>
              <a:rPr lang="fr-FR" dirty="0"/>
              <a:t> sympathique.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de-DE"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Références</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a:t>
            </a:r>
            <a:r>
              <a:rPr lang="en-US" sz="1200" kern="1200" dirty="0" err="1">
                <a:solidFill>
                  <a:schemeClr val="tx1"/>
                </a:solidFill>
                <a:effectLst/>
                <a:latin typeface="+mn-lt"/>
                <a:ea typeface="+mn-ea"/>
                <a:cs typeface="+mn-cs"/>
              </a:rPr>
              <a:t>Prisant</a:t>
            </a:r>
            <a:r>
              <a:rPr lang="en-US" sz="1200" kern="1200" dirty="0">
                <a:solidFill>
                  <a:schemeClr val="tx1"/>
                </a:solidFill>
                <a:effectLst/>
                <a:latin typeface="+mn-lt"/>
                <a:ea typeface="+mn-ea"/>
                <a:cs typeface="+mn-cs"/>
              </a:rPr>
              <a:t> LM, Weir MR, </a:t>
            </a:r>
            <a:r>
              <a:rPr lang="en-US" sz="1200" kern="1200" dirty="0" err="1">
                <a:solidFill>
                  <a:schemeClr val="tx1"/>
                </a:solidFill>
                <a:effectLst/>
                <a:latin typeface="+mn-lt"/>
                <a:ea typeface="+mn-ea"/>
                <a:cs typeface="+mn-cs"/>
              </a:rPr>
              <a:t>Frishman</a:t>
            </a:r>
            <a:r>
              <a:rPr lang="en-US" sz="1200" kern="1200" dirty="0">
                <a:solidFill>
                  <a:schemeClr val="tx1"/>
                </a:solidFill>
                <a:effectLst/>
                <a:latin typeface="+mn-lt"/>
                <a:ea typeface="+mn-ea"/>
                <a:cs typeface="+mn-cs"/>
              </a:rPr>
              <a:t> WH et al. Self reported sexual dysfunction in men and women treated with </a:t>
            </a:r>
            <a:r>
              <a:rPr lang="en-US" sz="1200" kern="1200" dirty="0" err="1">
                <a:solidFill>
                  <a:schemeClr val="tx1"/>
                </a:solidFill>
                <a:effectLst/>
                <a:latin typeface="+mn-lt"/>
                <a:ea typeface="+mn-ea"/>
                <a:cs typeface="+mn-cs"/>
              </a:rPr>
              <a:t>bisoprolol</a:t>
            </a:r>
            <a:r>
              <a:rPr lang="en-US" sz="1200" kern="1200" dirty="0">
                <a:solidFill>
                  <a:schemeClr val="tx1"/>
                </a:solidFill>
                <a:effectLst/>
                <a:latin typeface="+mn-lt"/>
                <a:ea typeface="+mn-ea"/>
                <a:cs typeface="+mn-cs"/>
              </a:rPr>
              <a:t>, hydrochlorothiazide, </a:t>
            </a:r>
            <a:r>
              <a:rPr lang="en-US" sz="1200" kern="1200" dirty="0" err="1">
                <a:solidFill>
                  <a:schemeClr val="tx1"/>
                </a:solidFill>
                <a:effectLst/>
                <a:latin typeface="+mn-lt"/>
                <a:ea typeface="+mn-ea"/>
                <a:cs typeface="+mn-cs"/>
              </a:rPr>
              <a:t>enalapril</a:t>
            </a:r>
            <a:r>
              <a:rPr lang="en-US" sz="1200" kern="1200" dirty="0">
                <a:solidFill>
                  <a:schemeClr val="tx1"/>
                </a:solidFill>
                <a:effectLst/>
                <a:latin typeface="+mn-lt"/>
                <a:ea typeface="+mn-ea"/>
                <a:cs typeface="+mn-cs"/>
              </a:rPr>
              <a:t>, amlodipine), placebo or </a:t>
            </a:r>
            <a:r>
              <a:rPr lang="en-US" sz="1200" kern="1200" dirty="0" err="1">
                <a:solidFill>
                  <a:schemeClr val="tx1"/>
                </a:solidFill>
                <a:effectLst/>
                <a:latin typeface="+mn-lt"/>
                <a:ea typeface="+mn-ea"/>
                <a:cs typeface="+mn-cs"/>
              </a:rPr>
              <a:t>bisoprolol</a:t>
            </a:r>
            <a:r>
              <a:rPr lang="en-US" sz="1200" kern="1200" dirty="0">
                <a:solidFill>
                  <a:schemeClr val="tx1"/>
                </a:solidFill>
                <a:effectLst/>
                <a:latin typeface="+mn-lt"/>
                <a:ea typeface="+mn-ea"/>
                <a:cs typeface="+mn-cs"/>
              </a:rPr>
              <a:t>/hydrochlorothiazide</a:t>
            </a:r>
            <a:r>
              <a:rPr lang="en-US" sz="1200" i="1" kern="1200" dirty="0">
                <a:solidFill>
                  <a:schemeClr val="tx1"/>
                </a:solidFill>
                <a:effectLst/>
                <a:latin typeface="+mn-lt"/>
                <a:ea typeface="+mn-ea"/>
                <a:cs typeface="+mn-cs"/>
              </a:rPr>
              <a:t>. J </a:t>
            </a:r>
            <a:r>
              <a:rPr lang="en-US" sz="1200" i="1" kern="1200" dirty="0" err="1">
                <a:solidFill>
                  <a:schemeClr val="tx1"/>
                </a:solidFill>
                <a:effectLst/>
                <a:latin typeface="+mn-lt"/>
                <a:ea typeface="+mn-ea"/>
                <a:cs typeface="+mn-cs"/>
              </a:rPr>
              <a:t>Clin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Hypertens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1999;1:22-26. </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a:t>
            </a:r>
            <a:r>
              <a:rPr lang="nl-NL" sz="1200" kern="1200" dirty="0">
                <a:solidFill>
                  <a:schemeClr val="tx1"/>
                </a:solidFill>
                <a:effectLst/>
                <a:latin typeface="+mn-lt"/>
                <a:ea typeface="+mn-ea"/>
                <a:cs typeface="+mn-cs"/>
              </a:rPr>
              <a:t>Broekman CPM , </a:t>
            </a:r>
            <a:r>
              <a:rPr lang="nl-NL" sz="1200" kern="1200" dirty="0" err="1">
                <a:solidFill>
                  <a:schemeClr val="tx1"/>
                </a:solidFill>
                <a:effectLst/>
                <a:latin typeface="+mn-lt"/>
                <a:ea typeface="+mn-ea"/>
                <a:cs typeface="+mn-cs"/>
              </a:rPr>
              <a:t>Haensel</a:t>
            </a:r>
            <a:r>
              <a:rPr lang="nl-NL" sz="1200" kern="1200" dirty="0">
                <a:solidFill>
                  <a:schemeClr val="tx1"/>
                </a:solidFill>
                <a:effectLst/>
                <a:latin typeface="+mn-lt"/>
                <a:ea typeface="+mn-ea"/>
                <a:cs typeface="+mn-cs"/>
              </a:rPr>
              <a:t> SM, van de Ven LLM et al. </a:t>
            </a:r>
            <a:r>
              <a:rPr lang="en-GB" sz="1200" kern="1200" dirty="0">
                <a:solidFill>
                  <a:schemeClr val="tx1"/>
                </a:solidFill>
                <a:effectLst/>
                <a:latin typeface="+mn-lt"/>
                <a:ea typeface="+mn-ea"/>
                <a:cs typeface="+mn-cs"/>
              </a:rPr>
              <a:t>Bisoprolol and hypertension: Effects on sexual functioning in men. </a:t>
            </a:r>
            <a:r>
              <a:rPr lang="en-GB" sz="1200" i="1" kern="1200" dirty="0">
                <a:solidFill>
                  <a:schemeClr val="tx1"/>
                </a:solidFill>
                <a:effectLst/>
                <a:latin typeface="+mn-lt"/>
                <a:ea typeface="+mn-ea"/>
                <a:cs typeface="+mn-cs"/>
              </a:rPr>
              <a:t>J Sex Marital </a:t>
            </a:r>
            <a:r>
              <a:rPr lang="en-GB" sz="1200" i="1" kern="1200" dirty="0" err="1">
                <a:solidFill>
                  <a:schemeClr val="tx1"/>
                </a:solidFill>
                <a:effectLst/>
                <a:latin typeface="+mn-lt"/>
                <a:ea typeface="+mn-ea"/>
                <a:cs typeface="+mn-cs"/>
              </a:rPr>
              <a:t>Ther</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1992;18(4):325-31.</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Erdmann E. Safety and tolerability of beta-blockers: prejudices and reality. </a:t>
            </a:r>
            <a:r>
              <a:rPr lang="en-US" sz="1200" i="1" kern="1200" dirty="0" err="1">
                <a:solidFill>
                  <a:schemeClr val="tx1"/>
                </a:solidFill>
                <a:effectLst/>
                <a:latin typeface="+mn-lt"/>
                <a:ea typeface="+mn-ea"/>
                <a:cs typeface="+mn-cs"/>
              </a:rPr>
              <a:t>Eur</a:t>
            </a:r>
            <a:r>
              <a:rPr lang="en-US" sz="1200" i="1" kern="1200" dirty="0">
                <a:solidFill>
                  <a:schemeClr val="tx1"/>
                </a:solidFill>
                <a:effectLst/>
                <a:latin typeface="+mn-lt"/>
                <a:ea typeface="+mn-ea"/>
                <a:cs typeface="+mn-cs"/>
              </a:rPr>
              <a:t> Heart J </a:t>
            </a:r>
            <a:r>
              <a:rPr lang="en-US" sz="1200" i="1" kern="1200" dirty="0" err="1">
                <a:solidFill>
                  <a:schemeClr val="tx1"/>
                </a:solidFill>
                <a:effectLst/>
                <a:latin typeface="+mn-lt"/>
                <a:ea typeface="+mn-ea"/>
                <a:cs typeface="+mn-cs"/>
              </a:rPr>
              <a:t>Suppls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2009;11(</a:t>
            </a:r>
            <a:r>
              <a:rPr lang="en-US" sz="1200" kern="1200" dirty="0" err="1">
                <a:solidFill>
                  <a:schemeClr val="tx1"/>
                </a:solidFill>
                <a:effectLst/>
                <a:latin typeface="+mn-lt"/>
                <a:ea typeface="+mn-ea"/>
                <a:cs typeface="+mn-cs"/>
              </a:rPr>
              <a:t>Suppl</a:t>
            </a:r>
            <a:r>
              <a:rPr lang="en-US" sz="1200" kern="1200" dirty="0">
                <a:solidFill>
                  <a:schemeClr val="tx1"/>
                </a:solidFill>
                <a:effectLst/>
                <a:latin typeface="+mn-lt"/>
                <a:ea typeface="+mn-ea"/>
                <a:cs typeface="+mn-cs"/>
              </a:rPr>
              <a:t> A):A21-A25.</a:t>
            </a:r>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14377"/>
            <a:fld id="{28182E2C-AC48-45A1-A539-1D63FC6BDE45}" type="slidenum">
              <a:rPr lang="de-DE" smtClean="0"/>
              <a:pPr defTabSz="914377"/>
              <a:t>31</a:t>
            </a:fld>
            <a:endParaRPr lang="de-DE" dirty="0"/>
          </a:p>
        </p:txBody>
      </p:sp>
    </p:spTree>
    <p:extLst>
      <p:ext uri="{BB962C8B-B14F-4D97-AF65-F5344CB8AC3E}">
        <p14:creationId xmlns:p14="http://schemas.microsoft.com/office/powerpoint/2010/main" val="303812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76D4837-DDC2-4AA3-87D8-F38DF1534DD9}" type="slidenum">
              <a:rPr lang="en-US" altLang="fr-FR" smtClean="0"/>
              <a:pPr>
                <a:spcBef>
                  <a:spcPct val="0"/>
                </a:spcBef>
              </a:pPr>
              <a:t>11</a:t>
            </a:fld>
            <a:endParaRPr lang="en-US" altLang="fr-FR"/>
          </a:p>
        </p:txBody>
      </p:sp>
      <p:sp>
        <p:nvSpPr>
          <p:cNvPr id="36866" name="Rectangle 3076"/>
          <p:cNvSpPr>
            <a:spLocks noGrp="1" noRot="1" noChangeAspect="1" noChangeArrowheads="1" noTextEdit="1"/>
          </p:cNvSpPr>
          <p:nvPr>
            <p:ph type="sldImg"/>
          </p:nvPr>
        </p:nvSpPr>
        <p:spPr>
          <a:xfrm>
            <a:off x="381000" y="685800"/>
            <a:ext cx="6096000" cy="3430588"/>
          </a:xfrm>
          <a:ln/>
        </p:spPr>
      </p:sp>
      <p:sp>
        <p:nvSpPr>
          <p:cNvPr id="36867" name="Rectangle 307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latin typeface="Arial" panose="020B0604020202020204" pitchFamily="34" charset="0"/>
                <a:ea typeface="ＭＳ Ｐゴシック" panose="020B0600070205080204" pitchFamily="34" charset="-128"/>
              </a:rPr>
              <a:t>One of the predefined study endpoints was new-onset diabetes mellitus. The adjusted risk reduction for new-onset diabetes with losartan compared to atenolol was 25% (P=0.001). The unusual non-linear shape of the lines on this graph are the result of periodic diagnosis of new-onset diabetes at clinic visits rather than continuously, as with other endpoints.</a:t>
            </a:r>
          </a:p>
        </p:txBody>
      </p:sp>
    </p:spTree>
    <p:extLst>
      <p:ext uri="{BB962C8B-B14F-4D97-AF65-F5344CB8AC3E}">
        <p14:creationId xmlns:p14="http://schemas.microsoft.com/office/powerpoint/2010/main" val="212932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1203528-54BB-419E-B33F-E5C37670E5C0}" type="slidenum">
              <a:rPr lang="en-US" altLang="fr-FR" smtClean="0"/>
              <a:pPr>
                <a:spcBef>
                  <a:spcPct val="0"/>
                </a:spcBef>
              </a:pPr>
              <a:t>14</a:t>
            </a:fld>
            <a:endParaRPr lang="en-US" altLang="fr-FR"/>
          </a:p>
        </p:txBody>
      </p:sp>
      <p:sp>
        <p:nvSpPr>
          <p:cNvPr id="38914" name="Rectangle 2"/>
          <p:cNvSpPr>
            <a:spLocks noGrp="1" noRot="1" noChangeAspect="1" noChangeArrowheads="1" noTextEdit="1"/>
          </p:cNvSpPr>
          <p:nvPr>
            <p:ph type="sldImg"/>
          </p:nvPr>
        </p:nvSpPr>
        <p:spPr>
          <a:xfrm>
            <a:off x="382588" y="685800"/>
            <a:ext cx="6096000" cy="3429000"/>
          </a:xfrm>
          <a:ln/>
        </p:spPr>
      </p:sp>
      <p:sp>
        <p:nvSpPr>
          <p:cNvPr id="38915" name="Rectangle 5"/>
          <p:cNvSpPr>
            <a:spLocks noGrp="1" noChangeArrowheads="1"/>
          </p:cNvSpPr>
          <p:nvPr>
            <p:ph type="body" idx="1"/>
          </p:nvPr>
        </p:nvSpPr>
        <p:spPr>
          <a:xfrm>
            <a:off x="647700" y="4343400"/>
            <a:ext cx="5489575" cy="4500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1" tIns="45280" rIns="90561" bIns="45280"/>
          <a:lstStyle/>
          <a:p>
            <a:r>
              <a:rPr lang="en-US" altLang="fr-FR" b="1">
                <a:latin typeface="Arial" panose="020B0604020202020204" pitchFamily="34" charset="0"/>
                <a:ea typeface="ＭＳ Ｐゴシック" panose="020B0600070205080204" pitchFamily="34" charset="-128"/>
              </a:rPr>
              <a:t>One-Year Discontinuation Rates of Antihypertensive Drugs in Clinical Practice (N=631,579):  a Network Meta-analysis</a:t>
            </a:r>
          </a:p>
          <a:p>
            <a:r>
              <a:rPr lang="en-US" altLang="fr-FR">
                <a:latin typeface="Arial" panose="020B0604020202020204" pitchFamily="34" charset="0"/>
                <a:ea typeface="ＭＳ Ｐゴシック" panose="020B0600070205080204" pitchFamily="34" charset="-128"/>
              </a:rPr>
              <a:t>When prescribed as initial therapy, more patients stop taking </a:t>
            </a:r>
            <a:r>
              <a:rPr lang="el-GR" altLang="fr-FR">
                <a:latin typeface="Arial" panose="020B0604020202020204" pitchFamily="34" charset="0"/>
                <a:ea typeface="ＭＳ Ｐゴシック" panose="020B0600070205080204" pitchFamily="34" charset="-128"/>
              </a:rPr>
              <a:t>β</a:t>
            </a:r>
            <a:r>
              <a:rPr lang="en-US" altLang="fr-FR">
                <a:latin typeface="Arial" panose="020B0604020202020204" pitchFamily="34" charset="0"/>
                <a:ea typeface="ＭＳ Ｐゴシック" panose="020B0600070205080204" pitchFamily="34" charset="-128"/>
              </a:rPr>
              <a:t>-blockers than any other antihypertensive class, save diuretics.</a:t>
            </a:r>
          </a:p>
          <a:p>
            <a:r>
              <a:rPr lang="en-US" altLang="fr-FR">
                <a:latin typeface="Arial" panose="020B0604020202020204" pitchFamily="34" charset="0"/>
                <a:ea typeface="ＭＳ Ｐゴシック" panose="020B0600070205080204" pitchFamily="34" charset="-128"/>
              </a:rPr>
              <a:t>This slide shows data recently presented by Elliott and colleagues and illustrates that, compared with diuretics as the referent class, </a:t>
            </a:r>
            <a:r>
              <a:rPr lang="el-GR" altLang="fr-FR">
                <a:latin typeface="Arial" panose="020B0604020202020204" pitchFamily="34" charset="0"/>
                <a:ea typeface="ＭＳ Ｐゴシック" panose="020B0600070205080204" pitchFamily="34" charset="-128"/>
              </a:rPr>
              <a:t>β</a:t>
            </a:r>
            <a:r>
              <a:rPr lang="en-US" altLang="fr-FR">
                <a:latin typeface="Arial" panose="020B0604020202020204" pitchFamily="34" charset="0"/>
                <a:ea typeface="ＭＳ Ｐゴシック" panose="020B0600070205080204" pitchFamily="34" charset="-128"/>
              </a:rPr>
              <a:t>-blockers were associated with the lowest rate of persistence with therapy of all other classes of antihypertensive agents. This large-scale network meta-analysis included mostly patients on older, nonvasodilating </a:t>
            </a:r>
            <a:r>
              <a:rPr lang="el-GR" altLang="fr-FR">
                <a:latin typeface="Arial" panose="020B0604020202020204" pitchFamily="34" charset="0"/>
                <a:ea typeface="ＭＳ Ｐゴシック" panose="020B0600070205080204" pitchFamily="34" charset="-128"/>
              </a:rPr>
              <a:t>β</a:t>
            </a:r>
            <a:r>
              <a:rPr lang="en-US" altLang="fr-FR">
                <a:latin typeface="Arial" panose="020B0604020202020204" pitchFamily="34" charset="0"/>
                <a:ea typeface="ＭＳ Ｐゴシック" panose="020B0600070205080204" pitchFamily="34" charset="-128"/>
              </a:rPr>
              <a:t>-blockers. The odds ratio favors persistence with therapy with all classes of antihypertensive therapy (increasing from </a:t>
            </a:r>
            <a:r>
              <a:rPr lang="el-GR" altLang="fr-FR">
                <a:latin typeface="Arial" panose="020B0604020202020204" pitchFamily="34" charset="0"/>
                <a:ea typeface="ＭＳ Ｐゴシック" panose="020B0600070205080204" pitchFamily="34" charset="-128"/>
              </a:rPr>
              <a:t>β</a:t>
            </a:r>
            <a:r>
              <a:rPr lang="en-US" altLang="fr-FR">
                <a:latin typeface="Arial" panose="020B0604020202020204" pitchFamily="34" charset="0"/>
                <a:ea typeface="ＭＳ Ｐゴシック" panose="020B0600070205080204" pitchFamily="34" charset="-128"/>
              </a:rPr>
              <a:t>-blockers to angiotensin receptor blockers).  </a:t>
            </a:r>
          </a:p>
          <a:p>
            <a:r>
              <a:rPr lang="en-US" altLang="fr-FR">
                <a:latin typeface="Arial" panose="020B0604020202020204" pitchFamily="34" charset="0"/>
                <a:ea typeface="ＭＳ Ｐゴシック" panose="020B0600070205080204" pitchFamily="34" charset="-128"/>
              </a:rPr>
              <a:t>The specific odds ratios for persistence for the different classes of antihypertensives are:</a:t>
            </a:r>
          </a:p>
          <a:p>
            <a:pPr marL="339725" lvl="1" indent="-106363">
              <a:buFontTx/>
              <a:buChar char="•"/>
            </a:pPr>
            <a:r>
              <a:rPr lang="el-GR" altLang="fr-FR">
                <a:latin typeface="Arial" panose="020B0604020202020204" pitchFamily="34" charset="0"/>
                <a:ea typeface="ＭＳ Ｐゴシック" panose="020B0600070205080204" pitchFamily="34" charset="-128"/>
              </a:rPr>
              <a:t>β</a:t>
            </a:r>
            <a:r>
              <a:rPr lang="en-US" altLang="fr-FR">
                <a:latin typeface="Arial" panose="020B0604020202020204" pitchFamily="34" charset="0"/>
                <a:ea typeface="ＭＳ Ｐゴシック" panose="020B0600070205080204" pitchFamily="34" charset="-128"/>
              </a:rPr>
              <a:t>-blocker (n=95,856):  0.79 (0.72 – 0.88, </a:t>
            </a:r>
            <a:r>
              <a:rPr lang="en-US" altLang="fr-FR" i="1">
                <a:latin typeface="Arial" panose="020B0604020202020204" pitchFamily="34" charset="0"/>
                <a:ea typeface="ＭＳ Ｐゴシック" panose="020B0600070205080204" pitchFamily="34" charset="-128"/>
              </a:rPr>
              <a:t>P</a:t>
            </a:r>
            <a:r>
              <a:rPr lang="en-US" altLang="fr-FR">
                <a:latin typeface="Arial" panose="020B0604020202020204" pitchFamily="34" charset="0"/>
                <a:ea typeface="ＭＳ Ｐゴシック" panose="020B0600070205080204" pitchFamily="34" charset="-128"/>
              </a:rPr>
              <a:t>&lt;0.0001)</a:t>
            </a:r>
          </a:p>
          <a:p>
            <a:pPr marL="339725" lvl="1" indent="-106363">
              <a:buFontTx/>
              <a:buChar char="•"/>
            </a:pPr>
            <a:r>
              <a:rPr lang="el-GR" altLang="fr-FR">
                <a:latin typeface="Arial" panose="020B0604020202020204" pitchFamily="34" charset="0"/>
                <a:ea typeface="ＭＳ Ｐゴシック" panose="020B0600070205080204" pitchFamily="34" charset="-128"/>
              </a:rPr>
              <a:t>α</a:t>
            </a:r>
            <a:r>
              <a:rPr lang="en-US" altLang="fr-FR">
                <a:latin typeface="Arial" panose="020B0604020202020204" pitchFamily="34" charset="0"/>
                <a:ea typeface="ＭＳ Ｐゴシック" panose="020B0600070205080204" pitchFamily="34" charset="-128"/>
              </a:rPr>
              <a:t>-blocker (n=8516):  0.78 (0.65 – 0.93, </a:t>
            </a:r>
            <a:r>
              <a:rPr lang="en-US" altLang="fr-FR" i="1">
                <a:latin typeface="Arial" panose="020B0604020202020204" pitchFamily="34" charset="0"/>
                <a:ea typeface="ＭＳ Ｐゴシック" panose="020B0600070205080204" pitchFamily="34" charset="-128"/>
              </a:rPr>
              <a:t>P</a:t>
            </a:r>
            <a:r>
              <a:rPr lang="en-US" altLang="fr-FR">
                <a:latin typeface="Arial" panose="020B0604020202020204" pitchFamily="34" charset="0"/>
                <a:ea typeface="ＭＳ Ｐゴシック" panose="020B0600070205080204" pitchFamily="34" charset="-128"/>
              </a:rPr>
              <a:t>=0.005)</a:t>
            </a:r>
          </a:p>
          <a:p>
            <a:pPr marL="339725" lvl="1" indent="-106363">
              <a:buFontTx/>
              <a:buChar char="•"/>
            </a:pPr>
            <a:r>
              <a:rPr lang="en-US" altLang="fr-FR">
                <a:latin typeface="Arial" panose="020B0604020202020204" pitchFamily="34" charset="0"/>
                <a:ea typeface="ＭＳ Ｐゴシック" panose="020B0600070205080204" pitchFamily="34" charset="-128"/>
              </a:rPr>
              <a:t>Calcium channel blocker (n=173,955):  0.69 (0.63 – 0.76, </a:t>
            </a:r>
            <a:r>
              <a:rPr lang="en-US" altLang="fr-FR" i="1">
                <a:latin typeface="Arial" panose="020B0604020202020204" pitchFamily="34" charset="0"/>
                <a:ea typeface="ＭＳ Ｐゴシック" panose="020B0600070205080204" pitchFamily="34" charset="-128"/>
              </a:rPr>
              <a:t>P</a:t>
            </a:r>
            <a:r>
              <a:rPr lang="en-US" altLang="fr-FR">
                <a:latin typeface="Arial" panose="020B0604020202020204" pitchFamily="34" charset="0"/>
                <a:ea typeface="ＭＳ Ｐゴシック" panose="020B0600070205080204" pitchFamily="34" charset="-128"/>
              </a:rPr>
              <a:t>&lt;0.0001)</a:t>
            </a:r>
          </a:p>
          <a:p>
            <a:pPr marL="339725" lvl="1" indent="-106363">
              <a:buFontTx/>
              <a:buChar char="•"/>
            </a:pPr>
            <a:r>
              <a:rPr lang="en-US" altLang="fr-FR">
                <a:latin typeface="Arial" panose="020B0604020202020204" pitchFamily="34" charset="0"/>
                <a:ea typeface="ＭＳ Ｐゴシック" panose="020B0600070205080204" pitchFamily="34" charset="-128"/>
              </a:rPr>
              <a:t>Angiotensin converting enzyme inhibitor (n=162,019):  0.58 (0.53 – 0.63, </a:t>
            </a:r>
            <a:r>
              <a:rPr lang="en-US" altLang="fr-FR" i="1">
                <a:latin typeface="Arial" panose="020B0604020202020204" pitchFamily="34" charset="0"/>
                <a:ea typeface="ＭＳ Ｐゴシック" panose="020B0600070205080204" pitchFamily="34" charset="-128"/>
              </a:rPr>
              <a:t>P</a:t>
            </a:r>
            <a:r>
              <a:rPr lang="en-US" altLang="fr-FR">
                <a:latin typeface="Arial" panose="020B0604020202020204" pitchFamily="34" charset="0"/>
                <a:ea typeface="ＭＳ Ｐゴシック" panose="020B0600070205080204" pitchFamily="34" charset="-128"/>
              </a:rPr>
              <a:t>&lt;0.0001)</a:t>
            </a:r>
          </a:p>
          <a:p>
            <a:pPr marL="339725" lvl="1" indent="-106363">
              <a:buFontTx/>
              <a:buChar char="•"/>
            </a:pPr>
            <a:r>
              <a:rPr lang="en-US" altLang="fr-FR">
                <a:latin typeface="Arial" panose="020B0604020202020204" pitchFamily="34" charset="0"/>
                <a:ea typeface="ＭＳ Ｐゴシック" panose="020B0600070205080204" pitchFamily="34" charset="-128"/>
              </a:rPr>
              <a:t>Angiotensin receptor blocker (n=50,065):  0.43 (0.39 – 0.49, </a:t>
            </a:r>
            <a:r>
              <a:rPr lang="en-US" altLang="fr-FR" i="1">
                <a:latin typeface="Arial" panose="020B0604020202020204" pitchFamily="34" charset="0"/>
                <a:ea typeface="ＭＳ Ｐゴシック" panose="020B0600070205080204" pitchFamily="34" charset="-128"/>
              </a:rPr>
              <a:t>P</a:t>
            </a:r>
            <a:r>
              <a:rPr lang="en-US" altLang="fr-FR">
                <a:latin typeface="Arial" panose="020B0604020202020204" pitchFamily="34" charset="0"/>
                <a:ea typeface="ＭＳ Ｐゴシック" panose="020B0600070205080204" pitchFamily="34" charset="-128"/>
              </a:rPr>
              <a:t>&lt;0.0001)</a:t>
            </a:r>
            <a:endParaRPr lang="el-GR" altLang="fr-FR">
              <a:latin typeface="Arial" panose="020B0604020202020204" pitchFamily="34" charset="0"/>
              <a:ea typeface="ＭＳ Ｐゴシック" panose="020B0600070205080204" pitchFamily="34" charset="-128"/>
            </a:endParaRPr>
          </a:p>
          <a:p>
            <a:pPr>
              <a:buFontTx/>
              <a:buChar char="•"/>
            </a:pPr>
            <a:endParaRPr lang="en-US" altLang="fr-FR" b="1">
              <a:latin typeface="Arial" panose="020B0604020202020204" pitchFamily="34" charset="0"/>
              <a:ea typeface="ＭＳ Ｐゴシック" panose="020B0600070205080204" pitchFamily="34" charset="-128"/>
            </a:endParaRPr>
          </a:p>
          <a:p>
            <a:pPr>
              <a:buFontTx/>
              <a:buChar char="•"/>
            </a:pPr>
            <a:endParaRPr lang="en-US" altLang="fr-FR" b="1">
              <a:latin typeface="Arial" panose="020B0604020202020204" pitchFamily="34" charset="0"/>
              <a:ea typeface="ＭＳ Ｐゴシック" panose="020B0600070205080204" pitchFamily="34" charset="-128"/>
            </a:endParaRPr>
          </a:p>
          <a:p>
            <a:pPr>
              <a:buFontTx/>
              <a:buChar char="•"/>
            </a:pPr>
            <a:endParaRPr lang="en-US" altLang="fr-FR" b="1">
              <a:latin typeface="Arial" panose="020B0604020202020204" pitchFamily="34" charset="0"/>
              <a:ea typeface="ＭＳ Ｐゴシック" panose="020B0600070205080204" pitchFamily="34" charset="-128"/>
            </a:endParaRPr>
          </a:p>
          <a:p>
            <a:endParaRPr lang="en-US" altLang="fr-FR" b="1">
              <a:latin typeface="Arial" panose="020B0604020202020204" pitchFamily="34" charset="0"/>
              <a:ea typeface="ＭＳ Ｐゴシック" panose="020B0600070205080204" pitchFamily="34" charset="-128"/>
            </a:endParaRPr>
          </a:p>
          <a:p>
            <a:r>
              <a:rPr lang="en-US" altLang="fr-FR" sz="1100" b="1">
                <a:latin typeface="Arial" panose="020B0604020202020204" pitchFamily="34" charset="0"/>
                <a:ea typeface="ＭＳ Ｐゴシック" panose="020B0600070205080204" pitchFamily="34" charset="-128"/>
              </a:rPr>
              <a:t>Reference</a:t>
            </a:r>
            <a:endParaRPr lang="en-US" altLang="fr-FR" sz="1100">
              <a:latin typeface="Arial" panose="020B0604020202020204" pitchFamily="34" charset="0"/>
              <a:ea typeface="ＭＳ Ｐゴシック" panose="020B0600070205080204" pitchFamily="34" charset="-128"/>
            </a:endParaRPr>
          </a:p>
          <a:p>
            <a:r>
              <a:rPr lang="en-US" altLang="fr-FR" sz="1100">
                <a:latin typeface="Arial" panose="020B0604020202020204" pitchFamily="34" charset="0"/>
                <a:ea typeface="ＭＳ Ｐゴシック" panose="020B0600070205080204" pitchFamily="34" charset="-128"/>
              </a:rPr>
              <a:t>Elliott WJ, Meyer PM. One-year discontinuation rates of antihypertensive drugs in clinical practice: A network meta-analysis</a:t>
            </a:r>
            <a:r>
              <a:rPr lang="en-US" altLang="fr-FR" sz="1100" b="1">
                <a:latin typeface="Arial" panose="020B0604020202020204" pitchFamily="34" charset="0"/>
                <a:ea typeface="ＭＳ Ｐゴシック" panose="020B0600070205080204" pitchFamily="34" charset="-128"/>
              </a:rPr>
              <a:t>.</a:t>
            </a:r>
            <a:r>
              <a:rPr lang="en-US" altLang="fr-FR" sz="1100">
                <a:latin typeface="Arial" panose="020B0604020202020204" pitchFamily="34" charset="0"/>
                <a:ea typeface="ＭＳ Ｐゴシック" panose="020B0600070205080204" pitchFamily="34" charset="-128"/>
              </a:rPr>
              <a:t> </a:t>
            </a:r>
            <a:r>
              <a:rPr lang="en-US" altLang="fr-FR" sz="1100" i="1">
                <a:latin typeface="Arial" panose="020B0604020202020204" pitchFamily="34" charset="0"/>
                <a:ea typeface="ＭＳ Ｐゴシック" panose="020B0600070205080204" pitchFamily="34" charset="-128"/>
              </a:rPr>
              <a:t>J Clin Hypertens</a:t>
            </a:r>
            <a:r>
              <a:rPr lang="en-US" altLang="fr-FR" sz="1100">
                <a:latin typeface="Arial" panose="020B0604020202020204" pitchFamily="34" charset="0"/>
                <a:ea typeface="ＭＳ Ｐゴシック" panose="020B0600070205080204" pitchFamily="34" charset="-128"/>
              </a:rPr>
              <a:t>. 2007;9:A210.</a:t>
            </a:r>
          </a:p>
        </p:txBody>
      </p:sp>
    </p:spTree>
    <p:extLst>
      <p:ext uri="{BB962C8B-B14F-4D97-AF65-F5344CB8AC3E}">
        <p14:creationId xmlns:p14="http://schemas.microsoft.com/office/powerpoint/2010/main" val="406180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1863" y="363538"/>
            <a:ext cx="4902200" cy="2759075"/>
          </a:xfrm>
        </p:spPr>
      </p:sp>
      <p:sp>
        <p:nvSpPr>
          <p:cNvPr id="3" name="Notizenplatzhalter 2"/>
          <p:cNvSpPr>
            <a:spLocks noGrp="1"/>
          </p:cNvSpPr>
          <p:nvPr>
            <p:ph type="body" idx="1"/>
          </p:nvPr>
        </p:nvSpPr>
        <p:spPr/>
        <p:txBody>
          <a:bodyPr/>
          <a:lstStyle/>
          <a:p>
            <a:r>
              <a:rPr lang="fr-FR" dirty="0"/>
              <a:t>Dans les études comparant l'affinité et la sélectivité des </a:t>
            </a:r>
            <a:r>
              <a:rPr lang="fr-FR" dirty="0" err="1"/>
              <a:t>bêta-bloquants</a:t>
            </a:r>
            <a:r>
              <a:rPr lang="fr-FR" dirty="0"/>
              <a:t> (ces premières études ne comprenaient pas le </a:t>
            </a:r>
            <a:r>
              <a:rPr lang="fr-FR" dirty="0" err="1"/>
              <a:t>nébivolol</a:t>
            </a:r>
            <a:r>
              <a:rPr lang="fr-FR" dirty="0"/>
              <a:t>), il a été constaté que le </a:t>
            </a:r>
            <a:r>
              <a:rPr lang="fr-FR" dirty="0" err="1"/>
              <a:t>bisoprolol</a:t>
            </a:r>
            <a:r>
              <a:rPr lang="fr-FR" dirty="0"/>
              <a:t> avait la plus haute beta</a:t>
            </a:r>
            <a:r>
              <a:rPr lang="fr-FR" baseline="-25000" dirty="0"/>
              <a:t>1</a:t>
            </a:r>
            <a:r>
              <a:rPr lang="fr-FR" dirty="0"/>
              <a:t>-sélectivité de tous les médicaments testés</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endParaRPr lang="fr-FR" dirty="0"/>
          </a:p>
          <a:p>
            <a:r>
              <a:rPr lang="fr-FR" dirty="0"/>
              <a:t>Une mesure de la bêta</a:t>
            </a:r>
            <a:r>
              <a:rPr lang="fr-FR" baseline="-25000" dirty="0"/>
              <a:t>1</a:t>
            </a:r>
            <a:r>
              <a:rPr lang="fr-FR" dirty="0"/>
              <a:t> sélectivité est le rapport des constantes d'inhibition (inhibition de la liaison du </a:t>
            </a:r>
            <a:r>
              <a:rPr lang="fr-FR" dirty="0" err="1"/>
              <a:t>radioligand</a:t>
            </a:r>
            <a:r>
              <a:rPr lang="fr-FR" dirty="0"/>
              <a:t>, c</a:t>
            </a:r>
            <a:r>
              <a:rPr lang="fr-FR" baseline="-25000" dirty="0"/>
              <a:t>i</a:t>
            </a:r>
            <a:r>
              <a:rPr lang="fr-FR" dirty="0"/>
              <a:t>) pour les récepteurs bêta</a:t>
            </a:r>
            <a:r>
              <a:rPr lang="fr-FR" baseline="-25000" dirty="0"/>
              <a:t>1 </a:t>
            </a:r>
            <a:r>
              <a:rPr lang="fr-FR" dirty="0"/>
              <a:t>et bêta</a:t>
            </a:r>
            <a:r>
              <a:rPr lang="fr-FR" baseline="-25000" dirty="0"/>
              <a:t>2</a:t>
            </a:r>
            <a:r>
              <a:rPr lang="fr-FR" dirty="0"/>
              <a:t>. Les constantes d'inhibition des </a:t>
            </a:r>
            <a:r>
              <a:rPr lang="fr-FR" dirty="0" err="1"/>
              <a:t>bêta-bloquants</a:t>
            </a:r>
            <a:r>
              <a:rPr lang="fr-FR" dirty="0"/>
              <a:t>, </a:t>
            </a:r>
            <a:r>
              <a:rPr lang="fr-FR" dirty="0" err="1"/>
              <a:t>bisoprolol</a:t>
            </a:r>
            <a:r>
              <a:rPr lang="fr-FR" dirty="0"/>
              <a:t>, </a:t>
            </a:r>
            <a:r>
              <a:rPr lang="fr-FR" dirty="0" err="1"/>
              <a:t>aténolol</a:t>
            </a:r>
            <a:r>
              <a:rPr lang="fr-FR" dirty="0"/>
              <a:t>, </a:t>
            </a:r>
            <a:r>
              <a:rPr lang="fr-FR" dirty="0" err="1"/>
              <a:t>bétaxolol</a:t>
            </a:r>
            <a:r>
              <a:rPr lang="fr-FR" dirty="0"/>
              <a:t>, </a:t>
            </a:r>
            <a:r>
              <a:rPr lang="fr-FR" dirty="0" err="1"/>
              <a:t>propranolol</a:t>
            </a:r>
            <a:r>
              <a:rPr lang="fr-FR" dirty="0"/>
              <a:t> et le composé de recherche, ICI 118.551 (qui n'a pas d'utilisation thérapeutique connue chez l'homme, mais a été largement utilisé dans la recherche pour comprendre l'action du récepteur adrénergique bêta</a:t>
            </a:r>
            <a:r>
              <a:rPr lang="fr-FR" baseline="-25000" dirty="0"/>
              <a:t>2</a:t>
            </a:r>
            <a:r>
              <a:rPr lang="fr-FR" dirty="0"/>
              <a:t>) ont été déterminées dans des études de liaison de ligand à l'aide de la glande parotide de rat (contenant principalement des récepteurs bêta</a:t>
            </a:r>
            <a:r>
              <a:rPr lang="fr-FR" baseline="-25000" dirty="0"/>
              <a:t>1</a:t>
            </a:r>
            <a:r>
              <a:rPr lang="fr-FR" dirty="0"/>
              <a:t>) et les réticulocytes de rat (contenant principalement des récepteurs bêta</a:t>
            </a:r>
            <a:r>
              <a:rPr lang="fr-FR" baseline="-25000" dirty="0"/>
              <a:t>2</a:t>
            </a:r>
            <a:r>
              <a:rPr lang="fr-FR" dirty="0"/>
              <a:t>) dans le plasma humain. En utilisant un ligand </a:t>
            </a:r>
            <a:r>
              <a:rPr lang="fr-FR" dirty="0" err="1"/>
              <a:t>radiomarqué</a:t>
            </a:r>
            <a:r>
              <a:rPr lang="fr-FR" dirty="0"/>
              <a:t> non spécifique, les</a:t>
            </a:r>
            <a:r>
              <a:rPr lang="fr-FR" baseline="0" dirty="0"/>
              <a:t> récepteurs</a:t>
            </a:r>
            <a:r>
              <a:rPr lang="fr-FR" dirty="0"/>
              <a:t> bêta</a:t>
            </a:r>
            <a:r>
              <a:rPr lang="fr-FR" baseline="-25000" dirty="0"/>
              <a:t>1</a:t>
            </a:r>
            <a:r>
              <a:rPr lang="fr-FR" dirty="0"/>
              <a:t> et bêta</a:t>
            </a:r>
            <a:r>
              <a:rPr lang="fr-FR" baseline="-25000" dirty="0"/>
              <a:t>2 </a:t>
            </a:r>
            <a:r>
              <a:rPr lang="fr-FR" dirty="0"/>
              <a:t>de la glande parotide du rat et les réticulocytes ont été complètement occupés. Cette suspension cellulaire a ensuite été mélangée avec le plasma de volontaires prétraitées avec différents </a:t>
            </a:r>
            <a:r>
              <a:rPr lang="fr-FR" dirty="0" err="1"/>
              <a:t>bêta-bloquants</a:t>
            </a:r>
            <a:r>
              <a:rPr lang="fr-FR" dirty="0"/>
              <a:t>. Le </a:t>
            </a:r>
            <a:r>
              <a:rPr lang="fr-FR" dirty="0" err="1"/>
              <a:t>radioligand</a:t>
            </a:r>
            <a:r>
              <a:rPr lang="fr-FR" dirty="0"/>
              <a:t> non spécifique a ensuite été déplacé du récepteur par l'addition de ce sérum enrichi en </a:t>
            </a:r>
            <a:r>
              <a:rPr lang="fr-FR" dirty="0" err="1"/>
              <a:t>bêta-bloquants</a:t>
            </a:r>
            <a:r>
              <a:rPr lang="fr-FR" dirty="0"/>
              <a:t>. Les constantes d'inhibition d'une grandeur caractéristique pour chaque </a:t>
            </a:r>
            <a:r>
              <a:rPr lang="fr-FR" dirty="0" err="1"/>
              <a:t>bêta-bloquant</a:t>
            </a:r>
            <a:r>
              <a:rPr lang="fr-FR" dirty="0"/>
              <a:t> et</a:t>
            </a:r>
            <a:r>
              <a:rPr lang="fr-FR" baseline="0" dirty="0"/>
              <a:t> chaque type de </a:t>
            </a:r>
            <a:r>
              <a:rPr lang="fr-FR" dirty="0"/>
              <a:t>récepteur peuvent être déterminées à partir de ces tests; plus la valeur c</a:t>
            </a:r>
            <a:r>
              <a:rPr lang="fr-FR" baseline="-25000" dirty="0"/>
              <a:t>i </a:t>
            </a:r>
            <a:r>
              <a:rPr lang="fr-FR" dirty="0"/>
              <a:t>est faible, plus l'affinité du </a:t>
            </a:r>
            <a:r>
              <a:rPr lang="fr-FR" dirty="0" err="1"/>
              <a:t>bêta-bloquant</a:t>
            </a:r>
            <a:r>
              <a:rPr lang="fr-FR" dirty="0"/>
              <a:t> pour le type de récepteur concerné est élevée. Le rapport de </a:t>
            </a:r>
            <a:r>
              <a:rPr lang="en-US" sz="1200" kern="1200" dirty="0">
                <a:solidFill>
                  <a:schemeClr val="tx1"/>
                </a:solidFill>
                <a:effectLst/>
                <a:latin typeface="+mn-lt"/>
                <a:ea typeface="+mn-ea"/>
                <a:cs typeface="+mn-cs"/>
              </a:rPr>
              <a:t>c </a:t>
            </a:r>
            <a:r>
              <a:rPr lang="en-US" sz="1200" kern="1200" baseline="-25000" dirty="0" err="1">
                <a:solidFill>
                  <a:schemeClr val="tx1"/>
                </a:solidFill>
                <a:effectLst/>
                <a:latin typeface="+mn-lt"/>
                <a:ea typeface="+mn-ea"/>
                <a:cs typeface="+mn-cs"/>
              </a:rPr>
              <a:t>i</a:t>
            </a:r>
            <a:r>
              <a:rPr lang="en-US" sz="1200" kern="1200" baseline="-25000" dirty="0">
                <a:solidFill>
                  <a:schemeClr val="tx1"/>
                </a:solidFill>
                <a:effectLst/>
                <a:latin typeface="+mn-lt"/>
                <a:ea typeface="+mn-ea"/>
                <a:cs typeface="+mn-cs"/>
              </a:rPr>
              <a:t>/</a:t>
            </a:r>
            <a:r>
              <a:rPr lang="el-GR" sz="1200" kern="1200" baseline="-25000" dirty="0">
                <a:solidFill>
                  <a:schemeClr val="tx1"/>
                </a:solidFill>
                <a:effectLst/>
                <a:latin typeface="+mn-lt"/>
                <a:ea typeface="+mn-ea"/>
                <a:cs typeface="+mn-cs"/>
              </a:rPr>
              <a:t>β</a:t>
            </a:r>
            <a:r>
              <a:rPr lang="en-US" sz="1200" kern="1200" baseline="-25000" dirty="0">
                <a:solidFill>
                  <a:schemeClr val="tx1"/>
                </a:solidFill>
                <a:effectLst/>
                <a:latin typeface="+mn-lt"/>
                <a:ea typeface="+mn-ea"/>
                <a:cs typeface="+mn-cs"/>
              </a:rPr>
              <a:t>1 </a:t>
            </a:r>
            <a:r>
              <a:rPr lang="fr-FR" dirty="0"/>
              <a:t>à </a:t>
            </a:r>
            <a:r>
              <a:rPr lang="en-US" sz="1200" kern="1200" dirty="0">
                <a:solidFill>
                  <a:schemeClr val="tx1"/>
                </a:solidFill>
                <a:effectLst/>
                <a:latin typeface="+mn-lt"/>
                <a:ea typeface="+mn-ea"/>
                <a:cs typeface="+mn-cs"/>
              </a:rPr>
              <a:t>c </a:t>
            </a:r>
            <a:r>
              <a:rPr lang="en-US" sz="1200" kern="1200" baseline="-25000" dirty="0" err="1">
                <a:solidFill>
                  <a:schemeClr val="tx1"/>
                </a:solidFill>
                <a:effectLst/>
                <a:latin typeface="+mn-lt"/>
                <a:ea typeface="+mn-ea"/>
                <a:cs typeface="+mn-cs"/>
              </a:rPr>
              <a:t>i</a:t>
            </a:r>
            <a:r>
              <a:rPr lang="en-US" sz="1200" kern="1200" baseline="-25000" dirty="0">
                <a:solidFill>
                  <a:schemeClr val="tx1"/>
                </a:solidFill>
                <a:effectLst/>
                <a:latin typeface="+mn-lt"/>
                <a:ea typeface="+mn-ea"/>
                <a:cs typeface="+mn-cs"/>
              </a:rPr>
              <a:t>/</a:t>
            </a:r>
            <a:r>
              <a:rPr lang="el-GR" sz="1200" kern="1200" baseline="-25000" dirty="0">
                <a:solidFill>
                  <a:schemeClr val="tx1"/>
                </a:solidFill>
                <a:effectLst/>
                <a:latin typeface="+mn-lt"/>
                <a:ea typeface="+mn-ea"/>
                <a:cs typeface="+mn-cs"/>
              </a:rPr>
              <a:t>β</a:t>
            </a:r>
            <a:r>
              <a:rPr lang="en-US" sz="1200" kern="1200" baseline="-25000" dirty="0">
                <a:solidFill>
                  <a:schemeClr val="tx1"/>
                </a:solidFill>
                <a:effectLst/>
                <a:latin typeface="+mn-lt"/>
                <a:ea typeface="+mn-ea"/>
                <a:cs typeface="+mn-cs"/>
              </a:rPr>
              <a:t>2</a:t>
            </a:r>
            <a:r>
              <a:rPr lang="fr-FR" dirty="0"/>
              <a:t> était 1:75 pour le </a:t>
            </a:r>
            <a:r>
              <a:rPr lang="fr-FR" dirty="0" err="1"/>
              <a:t>bisoprolol</a:t>
            </a:r>
            <a:r>
              <a:rPr lang="fr-FR" dirty="0"/>
              <a:t>, 1:35 pour l’</a:t>
            </a:r>
            <a:r>
              <a:rPr lang="fr-FR" dirty="0" err="1"/>
              <a:t>aténolol</a:t>
            </a:r>
            <a:r>
              <a:rPr lang="fr-FR" dirty="0"/>
              <a:t> et le </a:t>
            </a:r>
            <a:r>
              <a:rPr lang="fr-FR" dirty="0" err="1"/>
              <a:t>bétaxolol</a:t>
            </a:r>
            <a:r>
              <a:rPr lang="fr-FR" dirty="0"/>
              <a:t>, 1:20 pour le </a:t>
            </a:r>
            <a:r>
              <a:rPr lang="fr-FR" dirty="0" err="1"/>
              <a:t>métoprolol</a:t>
            </a:r>
            <a:r>
              <a:rPr lang="fr-FR" dirty="0"/>
              <a:t>, et 1.8: 1 pour le </a:t>
            </a:r>
            <a:r>
              <a:rPr lang="fr-FR" dirty="0" err="1"/>
              <a:t>propranolol</a:t>
            </a:r>
            <a:r>
              <a:rPr lang="fr-FR" dirty="0"/>
              <a:t>.</a:t>
            </a:r>
          </a:p>
          <a:p>
            <a:endParaRPr lang="en-US" sz="1200" kern="1200" dirty="0">
              <a:solidFill>
                <a:schemeClr val="tx1"/>
              </a:solidFill>
              <a:effectLst/>
              <a:latin typeface="+mn-lt"/>
              <a:ea typeface="+mn-ea"/>
              <a:cs typeface="+mn-cs"/>
            </a:endParaRPr>
          </a:p>
          <a:p>
            <a:r>
              <a:rPr lang="fr-FR" dirty="0"/>
              <a:t>Les comparaisons entre la bêta</a:t>
            </a:r>
            <a:r>
              <a:rPr lang="fr-FR" baseline="-25000" dirty="0"/>
              <a:t>1</a:t>
            </a:r>
            <a:r>
              <a:rPr lang="fr-FR" dirty="0"/>
              <a:t>sélectivité</a:t>
            </a:r>
            <a:r>
              <a:rPr lang="fr-FR" baseline="-25000" dirty="0"/>
              <a:t>  </a:t>
            </a:r>
            <a:r>
              <a:rPr lang="fr-FR" dirty="0"/>
              <a:t>du </a:t>
            </a:r>
            <a:r>
              <a:rPr lang="fr-FR" dirty="0" err="1"/>
              <a:t>bisoprolol</a:t>
            </a:r>
            <a:r>
              <a:rPr lang="fr-FR" dirty="0"/>
              <a:t> à celle du </a:t>
            </a:r>
            <a:r>
              <a:rPr lang="fr-FR" dirty="0" err="1"/>
              <a:t>nébivolol</a:t>
            </a:r>
            <a:r>
              <a:rPr lang="fr-FR" dirty="0"/>
              <a:t> ont rapporté des résultats incompatibles.</a:t>
            </a:r>
            <a:r>
              <a:rPr lang="en-US" sz="1200" kern="1200" baseline="30000" dirty="0">
                <a:solidFill>
                  <a:schemeClr val="tx1"/>
                </a:solidFill>
                <a:effectLst/>
                <a:latin typeface="+mn-lt"/>
                <a:ea typeface="+mn-ea"/>
                <a:cs typeface="+mn-cs"/>
              </a:rPr>
              <a:t> 3,4</a:t>
            </a:r>
            <a:r>
              <a:rPr lang="fr-FR" dirty="0"/>
              <a:t> </a:t>
            </a:r>
            <a:r>
              <a:rPr lang="fr-FR" dirty="0" err="1"/>
              <a:t>Maack</a:t>
            </a:r>
            <a:r>
              <a:rPr lang="fr-FR" dirty="0"/>
              <a:t> et al (2001) ont rapporté une sélectivité bêta</a:t>
            </a:r>
            <a:r>
              <a:rPr lang="fr-FR" baseline="-25000" dirty="0"/>
              <a:t>1 </a:t>
            </a:r>
            <a:r>
              <a:rPr lang="fr-FR" dirty="0"/>
              <a:t>plus élevée pour le </a:t>
            </a:r>
            <a:r>
              <a:rPr lang="fr-FR" dirty="0" err="1"/>
              <a:t>bisoprolol</a:t>
            </a:r>
            <a:r>
              <a:rPr lang="fr-FR" dirty="0"/>
              <a:t> vs. </a:t>
            </a:r>
            <a:r>
              <a:rPr lang="fr-FR" dirty="0" err="1"/>
              <a:t>nébivolol</a:t>
            </a:r>
            <a:r>
              <a:rPr lang="fr-FR" dirty="0"/>
              <a:t>,</a:t>
            </a:r>
            <a:r>
              <a:rPr lang="fr-FR" baseline="0" dirty="0"/>
              <a:t> </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t>
            </a:r>
            <a:r>
              <a:rPr lang="fr-FR" dirty="0"/>
              <a:t>tandis que </a:t>
            </a:r>
            <a:r>
              <a:rPr lang="fr-FR" dirty="0" err="1"/>
              <a:t>Brixius</a:t>
            </a:r>
            <a:r>
              <a:rPr lang="fr-FR" dirty="0"/>
              <a:t> et al (2001) ont constaté le contraire.</a:t>
            </a:r>
            <a:r>
              <a:rPr lang="fr-FR" baseline="0" dirty="0"/>
              <a:t> </a:t>
            </a:r>
            <a:r>
              <a:rPr lang="en-US" sz="1200" kern="1200" baseline="30000" dirty="0">
                <a:solidFill>
                  <a:schemeClr val="tx1"/>
                </a:solidFill>
                <a:effectLst/>
                <a:latin typeface="+mn-lt"/>
                <a:ea typeface="+mn-ea"/>
                <a:cs typeface="+mn-cs"/>
              </a:rPr>
              <a:t>4</a:t>
            </a:r>
            <a:r>
              <a:rPr lang="fr-FR" dirty="0"/>
              <a:t> Toutefois, par rapport à la sélectivité bêta</a:t>
            </a:r>
            <a:r>
              <a:rPr lang="fr-FR" baseline="-25000" dirty="0"/>
              <a:t>1 </a:t>
            </a:r>
            <a:r>
              <a:rPr lang="fr-FR" dirty="0"/>
              <a:t>modérée du </a:t>
            </a:r>
            <a:r>
              <a:rPr lang="fr-FR" dirty="0" err="1"/>
              <a:t>métoprolol</a:t>
            </a:r>
            <a:r>
              <a:rPr lang="fr-FR" dirty="0"/>
              <a:t>, de l’</a:t>
            </a:r>
            <a:r>
              <a:rPr lang="fr-FR" dirty="0" err="1"/>
              <a:t>aténolol</a:t>
            </a:r>
            <a:r>
              <a:rPr lang="fr-FR" dirty="0"/>
              <a:t>, du </a:t>
            </a:r>
            <a:r>
              <a:rPr lang="fr-FR" dirty="0" err="1"/>
              <a:t>bétaxolol</a:t>
            </a:r>
            <a:r>
              <a:rPr lang="fr-FR" dirty="0"/>
              <a:t>, le </a:t>
            </a:r>
            <a:r>
              <a:rPr lang="fr-FR" dirty="0" err="1"/>
              <a:t>bisoprolol</a:t>
            </a:r>
            <a:r>
              <a:rPr lang="fr-FR" dirty="0"/>
              <a:t> et le </a:t>
            </a:r>
            <a:r>
              <a:rPr lang="fr-FR" dirty="0" err="1"/>
              <a:t>nébivolol</a:t>
            </a:r>
            <a:r>
              <a:rPr lang="fr-FR" dirty="0"/>
              <a:t>, sont fortement bêta</a:t>
            </a:r>
            <a:r>
              <a:rPr lang="fr-FR" baseline="-25000" dirty="0"/>
              <a:t>1-</a:t>
            </a:r>
            <a:r>
              <a:rPr lang="fr-FR" dirty="0"/>
              <a:t>sélectifs.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de-DE" sz="1200" b="1" kern="1200" dirty="0" err="1">
                <a:solidFill>
                  <a:schemeClr val="tx1"/>
                </a:solidFill>
                <a:effectLst/>
                <a:latin typeface="+mn-lt"/>
                <a:ea typeface="+mn-ea"/>
                <a:cs typeface="+mn-cs"/>
              </a:rPr>
              <a:t>Références</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a:t>
            </a:r>
            <a:r>
              <a:rPr lang="en-US" sz="1200" kern="1200" dirty="0" err="1">
                <a:solidFill>
                  <a:schemeClr val="tx1"/>
                </a:solidFill>
                <a:effectLst/>
                <a:latin typeface="+mn-lt"/>
                <a:ea typeface="+mn-ea"/>
                <a:cs typeface="+mn-cs"/>
              </a:rPr>
              <a:t>Wellstein</a:t>
            </a:r>
            <a:r>
              <a:rPr lang="en-US" sz="1200" kern="1200" dirty="0">
                <a:solidFill>
                  <a:schemeClr val="tx1"/>
                </a:solidFill>
                <a:effectLst/>
                <a:latin typeface="+mn-lt"/>
                <a:ea typeface="+mn-ea"/>
                <a:cs typeface="+mn-cs"/>
              </a:rPr>
              <a:t> A, Palm D, </a:t>
            </a:r>
            <a:r>
              <a:rPr lang="en-US" sz="1200" kern="1200" dirty="0" err="1">
                <a:solidFill>
                  <a:schemeClr val="tx1"/>
                </a:solidFill>
                <a:effectLst/>
                <a:latin typeface="+mn-lt"/>
                <a:ea typeface="+mn-ea"/>
                <a:cs typeface="+mn-cs"/>
              </a:rPr>
              <a:t>Belz</a:t>
            </a:r>
            <a:r>
              <a:rPr lang="en-US" sz="1200" kern="1200" dirty="0">
                <a:solidFill>
                  <a:schemeClr val="tx1"/>
                </a:solidFill>
                <a:effectLst/>
                <a:latin typeface="+mn-lt"/>
                <a:ea typeface="+mn-ea"/>
                <a:cs typeface="+mn-cs"/>
              </a:rPr>
              <a:t> G. Affinity and selectivity of the </a:t>
            </a:r>
            <a:r>
              <a:rPr lang="de-DE" sz="1200" kern="1200" dirty="0">
                <a:solidFill>
                  <a:schemeClr val="tx1"/>
                </a:solidFill>
                <a:effectLst/>
                <a:latin typeface="+mn-lt"/>
                <a:ea typeface="+mn-ea"/>
                <a:cs typeface="+mn-cs"/>
              </a:rPr>
              <a:t>β</a:t>
            </a:r>
            <a:r>
              <a:rPr lang="en-US" sz="1200" kern="1200" dirty="0">
                <a:solidFill>
                  <a:schemeClr val="tx1"/>
                </a:solidFill>
                <a:effectLst/>
                <a:latin typeface="+mn-lt"/>
                <a:ea typeface="+mn-ea"/>
                <a:cs typeface="+mn-cs"/>
              </a:rPr>
              <a:t>-adrenoceptor antagonists </a:t>
            </a:r>
            <a:r>
              <a:rPr lang="en-US" sz="1200" i="1" kern="1200" dirty="0">
                <a:solidFill>
                  <a:schemeClr val="tx1"/>
                </a:solidFill>
                <a:effectLst/>
                <a:latin typeface="+mn-lt"/>
                <a:ea typeface="+mn-ea"/>
                <a:cs typeface="+mn-cs"/>
              </a:rPr>
              <a:t>in vitro</a:t>
            </a:r>
            <a:r>
              <a:rPr lang="en-US" sz="1200" kern="1200" dirty="0">
                <a:solidFill>
                  <a:schemeClr val="tx1"/>
                </a:solidFill>
                <a:effectLst/>
                <a:latin typeface="+mn-lt"/>
                <a:ea typeface="+mn-ea"/>
                <a:cs typeface="+mn-cs"/>
              </a:rPr>
              <a:t>.  </a:t>
            </a:r>
            <a:r>
              <a:rPr lang="de-DE" sz="1200" i="1" kern="1200" dirty="0">
                <a:solidFill>
                  <a:schemeClr val="tx1"/>
                </a:solidFill>
                <a:effectLst/>
                <a:latin typeface="+mn-lt"/>
                <a:ea typeface="+mn-ea"/>
                <a:cs typeface="+mn-cs"/>
              </a:rPr>
              <a:t>J </a:t>
            </a:r>
            <a:r>
              <a:rPr lang="de-DE" sz="1200" i="1" kern="1200" dirty="0" err="1">
                <a:solidFill>
                  <a:schemeClr val="tx1"/>
                </a:solidFill>
                <a:effectLst/>
                <a:latin typeface="+mn-lt"/>
                <a:ea typeface="+mn-ea"/>
                <a:cs typeface="+mn-cs"/>
              </a:rPr>
              <a:t>Cardiovasc</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Pharmacol</a:t>
            </a:r>
            <a:r>
              <a:rPr lang="de-DE" sz="1200" i="1" kern="1200" dirty="0">
                <a:solidFill>
                  <a:schemeClr val="tx1"/>
                </a:solidFill>
                <a:effectLst/>
                <a:latin typeface="+mn-lt"/>
                <a:ea typeface="+mn-ea"/>
                <a:cs typeface="+mn-cs"/>
              </a:rPr>
              <a:t>.</a:t>
            </a:r>
            <a:r>
              <a:rPr lang="de-DE" sz="1200" kern="1200" dirty="0">
                <a:solidFill>
                  <a:schemeClr val="tx1"/>
                </a:solidFill>
                <a:effectLst/>
                <a:latin typeface="+mn-lt"/>
                <a:ea typeface="+mn-ea"/>
                <a:cs typeface="+mn-cs"/>
              </a:rPr>
              <a:t> 1986; 8 (</a:t>
            </a:r>
            <a:r>
              <a:rPr lang="de-DE" sz="1200" kern="1200" dirty="0" err="1">
                <a:solidFill>
                  <a:schemeClr val="tx1"/>
                </a:solidFill>
                <a:effectLst/>
                <a:latin typeface="+mn-lt"/>
                <a:ea typeface="+mn-ea"/>
                <a:cs typeface="+mn-cs"/>
              </a:rPr>
              <a:t>Suppl</a:t>
            </a:r>
            <a:r>
              <a:rPr lang="de-DE" sz="1200" kern="1200" dirty="0">
                <a:solidFill>
                  <a:schemeClr val="tx1"/>
                </a:solidFill>
                <a:effectLst/>
                <a:latin typeface="+mn-lt"/>
                <a:ea typeface="+mn-ea"/>
                <a:cs typeface="+mn-cs"/>
              </a:rPr>
              <a:t>. 11): 36–40.</a:t>
            </a:r>
          </a:p>
          <a:p>
            <a:pPr lvl="0"/>
            <a:r>
              <a:rPr lang="en-US" sz="1200" kern="1200" dirty="0">
                <a:solidFill>
                  <a:schemeClr val="tx1"/>
                </a:solidFill>
                <a:effectLst/>
                <a:latin typeface="+mn-lt"/>
                <a:ea typeface="+mn-ea"/>
                <a:cs typeface="+mn-cs"/>
              </a:rPr>
              <a:t>2. </a:t>
            </a:r>
            <a:r>
              <a:rPr lang="de-DE" sz="1200" kern="1200" dirty="0">
                <a:solidFill>
                  <a:schemeClr val="tx1"/>
                </a:solidFill>
                <a:effectLst/>
                <a:latin typeface="+mn-lt"/>
                <a:ea typeface="+mn-ea"/>
                <a:cs typeface="+mn-cs"/>
              </a:rPr>
              <a:t>Wellstein A, Palm D, Betz GG et al. </a:t>
            </a:r>
            <a:r>
              <a:rPr lang="en-US" sz="1200" kern="1200" dirty="0">
                <a:solidFill>
                  <a:schemeClr val="tx1"/>
                </a:solidFill>
                <a:effectLst/>
                <a:latin typeface="+mn-lt"/>
                <a:ea typeface="+mn-ea"/>
                <a:cs typeface="+mn-cs"/>
              </a:rPr>
              <a:t>Reduction of exercise tachycardia in man after propranolol and </a:t>
            </a:r>
            <a:r>
              <a:rPr lang="en-US" sz="1200" kern="1200" dirty="0" err="1">
                <a:solidFill>
                  <a:schemeClr val="tx1"/>
                </a:solidFill>
                <a:effectLst/>
                <a:latin typeface="+mn-lt"/>
                <a:ea typeface="+mn-ea"/>
                <a:cs typeface="+mn-cs"/>
              </a:rPr>
              <a:t>bisoprolol</a:t>
            </a:r>
            <a:r>
              <a:rPr lang="en-US" sz="1200" kern="1200" dirty="0">
                <a:solidFill>
                  <a:schemeClr val="tx1"/>
                </a:solidFill>
                <a:effectLst/>
                <a:latin typeface="+mn-lt"/>
                <a:ea typeface="+mn-ea"/>
                <a:cs typeface="+mn-cs"/>
              </a:rPr>
              <a:t> in comparison to beta-adrenoceptor occupancy. </a:t>
            </a:r>
            <a:r>
              <a:rPr lang="en-US" sz="1200" i="1" kern="1200" dirty="0" err="1">
                <a:solidFill>
                  <a:schemeClr val="tx1"/>
                </a:solidFill>
                <a:effectLst/>
                <a:latin typeface="+mn-lt"/>
                <a:ea typeface="+mn-ea"/>
                <a:cs typeface="+mn-cs"/>
              </a:rPr>
              <a:t>Eur</a:t>
            </a:r>
            <a:r>
              <a:rPr lang="en-US" sz="1200" i="1" kern="1200" dirty="0">
                <a:solidFill>
                  <a:schemeClr val="tx1"/>
                </a:solidFill>
                <a:effectLst/>
                <a:latin typeface="+mn-lt"/>
                <a:ea typeface="+mn-ea"/>
                <a:cs typeface="+mn-cs"/>
              </a:rPr>
              <a:t> Heart J.</a:t>
            </a:r>
            <a:r>
              <a:rPr lang="en-US" sz="1200" kern="1200" dirty="0">
                <a:solidFill>
                  <a:schemeClr val="tx1"/>
                </a:solidFill>
                <a:effectLst/>
                <a:latin typeface="+mn-lt"/>
                <a:ea typeface="+mn-ea"/>
                <a:cs typeface="+mn-cs"/>
              </a:rPr>
              <a:t> 1987; 8 (Suppl. M): 3–8.</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a:t>
            </a:r>
            <a:r>
              <a:rPr lang="nl-NL" sz="1200" kern="1200" dirty="0">
                <a:solidFill>
                  <a:schemeClr val="tx1"/>
                </a:solidFill>
                <a:effectLst/>
                <a:latin typeface="+mn-lt"/>
                <a:ea typeface="+mn-ea"/>
                <a:cs typeface="+mn-cs"/>
              </a:rPr>
              <a:t>Maack C, </a:t>
            </a:r>
            <a:r>
              <a:rPr lang="nl-NL" sz="1200" kern="1200" dirty="0" err="1">
                <a:solidFill>
                  <a:schemeClr val="tx1"/>
                </a:solidFill>
                <a:effectLst/>
                <a:latin typeface="+mn-lt"/>
                <a:ea typeface="+mn-ea"/>
                <a:cs typeface="+mn-cs"/>
              </a:rPr>
              <a:t>Tyroller</a:t>
            </a:r>
            <a:r>
              <a:rPr lang="nl-NL" sz="1200" kern="1200" dirty="0">
                <a:solidFill>
                  <a:schemeClr val="tx1"/>
                </a:solidFill>
                <a:effectLst/>
                <a:latin typeface="+mn-lt"/>
                <a:ea typeface="+mn-ea"/>
                <a:cs typeface="+mn-cs"/>
              </a:rPr>
              <a:t> S, </a:t>
            </a:r>
            <a:r>
              <a:rPr lang="nl-NL" sz="1200" kern="1200" dirty="0" err="1">
                <a:solidFill>
                  <a:schemeClr val="tx1"/>
                </a:solidFill>
                <a:effectLst/>
                <a:latin typeface="+mn-lt"/>
                <a:ea typeface="+mn-ea"/>
                <a:cs typeface="+mn-cs"/>
              </a:rPr>
              <a:t>Schnabel</a:t>
            </a:r>
            <a:r>
              <a:rPr lang="nl-NL" sz="1200" kern="1200" dirty="0">
                <a:solidFill>
                  <a:schemeClr val="tx1"/>
                </a:solidFill>
                <a:effectLst/>
                <a:latin typeface="+mn-lt"/>
                <a:ea typeface="+mn-ea"/>
                <a:cs typeface="+mn-cs"/>
              </a:rPr>
              <a:t> P et al. </a:t>
            </a:r>
            <a:r>
              <a:rPr lang="en-US" sz="1200" kern="1200" dirty="0">
                <a:solidFill>
                  <a:schemeClr val="tx1"/>
                </a:solidFill>
                <a:effectLst/>
                <a:latin typeface="+mn-lt"/>
                <a:ea typeface="+mn-ea"/>
                <a:cs typeface="+mn-cs"/>
              </a:rPr>
              <a:t>Characterization of </a:t>
            </a:r>
            <a:r>
              <a:rPr lang="en-US" sz="1200" kern="1200" dirty="0">
                <a:solidFill>
                  <a:schemeClr val="tx1"/>
                </a:solidFill>
                <a:effectLst/>
                <a:latin typeface="+mn-lt"/>
                <a:ea typeface="+mn-ea"/>
                <a:cs typeface="+mn-cs"/>
                <a:sym typeface="Symbol" panose="05050102010706020507" pitchFamily="18" charset="2"/>
              </a:rPr>
              <a:t></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-selectivity, adrenoceptor-</a:t>
            </a:r>
            <a:r>
              <a:rPr lang="en-US" sz="1200" kern="1200" dirty="0" err="1">
                <a:solidFill>
                  <a:schemeClr val="tx1"/>
                </a:solidFill>
                <a:effectLst/>
                <a:latin typeface="+mn-lt"/>
                <a:ea typeface="+mn-ea"/>
                <a:cs typeface="+mn-cs"/>
              </a:rPr>
              <a:t>G</a:t>
            </a:r>
            <a:r>
              <a:rPr lang="en-US" sz="1200" kern="1200" baseline="-25000" dirty="0" err="1">
                <a:solidFill>
                  <a:schemeClr val="tx1"/>
                </a:solidFill>
                <a:effectLst/>
                <a:latin typeface="+mn-lt"/>
                <a:ea typeface="+mn-ea"/>
                <a:cs typeface="+mn-cs"/>
              </a:rPr>
              <a:t>s</a:t>
            </a:r>
            <a:r>
              <a:rPr lang="en-US" sz="1200" kern="1200" dirty="0">
                <a:solidFill>
                  <a:schemeClr val="tx1"/>
                </a:solidFill>
                <a:effectLst/>
                <a:latin typeface="+mn-lt"/>
                <a:ea typeface="+mn-ea"/>
                <a:cs typeface="+mn-cs"/>
              </a:rPr>
              <a:t>-protein interaction and inverse </a:t>
            </a:r>
            <a:r>
              <a:rPr lang="en-US" sz="1200" kern="1200" dirty="0" err="1">
                <a:solidFill>
                  <a:schemeClr val="tx1"/>
                </a:solidFill>
                <a:effectLst/>
                <a:latin typeface="+mn-lt"/>
                <a:ea typeface="+mn-ea"/>
                <a:cs typeface="+mn-cs"/>
              </a:rPr>
              <a:t>agonism</a:t>
            </a:r>
            <a:r>
              <a:rPr lang="en-US" sz="1200" kern="1200" dirty="0">
                <a:solidFill>
                  <a:schemeClr val="tx1"/>
                </a:solidFill>
                <a:effectLst/>
                <a:latin typeface="+mn-lt"/>
                <a:ea typeface="+mn-ea"/>
                <a:cs typeface="+mn-cs"/>
              </a:rPr>
              <a:t> of </a:t>
            </a:r>
            <a:r>
              <a:rPr lang="en-US" sz="1200" kern="1200" dirty="0" err="1">
                <a:solidFill>
                  <a:schemeClr val="tx1"/>
                </a:solidFill>
                <a:effectLst/>
                <a:latin typeface="+mn-lt"/>
                <a:ea typeface="+mn-ea"/>
                <a:cs typeface="+mn-cs"/>
              </a:rPr>
              <a:t>nebivolol</a:t>
            </a:r>
            <a:r>
              <a:rPr lang="en-US" sz="1200" kern="1200" dirty="0">
                <a:solidFill>
                  <a:schemeClr val="tx1"/>
                </a:solidFill>
                <a:effectLst/>
                <a:latin typeface="+mn-lt"/>
                <a:ea typeface="+mn-ea"/>
                <a:cs typeface="+mn-cs"/>
              </a:rPr>
              <a:t> in human myocardium. </a:t>
            </a:r>
            <a:r>
              <a:rPr lang="en-US" sz="1200" i="1" kern="1200" dirty="0">
                <a:solidFill>
                  <a:schemeClr val="tx1"/>
                </a:solidFill>
                <a:effectLst/>
                <a:latin typeface="+mn-lt"/>
                <a:ea typeface="+mn-ea"/>
                <a:cs typeface="+mn-cs"/>
              </a:rPr>
              <a:t>Br J </a:t>
            </a:r>
            <a:r>
              <a:rPr lang="en-US" sz="1200" i="1" kern="1200" dirty="0" err="1">
                <a:solidFill>
                  <a:schemeClr val="tx1"/>
                </a:solidFill>
                <a:effectLst/>
                <a:latin typeface="+mn-lt"/>
                <a:ea typeface="+mn-ea"/>
                <a:cs typeface="+mn-cs"/>
              </a:rPr>
              <a:t>Pharmacol</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2001;132:1817–26. </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4. </a:t>
            </a:r>
            <a:r>
              <a:rPr lang="de-DE" sz="1200" kern="1200" dirty="0" err="1">
                <a:solidFill>
                  <a:schemeClr val="tx1"/>
                </a:solidFill>
                <a:effectLst/>
                <a:latin typeface="+mn-lt"/>
                <a:ea typeface="+mn-ea"/>
                <a:cs typeface="+mn-cs"/>
              </a:rPr>
              <a:t>Brixius</a:t>
            </a:r>
            <a:r>
              <a:rPr lang="de-DE" sz="1200" kern="1200" dirty="0">
                <a:solidFill>
                  <a:schemeClr val="tx1"/>
                </a:solidFill>
                <a:effectLst/>
                <a:latin typeface="+mn-lt"/>
                <a:ea typeface="+mn-ea"/>
                <a:cs typeface="+mn-cs"/>
              </a:rPr>
              <a:t> K, Bundkirchen A, </a:t>
            </a:r>
            <a:r>
              <a:rPr lang="de-DE" sz="1200" kern="1200" dirty="0" err="1">
                <a:solidFill>
                  <a:schemeClr val="tx1"/>
                </a:solidFill>
                <a:effectLst/>
                <a:latin typeface="+mn-lt"/>
                <a:ea typeface="+mn-ea"/>
                <a:cs typeface="+mn-cs"/>
              </a:rPr>
              <a:t>Bölck</a:t>
            </a:r>
            <a:r>
              <a:rPr lang="de-DE" sz="1200" kern="1200" dirty="0">
                <a:solidFill>
                  <a:schemeClr val="tx1"/>
                </a:solidFill>
                <a:effectLst/>
                <a:latin typeface="+mn-lt"/>
                <a:ea typeface="+mn-ea"/>
                <a:cs typeface="+mn-cs"/>
              </a:rPr>
              <a:t> B et al. </a:t>
            </a:r>
            <a:r>
              <a:rPr lang="en-US" sz="1200" kern="1200" dirty="0" err="1">
                <a:solidFill>
                  <a:schemeClr val="tx1"/>
                </a:solidFill>
                <a:effectLst/>
                <a:latin typeface="+mn-lt"/>
                <a:ea typeface="+mn-ea"/>
                <a:cs typeface="+mn-cs"/>
              </a:rPr>
              <a:t>Nebivolol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bucindolol</a:t>
            </a:r>
            <a:r>
              <a:rPr lang="en-US" sz="1200" kern="1200" dirty="0">
                <a:solidFill>
                  <a:schemeClr val="tx1"/>
                </a:solidFill>
                <a:effectLst/>
                <a:latin typeface="+mn-lt"/>
                <a:ea typeface="+mn-ea"/>
                <a:cs typeface="+mn-cs"/>
              </a:rPr>
              <a:t>, metoprolol and carvedilol are devoid of intrinsic sympathomimetic activity in human myocardium. </a:t>
            </a:r>
            <a:r>
              <a:rPr lang="en-US" sz="1200" i="1" kern="1200" dirty="0">
                <a:solidFill>
                  <a:schemeClr val="tx1"/>
                </a:solidFill>
                <a:effectLst/>
                <a:latin typeface="+mn-lt"/>
                <a:ea typeface="+mn-ea"/>
                <a:cs typeface="+mn-cs"/>
              </a:rPr>
              <a:t>Br J </a:t>
            </a:r>
            <a:r>
              <a:rPr lang="en-US" sz="1200" i="1" kern="1200" dirty="0" err="1">
                <a:solidFill>
                  <a:schemeClr val="tx1"/>
                </a:solidFill>
                <a:effectLst/>
                <a:latin typeface="+mn-lt"/>
                <a:ea typeface="+mn-ea"/>
                <a:cs typeface="+mn-cs"/>
              </a:rPr>
              <a:t>Pharmacol</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2001;133;1330–8.</a:t>
            </a:r>
            <a:endParaRPr lang="de-DE" sz="1200" kern="1200" dirty="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10"/>
          </p:nvPr>
        </p:nvSpPr>
        <p:spPr/>
        <p:txBody>
          <a:bodyPr/>
          <a:lstStyle/>
          <a:p>
            <a:fld id="{2217BAA4-B5B9-4EE6-BF04-2BF699039A35}" type="slidenum">
              <a:rPr lang="en-US">
                <a:solidFill>
                  <a:srgbClr val="52328F"/>
                </a:solidFill>
              </a:rPr>
              <a:pPr/>
              <a:t>18</a:t>
            </a:fld>
            <a:endParaRPr lang="en-US" dirty="0">
              <a:solidFill>
                <a:srgbClr val="52328F"/>
              </a:solidFill>
            </a:endParaRPr>
          </a:p>
        </p:txBody>
      </p:sp>
    </p:spTree>
    <p:extLst>
      <p:ext uri="{BB962C8B-B14F-4D97-AF65-F5344CB8AC3E}">
        <p14:creationId xmlns:p14="http://schemas.microsoft.com/office/powerpoint/2010/main" val="941288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1138" y="388938"/>
            <a:ext cx="4902200" cy="2759075"/>
          </a:xfrm>
        </p:spPr>
      </p:sp>
      <p:sp>
        <p:nvSpPr>
          <p:cNvPr id="3" name="Notizenplatzhalter 2"/>
          <p:cNvSpPr>
            <a:spLocks noGrp="1"/>
          </p:cNvSpPr>
          <p:nvPr>
            <p:ph type="body" idx="1"/>
          </p:nvPr>
        </p:nvSpPr>
        <p:spPr/>
        <p:txBody>
          <a:bodyPr/>
          <a:lstStyle/>
          <a:p>
            <a:r>
              <a:rPr lang="fr-FR" dirty="0"/>
              <a:t>La sélectivité des différents </a:t>
            </a:r>
            <a:r>
              <a:rPr lang="fr-FR" dirty="0" err="1"/>
              <a:t>bêta-bloquants</a:t>
            </a:r>
            <a:r>
              <a:rPr lang="fr-FR" dirty="0"/>
              <a:t> a été évaluée en utilisant </a:t>
            </a:r>
            <a:r>
              <a:rPr lang="fr-FR" b="1" dirty="0"/>
              <a:t>les récepteurs bêta</a:t>
            </a:r>
            <a:r>
              <a:rPr lang="fr-FR" b="1" baseline="-25000" dirty="0"/>
              <a:t>2</a:t>
            </a:r>
            <a:r>
              <a:rPr lang="fr-FR" b="1" dirty="0"/>
              <a:t> et bêta</a:t>
            </a:r>
            <a:r>
              <a:rPr lang="fr-FR" b="1" baseline="-25000" dirty="0"/>
              <a:t>1</a:t>
            </a:r>
            <a:r>
              <a:rPr lang="fr-FR" b="1" dirty="0"/>
              <a:t> humains clonés</a:t>
            </a:r>
            <a:r>
              <a:rPr lang="fr-FR" dirty="0"/>
              <a:t>. Des lignées cellulaires recombinantes exprimant soit des récepteurs </a:t>
            </a:r>
            <a:r>
              <a:rPr lang="fr-FR" b="0" dirty="0"/>
              <a:t>bêta</a:t>
            </a:r>
            <a:r>
              <a:rPr lang="fr-FR" b="0" baseline="-25000" dirty="0"/>
              <a:t>2</a:t>
            </a:r>
            <a:r>
              <a:rPr lang="fr-FR" b="0" dirty="0"/>
              <a:t> ou bêta</a:t>
            </a:r>
            <a:r>
              <a:rPr lang="fr-FR" b="0" baseline="-25000" dirty="0"/>
              <a:t>1</a:t>
            </a:r>
            <a:r>
              <a:rPr lang="fr-FR" dirty="0"/>
              <a:t> humains se sont développées, et les membranes cellulaires préparées à partir de ces lignées de cellules recombinantes ont été utilisées. Les membranes cellulaires n’ont pas de récepteurs bêta endogènes, donc 100% des récepteurs bêta résultent de la transfection.</a:t>
            </a:r>
          </a:p>
          <a:p>
            <a:endParaRPr lang="en-US" sz="1200" kern="1200" dirty="0">
              <a:solidFill>
                <a:schemeClr val="tx1"/>
              </a:solidFill>
              <a:effectLst/>
              <a:latin typeface="+mn-lt"/>
              <a:ea typeface="+mn-ea"/>
              <a:cs typeface="+mn-cs"/>
            </a:endParaRPr>
          </a:p>
          <a:p>
            <a:r>
              <a:rPr lang="fr-FR" dirty="0"/>
              <a:t>Les essais de liaison des </a:t>
            </a:r>
            <a:r>
              <a:rPr lang="fr-FR" dirty="0" err="1"/>
              <a:t>radioligands</a:t>
            </a:r>
            <a:r>
              <a:rPr lang="fr-FR" dirty="0"/>
              <a:t> permettent la comparaison des affinités de </a:t>
            </a:r>
            <a:r>
              <a:rPr lang="fr-FR" dirty="0" err="1"/>
              <a:t>bêta-bloquants</a:t>
            </a:r>
            <a:r>
              <a:rPr lang="fr-FR" dirty="0"/>
              <a:t> pour les récepteurs bêta</a:t>
            </a:r>
            <a:r>
              <a:rPr lang="en-GB" sz="1200" kern="1200" baseline="-25000" dirty="0">
                <a:solidFill>
                  <a:schemeClr val="tx1"/>
                </a:solidFill>
                <a:effectLst/>
                <a:latin typeface="+mn-lt"/>
                <a:ea typeface="+mn-ea"/>
                <a:cs typeface="+mn-cs"/>
              </a:rPr>
              <a:t>2</a:t>
            </a:r>
            <a:r>
              <a:rPr lang="fr-FR" dirty="0"/>
              <a:t> ou bêta</a:t>
            </a:r>
            <a:r>
              <a:rPr lang="en-GB" sz="1200" kern="1200" baseline="-25000" dirty="0">
                <a:solidFill>
                  <a:schemeClr val="tx1"/>
                </a:solidFill>
                <a:effectLst/>
                <a:latin typeface="+mn-lt"/>
                <a:ea typeface="+mn-ea"/>
                <a:cs typeface="+mn-cs"/>
              </a:rPr>
              <a:t>1</a:t>
            </a:r>
            <a:r>
              <a:rPr lang="fr-FR" dirty="0"/>
              <a:t> dans des conditions identiques. La sélectivité bêta</a:t>
            </a:r>
            <a:r>
              <a:rPr lang="en-GB" sz="1200" kern="1200" baseline="-25000" dirty="0">
                <a:solidFill>
                  <a:schemeClr val="tx1"/>
                </a:solidFill>
                <a:effectLst/>
                <a:latin typeface="+mn-lt"/>
                <a:ea typeface="+mn-ea"/>
                <a:cs typeface="+mn-cs"/>
              </a:rPr>
              <a:t>1</a:t>
            </a:r>
            <a:r>
              <a:rPr lang="fr-FR" dirty="0"/>
              <a:t> a été quantifiée en calculant le rapport de la constante d'équilibre de dissociation (</a:t>
            </a:r>
            <a:r>
              <a:rPr lang="en-GB" sz="1200" kern="1200" dirty="0">
                <a:solidFill>
                  <a:schemeClr val="tx1"/>
                </a:solidFill>
                <a:effectLst/>
                <a:latin typeface="+mn-lt"/>
                <a:ea typeface="+mn-ea"/>
                <a:cs typeface="+mn-cs"/>
              </a:rPr>
              <a:t>K</a:t>
            </a:r>
            <a:r>
              <a:rPr lang="en-GB" sz="1200" kern="1200" baseline="-25000" dirty="0">
                <a:solidFill>
                  <a:schemeClr val="tx1"/>
                </a:solidFill>
                <a:effectLst/>
                <a:latin typeface="+mn-lt"/>
                <a:ea typeface="+mn-ea"/>
                <a:cs typeface="+mn-cs"/>
              </a:rPr>
              <a:t>i</a:t>
            </a:r>
            <a:r>
              <a:rPr lang="fr-FR" dirty="0"/>
              <a:t>) pour le récepteur bêta</a:t>
            </a:r>
            <a:r>
              <a:rPr lang="en-GB" sz="1200" kern="1200" baseline="-25000" dirty="0">
                <a:solidFill>
                  <a:schemeClr val="tx1"/>
                </a:solidFill>
                <a:effectLst/>
                <a:latin typeface="+mn-lt"/>
                <a:ea typeface="+mn-ea"/>
                <a:cs typeface="+mn-cs"/>
              </a:rPr>
              <a:t>2</a:t>
            </a:r>
            <a:r>
              <a:rPr lang="fr-FR" dirty="0"/>
              <a:t> et par le </a:t>
            </a:r>
            <a:r>
              <a:rPr lang="en-GB" sz="1200" kern="1200" dirty="0">
                <a:solidFill>
                  <a:schemeClr val="tx1"/>
                </a:solidFill>
                <a:effectLst/>
                <a:latin typeface="+mn-lt"/>
                <a:ea typeface="+mn-ea"/>
                <a:cs typeface="+mn-cs"/>
              </a:rPr>
              <a:t>K</a:t>
            </a:r>
            <a:r>
              <a:rPr lang="en-GB" sz="1200" kern="1200" baseline="-25000" dirty="0">
                <a:solidFill>
                  <a:schemeClr val="tx1"/>
                </a:solidFill>
                <a:effectLst/>
                <a:latin typeface="+mn-lt"/>
                <a:ea typeface="+mn-ea"/>
                <a:cs typeface="+mn-cs"/>
              </a:rPr>
              <a:t>i</a:t>
            </a:r>
            <a:r>
              <a:rPr lang="fr-FR" dirty="0"/>
              <a:t> pour le récepteur bêta</a:t>
            </a:r>
            <a:r>
              <a:rPr lang="en-GB" sz="1200" kern="1200" baseline="-25000" dirty="0">
                <a:solidFill>
                  <a:schemeClr val="tx1"/>
                </a:solidFill>
                <a:effectLst/>
                <a:latin typeface="+mn-lt"/>
                <a:ea typeface="+mn-ea"/>
                <a:cs typeface="+mn-cs"/>
              </a:rPr>
              <a:t>1</a:t>
            </a:r>
            <a:r>
              <a:rPr lang="fr-FR" dirty="0"/>
              <a:t>. </a:t>
            </a:r>
            <a:r>
              <a:rPr lang="fr-FR" b="1" dirty="0"/>
              <a:t>Ainsi, plus le ratio est élevé, plus le</a:t>
            </a:r>
            <a:r>
              <a:rPr lang="fr-FR" b="1" baseline="0" dirty="0"/>
              <a:t> </a:t>
            </a:r>
            <a:r>
              <a:rPr lang="fr-FR" b="1" dirty="0" err="1"/>
              <a:t>bêta-bloquant</a:t>
            </a:r>
            <a:r>
              <a:rPr lang="fr-FR" b="1" dirty="0"/>
              <a:t> est bêta</a:t>
            </a:r>
            <a:r>
              <a:rPr lang="en-GB" sz="1200" b="1" kern="1200" baseline="-25000" dirty="0">
                <a:solidFill>
                  <a:schemeClr val="tx1"/>
                </a:solidFill>
                <a:effectLst/>
                <a:latin typeface="+mn-lt"/>
                <a:ea typeface="+mn-ea"/>
                <a:cs typeface="+mn-cs"/>
              </a:rPr>
              <a:t>1</a:t>
            </a:r>
            <a:r>
              <a:rPr lang="fr-FR" b="1" dirty="0"/>
              <a:t>-</a:t>
            </a:r>
            <a:r>
              <a:rPr lang="fr-FR" b="1" baseline="0" dirty="0"/>
              <a:t>s</a:t>
            </a:r>
            <a:r>
              <a:rPr lang="fr-FR" b="1" dirty="0"/>
              <a:t>électif.</a:t>
            </a:r>
            <a:endParaRPr lang="en-US" sz="1200" b="1"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fr-FR" dirty="0"/>
              <a:t>Il a été constaté que le </a:t>
            </a:r>
            <a:r>
              <a:rPr lang="fr-FR" dirty="0" err="1"/>
              <a:t>bisoprolol</a:t>
            </a:r>
            <a:r>
              <a:rPr lang="fr-FR" dirty="0"/>
              <a:t> avait</a:t>
            </a:r>
            <a:r>
              <a:rPr lang="fr-FR" baseline="0" dirty="0"/>
              <a:t> </a:t>
            </a:r>
            <a:r>
              <a:rPr lang="fr-FR" dirty="0"/>
              <a:t>la plus grande sélectivité pour le récepteur bêta</a:t>
            </a:r>
            <a:r>
              <a:rPr lang="en-GB" sz="1200" kern="1200" baseline="-25000" dirty="0">
                <a:solidFill>
                  <a:schemeClr val="tx1"/>
                </a:solidFill>
                <a:effectLst/>
                <a:latin typeface="+mn-lt"/>
                <a:ea typeface="+mn-ea"/>
                <a:cs typeface="+mn-cs"/>
              </a:rPr>
              <a:t>1</a:t>
            </a:r>
            <a:r>
              <a:rPr lang="fr-FR" dirty="0"/>
              <a:t>, affichant un rapport bêta</a:t>
            </a:r>
            <a:r>
              <a:rPr lang="en-GB" sz="1200" kern="1200" baseline="-25000" dirty="0">
                <a:solidFill>
                  <a:schemeClr val="tx1"/>
                </a:solidFill>
                <a:effectLst/>
                <a:latin typeface="+mn-lt"/>
                <a:ea typeface="+mn-ea"/>
                <a:cs typeface="+mn-cs"/>
              </a:rPr>
              <a:t>2</a:t>
            </a:r>
            <a:r>
              <a:rPr lang="fr-FR" dirty="0"/>
              <a:t>/bêta</a:t>
            </a:r>
            <a:r>
              <a:rPr lang="en-GB" sz="1200" kern="1200" baseline="-25000" dirty="0">
                <a:solidFill>
                  <a:schemeClr val="tx1"/>
                </a:solidFill>
                <a:effectLst/>
                <a:latin typeface="+mn-lt"/>
                <a:ea typeface="+mn-ea"/>
                <a:cs typeface="+mn-cs"/>
              </a:rPr>
              <a:t>1 </a:t>
            </a:r>
            <a:r>
              <a:rPr lang="fr-FR" dirty="0"/>
              <a:t>de 19,6 (une affinité 19,6 fois plus élevée pour le récepteur bêta</a:t>
            </a:r>
            <a:r>
              <a:rPr lang="en-GB" sz="1200" kern="1200" baseline="-25000" dirty="0">
                <a:solidFill>
                  <a:schemeClr val="tx1"/>
                </a:solidFill>
                <a:effectLst/>
                <a:latin typeface="+mn-lt"/>
                <a:ea typeface="+mn-ea"/>
                <a:cs typeface="+mn-cs"/>
              </a:rPr>
              <a:t>1</a:t>
            </a:r>
            <a:r>
              <a:rPr lang="en-GB" sz="1200" kern="1200" baseline="0" dirty="0">
                <a:solidFill>
                  <a:schemeClr val="tx1"/>
                </a:solidFill>
                <a:effectLst/>
                <a:latin typeface="+mn-lt"/>
                <a:ea typeface="+mn-ea"/>
                <a:cs typeface="+mn-cs"/>
              </a:rPr>
              <a:t> que pour le </a:t>
            </a:r>
            <a:r>
              <a:rPr lang="en-GB" sz="1200" kern="1200" baseline="0" dirty="0" err="1">
                <a:solidFill>
                  <a:schemeClr val="tx1"/>
                </a:solidFill>
                <a:effectLst/>
                <a:latin typeface="+mn-lt"/>
                <a:ea typeface="+mn-ea"/>
                <a:cs typeface="+mn-cs"/>
              </a:rPr>
              <a:t>récepteur</a:t>
            </a:r>
            <a:r>
              <a:rPr lang="en-GB" sz="1200" kern="1200" baseline="0" dirty="0">
                <a:solidFill>
                  <a:schemeClr val="tx1"/>
                </a:solidFill>
                <a:effectLst/>
                <a:latin typeface="+mn-lt"/>
                <a:ea typeface="+mn-ea"/>
                <a:cs typeface="+mn-cs"/>
              </a:rPr>
              <a:t> </a:t>
            </a:r>
            <a:r>
              <a:rPr lang="fr-FR" dirty="0"/>
              <a:t>bêta</a:t>
            </a:r>
            <a:r>
              <a:rPr lang="en-GB" sz="1200" kern="1200" baseline="-25000" dirty="0">
                <a:solidFill>
                  <a:schemeClr val="tx1"/>
                </a:solidFill>
                <a:effectLst/>
                <a:latin typeface="+mn-lt"/>
                <a:ea typeface="+mn-ea"/>
                <a:cs typeface="+mn-cs"/>
              </a:rPr>
              <a:t>2</a:t>
            </a:r>
            <a:r>
              <a:rPr lang="fr-FR" dirty="0"/>
              <a:t>). L’</a:t>
            </a:r>
            <a:r>
              <a:rPr lang="fr-FR" dirty="0" err="1"/>
              <a:t>aténolol</a:t>
            </a:r>
            <a:r>
              <a:rPr lang="fr-FR" dirty="0"/>
              <a:t>, le </a:t>
            </a:r>
            <a:r>
              <a:rPr lang="fr-FR" dirty="0" err="1"/>
              <a:t>métoprolol</a:t>
            </a:r>
            <a:r>
              <a:rPr lang="fr-FR" dirty="0"/>
              <a:t> et le </a:t>
            </a:r>
            <a:r>
              <a:rPr lang="fr-FR" dirty="0" err="1"/>
              <a:t>bétaxolol</a:t>
            </a:r>
            <a:r>
              <a:rPr lang="fr-FR" dirty="0"/>
              <a:t> ont affiché une plus faible sélectivité pour le</a:t>
            </a:r>
            <a:r>
              <a:rPr lang="fr-FR" baseline="0" dirty="0"/>
              <a:t> récepteur </a:t>
            </a:r>
            <a:r>
              <a:rPr lang="fr-FR" dirty="0"/>
              <a:t>bêta</a:t>
            </a:r>
            <a:r>
              <a:rPr lang="en-GB" sz="1200" kern="1200" baseline="-25000" dirty="0">
                <a:solidFill>
                  <a:schemeClr val="tx1"/>
                </a:solidFill>
                <a:effectLst/>
                <a:latin typeface="+mn-lt"/>
                <a:ea typeface="+mn-ea"/>
                <a:cs typeface="+mn-cs"/>
              </a:rPr>
              <a:t>1</a:t>
            </a:r>
            <a:r>
              <a:rPr lang="fr-FR" dirty="0"/>
              <a:t>, alors que le </a:t>
            </a:r>
            <a:r>
              <a:rPr lang="fr-FR" dirty="0" err="1"/>
              <a:t>propranolol</a:t>
            </a:r>
            <a:r>
              <a:rPr lang="fr-FR" dirty="0"/>
              <a:t> et le </a:t>
            </a:r>
            <a:r>
              <a:rPr lang="fr-FR" dirty="0" err="1"/>
              <a:t>carvédilol</a:t>
            </a:r>
            <a:r>
              <a:rPr lang="fr-FR" dirty="0"/>
              <a:t> n’ont affiché aucune bêta</a:t>
            </a:r>
            <a:r>
              <a:rPr lang="en-GB" sz="1200" kern="1200" baseline="-25000" dirty="0">
                <a:solidFill>
                  <a:schemeClr val="tx1"/>
                </a:solidFill>
                <a:effectLst/>
                <a:latin typeface="+mn-lt"/>
                <a:ea typeface="+mn-ea"/>
                <a:cs typeface="+mn-cs"/>
              </a:rPr>
              <a:t>1</a:t>
            </a:r>
            <a:r>
              <a:rPr lang="fr-FR" dirty="0"/>
              <a:t>-sélectivité significative.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fr-FR" b="1" dirty="0"/>
              <a:t>Cette étude a confirmé que le </a:t>
            </a:r>
            <a:r>
              <a:rPr lang="fr-FR" b="1" dirty="0" err="1"/>
              <a:t>bisoprolol</a:t>
            </a:r>
            <a:r>
              <a:rPr lang="fr-FR" b="1" dirty="0"/>
              <a:t> a la plus forte sélectivité pour le récepteur bêta</a:t>
            </a:r>
            <a:r>
              <a:rPr lang="en-GB" sz="1200" b="1" kern="1200" baseline="-25000" dirty="0">
                <a:solidFill>
                  <a:schemeClr val="tx1"/>
                </a:solidFill>
                <a:effectLst/>
                <a:latin typeface="+mn-lt"/>
                <a:ea typeface="+mn-ea"/>
                <a:cs typeface="+mn-cs"/>
              </a:rPr>
              <a:t>1</a:t>
            </a:r>
            <a:r>
              <a:rPr lang="fr-FR" b="1" dirty="0"/>
              <a:t> de tous les </a:t>
            </a:r>
            <a:r>
              <a:rPr lang="fr-FR" b="1" dirty="0" err="1"/>
              <a:t>bêta-bloquants</a:t>
            </a:r>
            <a:r>
              <a:rPr lang="fr-FR" b="1" dirty="0"/>
              <a:t> étudiés, offrant ainsi le plus haut niveau de protection contre les effets néfastes de l’hyperactivité</a:t>
            </a:r>
            <a:r>
              <a:rPr lang="fr-FR" b="1" baseline="0" dirty="0"/>
              <a:t> sy</a:t>
            </a:r>
            <a:r>
              <a:rPr lang="fr-FR" b="1" dirty="0"/>
              <a:t>mpathique.</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Référence</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Smith C, </a:t>
            </a:r>
            <a:r>
              <a:rPr lang="en-US" sz="1200" kern="1200" dirty="0" err="1">
                <a:solidFill>
                  <a:schemeClr val="tx1"/>
                </a:solidFill>
                <a:effectLst/>
                <a:latin typeface="+mn-lt"/>
                <a:ea typeface="+mn-ea"/>
                <a:cs typeface="+mn-cs"/>
              </a:rPr>
              <a:t>Teitler</a:t>
            </a:r>
            <a:r>
              <a:rPr lang="en-US" sz="1200" kern="1200" dirty="0">
                <a:solidFill>
                  <a:schemeClr val="tx1"/>
                </a:solidFill>
                <a:effectLst/>
                <a:latin typeface="+mn-lt"/>
                <a:ea typeface="+mn-ea"/>
                <a:cs typeface="+mn-cs"/>
              </a:rPr>
              <a:t> M. Beta-blocker selectivity at cloned human beta</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and beta</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-adrenergic receptors. </a:t>
            </a:r>
            <a:r>
              <a:rPr lang="de-DE" sz="1200" i="1" kern="1200" dirty="0" err="1">
                <a:solidFill>
                  <a:schemeClr val="tx1"/>
                </a:solidFill>
                <a:effectLst/>
                <a:latin typeface="+mn-lt"/>
                <a:ea typeface="+mn-ea"/>
                <a:cs typeface="+mn-cs"/>
              </a:rPr>
              <a:t>Cardiovasc</a:t>
            </a:r>
            <a:r>
              <a:rPr lang="de-DE" sz="1200" i="1" kern="1200" dirty="0">
                <a:solidFill>
                  <a:schemeClr val="tx1"/>
                </a:solidFill>
                <a:effectLst/>
                <a:latin typeface="+mn-lt"/>
                <a:ea typeface="+mn-ea"/>
                <a:cs typeface="+mn-cs"/>
              </a:rPr>
              <a:t> Drugs </a:t>
            </a:r>
            <a:r>
              <a:rPr lang="de-DE" sz="1200" i="1" kern="1200" dirty="0" err="1">
                <a:solidFill>
                  <a:schemeClr val="tx1"/>
                </a:solidFill>
                <a:effectLst/>
                <a:latin typeface="+mn-lt"/>
                <a:ea typeface="+mn-ea"/>
                <a:cs typeface="+mn-cs"/>
              </a:rPr>
              <a:t>Ther</a:t>
            </a:r>
            <a:r>
              <a:rPr lang="de-DE" sz="1200" i="1" kern="1200" dirty="0">
                <a:solidFill>
                  <a:schemeClr val="tx1"/>
                </a:solidFill>
                <a:effectLst/>
                <a:latin typeface="+mn-lt"/>
                <a:ea typeface="+mn-ea"/>
                <a:cs typeface="+mn-cs"/>
              </a:rPr>
              <a:t>.</a:t>
            </a:r>
            <a:r>
              <a:rPr lang="de-DE" sz="1200" kern="1200" dirty="0">
                <a:solidFill>
                  <a:schemeClr val="tx1"/>
                </a:solidFill>
                <a:effectLst/>
                <a:latin typeface="+mn-lt"/>
                <a:ea typeface="+mn-ea"/>
                <a:cs typeface="+mn-cs"/>
              </a:rPr>
              <a:t> 1999;13:123–6.</a:t>
            </a:r>
          </a:p>
          <a:p>
            <a:endParaRPr lang="en-US" dirty="0"/>
          </a:p>
        </p:txBody>
      </p:sp>
      <p:sp>
        <p:nvSpPr>
          <p:cNvPr id="4" name="Foliennummernplatzhalter 3"/>
          <p:cNvSpPr>
            <a:spLocks noGrp="1"/>
          </p:cNvSpPr>
          <p:nvPr>
            <p:ph type="sldNum" sz="quarter" idx="10"/>
          </p:nvPr>
        </p:nvSpPr>
        <p:spPr/>
        <p:txBody>
          <a:bodyPr/>
          <a:lstStyle/>
          <a:p>
            <a:fld id="{2217BAA4-B5B9-4EE6-BF04-2BF699039A35}" type="slidenum">
              <a:rPr lang="en-US" smtClean="0">
                <a:solidFill>
                  <a:srgbClr val="52328F"/>
                </a:solidFill>
              </a:rPr>
              <a:pPr/>
              <a:t>19</a:t>
            </a:fld>
            <a:endParaRPr lang="en-US" dirty="0">
              <a:solidFill>
                <a:srgbClr val="52328F"/>
              </a:solidFill>
            </a:endParaRPr>
          </a:p>
        </p:txBody>
      </p:sp>
    </p:spTree>
    <p:extLst>
      <p:ext uri="{BB962C8B-B14F-4D97-AF65-F5344CB8AC3E}">
        <p14:creationId xmlns:p14="http://schemas.microsoft.com/office/powerpoint/2010/main" val="3054673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66675" y="746125"/>
            <a:ext cx="6629400" cy="3729038"/>
          </a:xfrm>
          <a:ln/>
        </p:spPr>
      </p:sp>
      <p:sp>
        <p:nvSpPr>
          <p:cNvPr id="118788" name="Slide Number Placeholder 3"/>
          <p:cNvSpPr txBox="1">
            <a:spLocks noGrp="1"/>
          </p:cNvSpPr>
          <p:nvPr/>
        </p:nvSpPr>
        <p:spPr bwMode="auto">
          <a:xfrm>
            <a:off x="3907666" y="9459218"/>
            <a:ext cx="2990297" cy="49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19" tIns="46009" rIns="92019" bIns="46009"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fontAlgn="base">
              <a:spcBef>
                <a:spcPct val="0"/>
              </a:spcBef>
              <a:spcAft>
                <a:spcPct val="0"/>
              </a:spcAft>
            </a:pPr>
            <a:fld id="{DC6150B2-77D2-4E68-836F-98664B0A4E9A}" type="slidenum">
              <a:rPr lang="de-DE" altLang="de-DE" smtClean="0">
                <a:solidFill>
                  <a:srgbClr val="000000"/>
                </a:solidFill>
                <a:latin typeface="Arial" charset="0"/>
                <a:ea typeface="ＭＳ Ｐゴシック" pitchFamily="34" charset="-128"/>
                <a:cs typeface="Arial" charset="0"/>
              </a:rPr>
              <a:pPr algn="r" fontAlgn="base">
                <a:spcBef>
                  <a:spcPct val="0"/>
                </a:spcBef>
                <a:spcAft>
                  <a:spcPct val="0"/>
                </a:spcAft>
              </a:pPr>
              <a:t>21</a:t>
            </a:fld>
            <a:endParaRPr lang="de-DE" altLang="de-DE">
              <a:solidFill>
                <a:srgbClr val="000000"/>
              </a:solidFill>
              <a:latin typeface="Arial" charset="0"/>
              <a:ea typeface="ＭＳ Ｐゴシック" pitchFamily="34" charset="-128"/>
              <a:cs typeface="Arial" charset="0"/>
            </a:endParaRPr>
          </a:p>
        </p:txBody>
      </p:sp>
      <p:sp>
        <p:nvSpPr>
          <p:cNvPr id="2" name="Notizenplatzhalter 1"/>
          <p:cNvSpPr>
            <a:spLocks noGrp="1"/>
          </p:cNvSpPr>
          <p:nvPr>
            <p:ph type="body" idx="1"/>
          </p:nvPr>
        </p:nvSpPr>
        <p:spPr/>
        <p:txBody>
          <a:bodyPr/>
          <a:lstStyle/>
          <a:p>
            <a:r>
              <a:rPr lang="fr-FR" dirty="0"/>
              <a:t>Une</a:t>
            </a:r>
            <a:r>
              <a:rPr lang="fr-FR" baseline="0" dirty="0"/>
              <a:t> étude </a:t>
            </a:r>
            <a:r>
              <a:rPr lang="fr-FR" dirty="0"/>
              <a:t>randomisée, en double aveugle, en groupes parallèles a été menée pour comparer les effets antihypertenseurs de l'</a:t>
            </a:r>
            <a:r>
              <a:rPr lang="fr-FR" dirty="0" err="1"/>
              <a:t>aténolol</a:t>
            </a:r>
            <a:r>
              <a:rPr lang="fr-FR" dirty="0"/>
              <a:t> avec ceux du </a:t>
            </a:r>
            <a:r>
              <a:rPr lang="fr-FR" dirty="0" err="1"/>
              <a:t>bisoprolol</a:t>
            </a:r>
            <a:r>
              <a:rPr lang="fr-FR" dirty="0"/>
              <a:t> chez 659 patients avec une hypertension légère à modérée (Diastolique 95-115 </a:t>
            </a:r>
            <a:r>
              <a:rPr lang="fr-FR" dirty="0" err="1"/>
              <a:t>mmHg</a:t>
            </a:r>
            <a:r>
              <a:rPr lang="fr-FR" dirty="0"/>
              <a:t>, âgés de 21-84 ans). Les patients ont été randomisés pour recevoir du </a:t>
            </a:r>
            <a:r>
              <a:rPr lang="fr-FR" dirty="0" err="1"/>
              <a:t>bisoprolol</a:t>
            </a:r>
            <a:r>
              <a:rPr lang="fr-FR" dirty="0"/>
              <a:t> 10 mg / jour ou de l’</a:t>
            </a:r>
            <a:r>
              <a:rPr lang="fr-FR" dirty="0" err="1"/>
              <a:t>aténolol</a:t>
            </a:r>
            <a:r>
              <a:rPr lang="fr-FR" dirty="0"/>
              <a:t> 50 mg / jour et ont été suivis en utilisant des lectures de pression artérielle en cabinet et 24 heures de mesures ambulatoire de la pression artérielle (MAPA). Si, au bout de 4 ou 6 semaines de traitement par le </a:t>
            </a:r>
            <a:r>
              <a:rPr lang="fr-FR" dirty="0" err="1"/>
              <a:t>bisoprolol</a:t>
            </a:r>
            <a:r>
              <a:rPr lang="fr-FR" dirty="0"/>
              <a:t> 10 mg / jour ou l’</a:t>
            </a:r>
            <a:r>
              <a:rPr lang="fr-FR" dirty="0" err="1"/>
              <a:t>aténolol</a:t>
            </a:r>
            <a:r>
              <a:rPr lang="fr-FR" dirty="0"/>
              <a:t> 50 mg / jour, la diastolique était encore&gt; 90 </a:t>
            </a:r>
            <a:r>
              <a:rPr lang="fr-FR" dirty="0" err="1"/>
              <a:t>mmHg</a:t>
            </a:r>
            <a:r>
              <a:rPr lang="fr-FR" dirty="0"/>
              <a:t>, les dosages ont été doublés pour le reste de l'étude (phase de traitement actif total de 8 semaines). </a:t>
            </a:r>
            <a:r>
              <a:rPr lang="fr-FR" b="1" dirty="0"/>
              <a:t>53% des patients randomisés au </a:t>
            </a:r>
            <a:r>
              <a:rPr lang="fr-FR" b="1" dirty="0" err="1"/>
              <a:t>bisoprolol</a:t>
            </a:r>
            <a:r>
              <a:rPr lang="fr-FR" b="1" dirty="0"/>
              <a:t> comparativement à 64% des patients randomisés à l'</a:t>
            </a:r>
            <a:r>
              <a:rPr lang="fr-FR" b="1" dirty="0" err="1"/>
              <a:t>aténolol</a:t>
            </a:r>
            <a:r>
              <a:rPr lang="fr-FR" b="1" dirty="0"/>
              <a:t> ont eu besoin d’augmenter la dose.</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FR" dirty="0"/>
              <a:t>Les</a:t>
            </a:r>
            <a:r>
              <a:rPr lang="fr-FR" baseline="0" dirty="0"/>
              <a:t> lectures des pressions au cabinet ont </a:t>
            </a:r>
            <a:r>
              <a:rPr lang="fr-FR" dirty="0"/>
              <a:t>démontré que les deux médicaments ont diminué de manière significative la PAS et la PAD dans une mesure similaire. Le taux de réponse (PAD ≤90 </a:t>
            </a:r>
            <a:r>
              <a:rPr lang="fr-FR" dirty="0" err="1"/>
              <a:t>mmHg</a:t>
            </a:r>
            <a:r>
              <a:rPr lang="fr-FR" dirty="0"/>
              <a:t> ou une réduction de ≥10 </a:t>
            </a:r>
            <a:r>
              <a:rPr lang="fr-FR" dirty="0" err="1"/>
              <a:t>mmHg</a:t>
            </a:r>
            <a:r>
              <a:rPr lang="fr-FR" dirty="0"/>
              <a:t>) était supérieure chez les patients traités par </a:t>
            </a:r>
            <a:r>
              <a:rPr lang="fr-FR" dirty="0" err="1"/>
              <a:t>bisoprolol</a:t>
            </a:r>
            <a:r>
              <a:rPr lang="fr-FR" dirty="0"/>
              <a:t> par rapport à ceux recevant l'</a:t>
            </a:r>
            <a:r>
              <a:rPr lang="fr-FR" dirty="0" err="1"/>
              <a:t>aténolol</a:t>
            </a:r>
            <a:r>
              <a:rPr lang="fr-FR" dirty="0"/>
              <a:t> (70% contre 62%, p = 0,04).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fr-FR" b="1" dirty="0"/>
              <a:t>Lorsqu’il</a:t>
            </a:r>
            <a:r>
              <a:rPr lang="fr-FR" b="1" baseline="0" dirty="0"/>
              <a:t> est</a:t>
            </a:r>
            <a:r>
              <a:rPr lang="fr-FR" b="1" dirty="0"/>
              <a:t> évalué par la MAPA de</a:t>
            </a:r>
            <a:r>
              <a:rPr lang="fr-FR" b="1" baseline="0" dirty="0"/>
              <a:t> </a:t>
            </a:r>
            <a:r>
              <a:rPr lang="fr-FR" b="1" dirty="0"/>
              <a:t>24 heures (les données présentées sur cette diapositive), le </a:t>
            </a:r>
            <a:r>
              <a:rPr lang="fr-FR" b="1" dirty="0" err="1"/>
              <a:t>bisoprolol</a:t>
            </a:r>
            <a:r>
              <a:rPr lang="fr-FR" b="1" dirty="0"/>
              <a:t> a montré 33% de réduction de</a:t>
            </a:r>
            <a:r>
              <a:rPr lang="fr-FR" b="1" baseline="0" dirty="0"/>
              <a:t> </a:t>
            </a:r>
            <a:r>
              <a:rPr lang="fr-FR" b="1" dirty="0"/>
              <a:t>plus  de la PAS</a:t>
            </a:r>
            <a:r>
              <a:rPr lang="fr-FR" b="1" baseline="0" dirty="0"/>
              <a:t> </a:t>
            </a:r>
            <a:r>
              <a:rPr lang="fr-FR" b="1" dirty="0"/>
              <a:t>de la journée entière moyenne que l'</a:t>
            </a:r>
            <a:r>
              <a:rPr lang="fr-FR" b="1" dirty="0" err="1"/>
              <a:t>aténolol</a:t>
            </a:r>
            <a:r>
              <a:rPr lang="fr-FR" b="1" dirty="0"/>
              <a:t> (11,6  0,7 </a:t>
            </a:r>
            <a:r>
              <a:rPr lang="fr-FR" b="1" dirty="0" err="1"/>
              <a:t>mmHg</a:t>
            </a:r>
            <a:r>
              <a:rPr lang="fr-FR" b="1" dirty="0"/>
              <a:t> vs 8,7  0,8 </a:t>
            </a:r>
            <a:r>
              <a:rPr lang="fr-FR" b="1" dirty="0" err="1"/>
              <a:t>mmHg</a:t>
            </a:r>
            <a:r>
              <a:rPr lang="fr-FR" b="1" dirty="0"/>
              <a:t>, p &lt;0,01).</a:t>
            </a:r>
            <a:r>
              <a:rPr lang="fr-FR" b="0" dirty="0"/>
              <a:t> Les</a:t>
            </a:r>
            <a:r>
              <a:rPr lang="fr-FR" b="0" baseline="0" dirty="0"/>
              <a:t> importantes </a:t>
            </a:r>
            <a:r>
              <a:rPr lang="fr-FR" dirty="0"/>
              <a:t>différences</a:t>
            </a:r>
            <a:r>
              <a:rPr lang="fr-FR" baseline="0" dirty="0"/>
              <a:t> de</a:t>
            </a:r>
            <a:r>
              <a:rPr lang="fr-FR" dirty="0"/>
              <a:t> traitement dans PAS (p &lt;0,05) et PAD (p &lt;0,01) ont également été notées pour le </a:t>
            </a:r>
            <a:r>
              <a:rPr lang="fr-FR" dirty="0" err="1"/>
              <a:t>bisoprolol</a:t>
            </a:r>
            <a:r>
              <a:rPr lang="fr-FR" dirty="0"/>
              <a:t> par rapport à l'</a:t>
            </a:r>
            <a:r>
              <a:rPr lang="fr-FR" dirty="0" err="1"/>
              <a:t>aténolol</a:t>
            </a:r>
            <a:r>
              <a:rPr lang="fr-FR" dirty="0"/>
              <a:t> au cours de la période 06:00 h à midi (43% et 49% pour PAS et PAD, respectivement) et dans les 4 dernières heures de l'intervalle posologique (6h00 à 10h00).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fr-FR" b="1" dirty="0"/>
              <a:t>Comme la montée matinale rapide de</a:t>
            </a:r>
            <a:r>
              <a:rPr lang="fr-FR" b="1" baseline="0" dirty="0"/>
              <a:t> la pression sanguine</a:t>
            </a:r>
            <a:r>
              <a:rPr lang="fr-FR" b="1" dirty="0"/>
              <a:t> correspond à une augmentation de la fréquence des événements cardiovasculaires (infarctus du myocarde, accident vasculaire cérébral), ces résultats pourraient avoir d'importantes implications cliniques.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Référence</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kern="1200" dirty="0" err="1">
                <a:solidFill>
                  <a:schemeClr val="tx1"/>
                </a:solidFill>
                <a:effectLst/>
                <a:latin typeface="+mn-lt"/>
                <a:ea typeface="+mn-ea"/>
                <a:cs typeface="+mn-cs"/>
              </a:rPr>
              <a:t>Neutel</a:t>
            </a:r>
            <a:r>
              <a:rPr lang="en-US" sz="1200" kern="1200" dirty="0">
                <a:solidFill>
                  <a:schemeClr val="tx1"/>
                </a:solidFill>
                <a:effectLst/>
                <a:latin typeface="+mn-lt"/>
                <a:ea typeface="+mn-ea"/>
                <a:cs typeface="+mn-cs"/>
              </a:rPr>
              <a:t> JM, Smith DHG, Ram CVS, et al. Application of ambulatory  blood pressure monitoring in differentiating between antihypertensive agents. </a:t>
            </a:r>
            <a:r>
              <a:rPr lang="en-US" sz="1200" i="1" kern="1200" dirty="0">
                <a:solidFill>
                  <a:schemeClr val="tx1"/>
                </a:solidFill>
                <a:effectLst/>
                <a:latin typeface="+mn-lt"/>
                <a:ea typeface="+mn-ea"/>
                <a:cs typeface="+mn-cs"/>
              </a:rPr>
              <a:t>Am J Med.</a:t>
            </a:r>
            <a:r>
              <a:rPr lang="en-US" sz="1200" kern="1200" dirty="0">
                <a:solidFill>
                  <a:schemeClr val="tx1"/>
                </a:solidFill>
                <a:effectLst/>
                <a:latin typeface="+mn-lt"/>
                <a:ea typeface="+mn-ea"/>
                <a:cs typeface="+mn-cs"/>
              </a:rPr>
              <a:t> 1993;94:181–7</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37216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defTabSz="914377"/>
            <a:fld id="{28182E2C-AC48-45A1-A539-1D63FC6BDE45}" type="slidenum">
              <a:rPr lang="de-DE" smtClean="0"/>
              <a:pPr defTabSz="914377"/>
              <a:t>22</a:t>
            </a:fld>
            <a:endParaRPr lang="de-DE" dirty="0"/>
          </a:p>
        </p:txBody>
      </p:sp>
      <p:sp>
        <p:nvSpPr>
          <p:cNvPr id="5" name="Notes Placeholder 4"/>
          <p:cNvSpPr>
            <a:spLocks noGrp="1"/>
          </p:cNvSpPr>
          <p:nvPr>
            <p:ph type="body" sz="quarter" idx="11"/>
          </p:nvPr>
        </p:nvSpPr>
        <p:spPr/>
        <p:txBody>
          <a:bodyPr/>
          <a:lstStyle/>
          <a:p>
            <a:r>
              <a:rPr lang="fr-FR" dirty="0"/>
              <a:t>L’étude GENRES </a:t>
            </a:r>
            <a:r>
              <a:rPr lang="en-US" sz="1200" kern="1200" dirty="0">
                <a:solidFill>
                  <a:schemeClr val="tx1"/>
                </a:solidFill>
                <a:effectLst/>
                <a:latin typeface="+mn-lt"/>
                <a:ea typeface="+mn-ea"/>
                <a:cs typeface="+mn-cs"/>
              </a:rPr>
              <a:t>(molecular </a:t>
            </a:r>
            <a:r>
              <a:rPr lang="en-US" sz="1200" b="1" kern="1200" dirty="0" err="1">
                <a:solidFill>
                  <a:schemeClr val="tx1"/>
                </a:solidFill>
                <a:effectLst/>
                <a:latin typeface="+mn-lt"/>
                <a:ea typeface="+mn-ea"/>
                <a:cs typeface="+mn-cs"/>
              </a:rPr>
              <a:t>GEN</a:t>
            </a:r>
            <a:r>
              <a:rPr lang="en-US" sz="1200" kern="1200" dirty="0" err="1">
                <a:solidFill>
                  <a:schemeClr val="tx1"/>
                </a:solidFill>
                <a:effectLst/>
                <a:latin typeface="+mn-lt"/>
                <a:ea typeface="+mn-ea"/>
                <a:cs typeface="+mn-cs"/>
              </a:rPr>
              <a:t>etics</a:t>
            </a:r>
            <a:r>
              <a:rPr lang="en-US" sz="1200" kern="1200" dirty="0">
                <a:solidFill>
                  <a:schemeClr val="tx1"/>
                </a:solidFill>
                <a:effectLst/>
                <a:latin typeface="+mn-lt"/>
                <a:ea typeface="+mn-ea"/>
                <a:cs typeface="+mn-cs"/>
              </a:rPr>
              <a:t> of drug </a:t>
            </a:r>
            <a:r>
              <a:rPr lang="en-US" sz="1200" b="1" kern="1200" dirty="0" err="1">
                <a:solidFill>
                  <a:schemeClr val="tx1"/>
                </a:solidFill>
                <a:effectLst/>
                <a:latin typeface="+mn-lt"/>
                <a:ea typeface="+mn-ea"/>
                <a:cs typeface="+mn-cs"/>
              </a:rPr>
              <a:t>RES</a:t>
            </a:r>
            <a:r>
              <a:rPr lang="en-US" sz="1200" kern="1200" dirty="0" err="1">
                <a:solidFill>
                  <a:schemeClr val="tx1"/>
                </a:solidFill>
                <a:effectLst/>
                <a:latin typeface="+mn-lt"/>
                <a:ea typeface="+mn-ea"/>
                <a:cs typeface="+mn-cs"/>
              </a:rPr>
              <a:t>ponsiveness</a:t>
            </a:r>
            <a:r>
              <a:rPr lang="en-US" sz="1200" kern="1200" dirty="0">
                <a:solidFill>
                  <a:schemeClr val="tx1"/>
                </a:solidFill>
                <a:effectLst/>
                <a:latin typeface="+mn-lt"/>
                <a:ea typeface="+mn-ea"/>
                <a:cs typeface="+mn-cs"/>
              </a:rPr>
              <a:t> in essential hypertension)</a:t>
            </a:r>
            <a:r>
              <a:rPr lang="fr-FR" dirty="0"/>
              <a:t> était prospective, randomisée, en double aveugle, contrôlée par placebo impliquant 208 hommes finlandais âgés de 35-60 ans souffrant d'hypertension modérée. Les participants ont tous reçu une séquence de traitement randomisé impliquant 4 semaines de traitement par </a:t>
            </a:r>
            <a:r>
              <a:rPr lang="fr-FR" dirty="0" err="1"/>
              <a:t>amlodipine</a:t>
            </a:r>
            <a:r>
              <a:rPr lang="fr-FR" dirty="0"/>
              <a:t> 5 mg / jour, </a:t>
            </a:r>
            <a:r>
              <a:rPr lang="fr-FR" dirty="0" err="1"/>
              <a:t>bisoprolol</a:t>
            </a:r>
            <a:r>
              <a:rPr lang="fr-FR" dirty="0"/>
              <a:t> 5 mg / jour, </a:t>
            </a:r>
            <a:r>
              <a:rPr lang="fr-FR" dirty="0" err="1"/>
              <a:t>hydrochlorothiazide</a:t>
            </a:r>
            <a:r>
              <a:rPr lang="fr-FR" dirty="0"/>
              <a:t> (HCT) 25 mg / jour, et </a:t>
            </a:r>
            <a:r>
              <a:rPr lang="fr-FR" dirty="0" err="1"/>
              <a:t>losartan</a:t>
            </a:r>
            <a:r>
              <a:rPr lang="fr-FR" dirty="0"/>
              <a:t> 50 mg / jour, avec une période de </a:t>
            </a:r>
            <a:r>
              <a:rPr lang="fr-FR" dirty="0" err="1"/>
              <a:t>washout</a:t>
            </a:r>
            <a:r>
              <a:rPr lang="fr-FR" dirty="0"/>
              <a:t> placebo de 4 semaines entre chaque traitement. Les mesures de pression artérielle</a:t>
            </a:r>
            <a:r>
              <a:rPr lang="fr-FR" baseline="0" dirty="0"/>
              <a:t> </a:t>
            </a:r>
            <a:r>
              <a:rPr lang="fr-FR" dirty="0"/>
              <a:t>en ambulatoire de 24 heures (MAPA) et au cabinet ont été menées après toutes les périodes de l'étude.</a:t>
            </a:r>
          </a:p>
          <a:p>
            <a:endParaRPr lang="en-US" sz="1200" kern="1200" dirty="0">
              <a:solidFill>
                <a:schemeClr val="tx1"/>
              </a:solidFill>
              <a:effectLst/>
              <a:latin typeface="+mn-lt"/>
              <a:ea typeface="+mn-ea"/>
              <a:cs typeface="+mn-cs"/>
            </a:endParaRPr>
          </a:p>
          <a:p>
            <a:r>
              <a:rPr lang="fr-FR" b="1" dirty="0"/>
              <a:t>Le </a:t>
            </a:r>
            <a:r>
              <a:rPr lang="fr-FR" b="1" dirty="0" err="1"/>
              <a:t>bisoprolol</a:t>
            </a:r>
            <a:r>
              <a:rPr lang="fr-FR" b="1" dirty="0"/>
              <a:t> 5</a:t>
            </a:r>
            <a:r>
              <a:rPr lang="fr-FR" b="1" baseline="0" dirty="0"/>
              <a:t> </a:t>
            </a:r>
            <a:r>
              <a:rPr lang="fr-FR" b="1" dirty="0"/>
              <a:t>mg/jour a été rapporté pour avoir le meilleur effet antihypertenseur en terme de mesures de pression sanguine au cabinet  (montré sur cette diapositive) et en MAPA (montré sur les prochaines diapositives)</a:t>
            </a:r>
            <a:r>
              <a:rPr lang="fr-FR" dirty="0"/>
              <a:t>, suivi par le </a:t>
            </a:r>
            <a:r>
              <a:rPr lang="fr-FR" dirty="0" err="1"/>
              <a:t>losartan</a:t>
            </a:r>
            <a:r>
              <a:rPr lang="fr-FR" dirty="0"/>
              <a:t>, l’</a:t>
            </a:r>
            <a:r>
              <a:rPr lang="fr-FR" dirty="0" err="1"/>
              <a:t>amlodipine</a:t>
            </a:r>
            <a:r>
              <a:rPr lang="fr-FR" dirty="0"/>
              <a:t> et le HCT. Les réponses diurnes étaient plus grandes que les réponses nocturnes pour le </a:t>
            </a:r>
            <a:r>
              <a:rPr lang="fr-FR" dirty="0" err="1"/>
              <a:t>bisoprolol</a:t>
            </a:r>
            <a:r>
              <a:rPr lang="fr-FR" dirty="0"/>
              <a:t>, le </a:t>
            </a:r>
            <a:r>
              <a:rPr lang="fr-FR" dirty="0" err="1"/>
              <a:t>losartan</a:t>
            </a:r>
            <a:r>
              <a:rPr lang="fr-FR" dirty="0"/>
              <a:t> et l'</a:t>
            </a:r>
            <a:r>
              <a:rPr lang="fr-FR" dirty="0" err="1"/>
              <a:t>amlodipine</a:t>
            </a:r>
            <a:r>
              <a:rPr lang="fr-FR" dirty="0"/>
              <a:t>; le HCT a montré de meilleures réponses au cours de la nuit. </a:t>
            </a:r>
            <a:r>
              <a:rPr lang="fr-FR" b="1" dirty="0"/>
              <a:t>Ceci suggère que le </a:t>
            </a:r>
            <a:r>
              <a:rPr lang="fr-FR" b="1" dirty="0" err="1"/>
              <a:t>bisoprolol</a:t>
            </a:r>
            <a:r>
              <a:rPr lang="fr-FR" b="1" dirty="0"/>
              <a:t> a réduit l’hyperactivité sympathique grâce son blocage bêta</a:t>
            </a:r>
            <a:r>
              <a:rPr lang="fr-FR" b="1" baseline="-25000" dirty="0"/>
              <a:t>1</a:t>
            </a:r>
            <a:r>
              <a:rPr lang="fr-FR" b="1" dirty="0"/>
              <a:t>-sélectif.</a:t>
            </a:r>
            <a:endParaRPr lang="en-US" sz="1200" b="1"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b="1" kern="1200" dirty="0" err="1">
                <a:solidFill>
                  <a:schemeClr val="tx1"/>
                </a:solidFill>
                <a:effectLst/>
                <a:latin typeface="+mn-lt"/>
                <a:ea typeface="+mn-ea"/>
                <a:cs typeface="+mn-cs"/>
              </a:rPr>
              <a:t>Référence</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de-DE" sz="1200" kern="1200" dirty="0" err="1">
                <a:solidFill>
                  <a:schemeClr val="tx1"/>
                </a:solidFill>
                <a:effectLst/>
                <a:latin typeface="+mn-lt"/>
                <a:ea typeface="+mn-ea"/>
                <a:cs typeface="+mn-cs"/>
              </a:rPr>
              <a:t>Hiltunen</a:t>
            </a:r>
            <a:r>
              <a:rPr lang="de-DE" sz="1200" kern="1200" dirty="0">
                <a:solidFill>
                  <a:schemeClr val="tx1"/>
                </a:solidFill>
                <a:effectLst/>
                <a:latin typeface="+mn-lt"/>
                <a:ea typeface="+mn-ea"/>
                <a:cs typeface="+mn-cs"/>
              </a:rPr>
              <a:t> TP, </a:t>
            </a:r>
            <a:r>
              <a:rPr lang="de-DE" sz="1200" kern="1200" dirty="0" err="1">
                <a:solidFill>
                  <a:schemeClr val="tx1"/>
                </a:solidFill>
                <a:effectLst/>
                <a:latin typeface="+mn-lt"/>
                <a:ea typeface="+mn-ea"/>
                <a:cs typeface="+mn-cs"/>
              </a:rPr>
              <a:t>Suonsyrjä</a:t>
            </a:r>
            <a:r>
              <a:rPr lang="de-DE" sz="1200" kern="1200" dirty="0">
                <a:solidFill>
                  <a:schemeClr val="tx1"/>
                </a:solidFill>
                <a:effectLst/>
                <a:latin typeface="+mn-lt"/>
                <a:ea typeface="+mn-ea"/>
                <a:cs typeface="+mn-cs"/>
              </a:rPr>
              <a:t> T, </a:t>
            </a:r>
            <a:r>
              <a:rPr lang="de-DE" sz="1200" kern="1200" dirty="0" err="1">
                <a:solidFill>
                  <a:schemeClr val="tx1"/>
                </a:solidFill>
                <a:effectLst/>
                <a:latin typeface="+mn-lt"/>
                <a:ea typeface="+mn-ea"/>
                <a:cs typeface="+mn-cs"/>
              </a:rPr>
              <a:t>Hannila-Handelberg</a:t>
            </a:r>
            <a:r>
              <a:rPr lang="de-DE" sz="1200" kern="1200" dirty="0">
                <a:solidFill>
                  <a:schemeClr val="tx1"/>
                </a:solidFill>
                <a:effectLst/>
                <a:latin typeface="+mn-lt"/>
                <a:ea typeface="+mn-ea"/>
                <a:cs typeface="+mn-cs"/>
              </a:rPr>
              <a:t> T et al. </a:t>
            </a:r>
            <a:r>
              <a:rPr lang="en-GB" sz="1200" kern="1200" dirty="0">
                <a:solidFill>
                  <a:schemeClr val="tx1"/>
                </a:solidFill>
                <a:effectLst/>
                <a:latin typeface="+mn-lt"/>
                <a:ea typeface="+mn-ea"/>
                <a:cs typeface="+mn-cs"/>
              </a:rPr>
              <a:t>Predictors of antihypertensive drug responses: initial data from a placebo-controlled, randomized, cross-over study with four antihypertensive drugs (The GENRES Study). </a:t>
            </a:r>
            <a:r>
              <a:rPr lang="en-GB" sz="1200" i="1" kern="1200" dirty="0">
                <a:solidFill>
                  <a:schemeClr val="tx1"/>
                </a:solidFill>
                <a:effectLst/>
                <a:latin typeface="+mn-lt"/>
                <a:ea typeface="+mn-ea"/>
                <a:cs typeface="+mn-cs"/>
              </a:rPr>
              <a:t>Am J </a:t>
            </a:r>
            <a:r>
              <a:rPr lang="en-GB" sz="1200" i="1" kern="1200" dirty="0" err="1">
                <a:solidFill>
                  <a:schemeClr val="tx1"/>
                </a:solidFill>
                <a:effectLst/>
                <a:latin typeface="+mn-lt"/>
                <a:ea typeface="+mn-ea"/>
                <a:cs typeface="+mn-cs"/>
              </a:rPr>
              <a:t>Hypertens</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2007;20:311-8.</a:t>
            </a:r>
            <a:endParaRPr lang="de-DE"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0611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defTabSz="914377"/>
            <a:fld id="{28182E2C-AC48-45A1-A539-1D63FC6BDE45}" type="slidenum">
              <a:rPr lang="de-DE" smtClean="0"/>
              <a:pPr defTabSz="914377"/>
              <a:t>23</a:t>
            </a:fld>
            <a:endParaRPr lang="de-DE" dirty="0"/>
          </a:p>
        </p:txBody>
      </p:sp>
      <p:sp>
        <p:nvSpPr>
          <p:cNvPr id="5" name="Notes Placeholder 4"/>
          <p:cNvSpPr>
            <a:spLocks noGrp="1"/>
          </p:cNvSpPr>
          <p:nvPr>
            <p:ph type="body" sz="quarter" idx="11"/>
          </p:nvPr>
        </p:nvSpPr>
        <p:spPr/>
        <p:txBody>
          <a:bodyPr/>
          <a:lstStyle/>
          <a:p>
            <a:r>
              <a:rPr lang="fr-FR" dirty="0"/>
              <a:t>L’étude GENRES </a:t>
            </a:r>
            <a:r>
              <a:rPr lang="en-US" sz="1200" kern="1200" dirty="0">
                <a:solidFill>
                  <a:schemeClr val="tx1"/>
                </a:solidFill>
                <a:effectLst/>
                <a:latin typeface="+mn-lt"/>
                <a:ea typeface="+mn-ea"/>
                <a:cs typeface="+mn-cs"/>
              </a:rPr>
              <a:t>(molecular </a:t>
            </a:r>
            <a:r>
              <a:rPr lang="en-US" sz="1200" b="1" kern="1200" dirty="0" err="1">
                <a:solidFill>
                  <a:schemeClr val="tx1"/>
                </a:solidFill>
                <a:effectLst/>
                <a:latin typeface="+mn-lt"/>
                <a:ea typeface="+mn-ea"/>
                <a:cs typeface="+mn-cs"/>
              </a:rPr>
              <a:t>GEN</a:t>
            </a:r>
            <a:r>
              <a:rPr lang="en-US" sz="1200" kern="1200" dirty="0" err="1">
                <a:solidFill>
                  <a:schemeClr val="tx1"/>
                </a:solidFill>
                <a:effectLst/>
                <a:latin typeface="+mn-lt"/>
                <a:ea typeface="+mn-ea"/>
                <a:cs typeface="+mn-cs"/>
              </a:rPr>
              <a:t>etics</a:t>
            </a:r>
            <a:r>
              <a:rPr lang="en-US" sz="1200" kern="1200" dirty="0">
                <a:solidFill>
                  <a:schemeClr val="tx1"/>
                </a:solidFill>
                <a:effectLst/>
                <a:latin typeface="+mn-lt"/>
                <a:ea typeface="+mn-ea"/>
                <a:cs typeface="+mn-cs"/>
              </a:rPr>
              <a:t> of drug </a:t>
            </a:r>
            <a:r>
              <a:rPr lang="en-US" sz="1200" b="1" kern="1200" dirty="0" err="1">
                <a:solidFill>
                  <a:schemeClr val="tx1"/>
                </a:solidFill>
                <a:effectLst/>
                <a:latin typeface="+mn-lt"/>
                <a:ea typeface="+mn-ea"/>
                <a:cs typeface="+mn-cs"/>
              </a:rPr>
              <a:t>RES</a:t>
            </a:r>
            <a:r>
              <a:rPr lang="en-US" sz="1200" kern="1200" dirty="0" err="1">
                <a:solidFill>
                  <a:schemeClr val="tx1"/>
                </a:solidFill>
                <a:effectLst/>
                <a:latin typeface="+mn-lt"/>
                <a:ea typeface="+mn-ea"/>
                <a:cs typeface="+mn-cs"/>
              </a:rPr>
              <a:t>ponsiveness</a:t>
            </a:r>
            <a:r>
              <a:rPr lang="en-US" sz="1200" kern="1200" dirty="0">
                <a:solidFill>
                  <a:schemeClr val="tx1"/>
                </a:solidFill>
                <a:effectLst/>
                <a:latin typeface="+mn-lt"/>
                <a:ea typeface="+mn-ea"/>
                <a:cs typeface="+mn-cs"/>
              </a:rPr>
              <a:t> in essential hypertension)</a:t>
            </a:r>
            <a:r>
              <a:rPr lang="fr-FR" dirty="0"/>
              <a:t> était prospective, randomisée, en double aveugle, contrôlée par placebo impliquant 208 hommes finlandais âgés de 35-60 ans souffrant d'hypertension modérée. Les participants ont tous reçu une séquence de traitement randomisé impliquant 4 semaines de traitement par </a:t>
            </a:r>
            <a:r>
              <a:rPr lang="fr-FR" dirty="0" err="1"/>
              <a:t>amlodipine</a:t>
            </a:r>
            <a:r>
              <a:rPr lang="fr-FR" dirty="0"/>
              <a:t> 5 mg / jour, </a:t>
            </a:r>
            <a:r>
              <a:rPr lang="fr-FR" dirty="0" err="1"/>
              <a:t>bisoprolol</a:t>
            </a:r>
            <a:r>
              <a:rPr lang="fr-FR" dirty="0"/>
              <a:t> 5 mg / jour, </a:t>
            </a:r>
            <a:r>
              <a:rPr lang="fr-FR" dirty="0" err="1"/>
              <a:t>hydrochlorothiazide</a:t>
            </a:r>
            <a:r>
              <a:rPr lang="fr-FR" dirty="0"/>
              <a:t> (HCT) 25 mg / jour, et </a:t>
            </a:r>
            <a:r>
              <a:rPr lang="fr-FR" dirty="0" err="1"/>
              <a:t>losartan</a:t>
            </a:r>
            <a:r>
              <a:rPr lang="fr-FR" dirty="0"/>
              <a:t> 50 mg / jour, avec une période de </a:t>
            </a:r>
            <a:r>
              <a:rPr lang="fr-FR" dirty="0" err="1"/>
              <a:t>washout</a:t>
            </a:r>
            <a:r>
              <a:rPr lang="fr-FR" dirty="0"/>
              <a:t> placebo de 4 semaines entre chaque traitement. Les mesures de pression artérielle</a:t>
            </a:r>
            <a:r>
              <a:rPr lang="fr-FR" baseline="0" dirty="0"/>
              <a:t> </a:t>
            </a:r>
            <a:r>
              <a:rPr lang="fr-FR" dirty="0"/>
              <a:t>en ambulatoire de 24 heures (MAPA) et au cabinet ont été menées après toutes les périodes de l'étude.</a:t>
            </a:r>
          </a:p>
          <a:p>
            <a:endParaRPr lang="en-US" sz="1200" kern="1200" dirty="0">
              <a:solidFill>
                <a:schemeClr val="tx1"/>
              </a:solidFill>
              <a:effectLst/>
              <a:latin typeface="+mn-lt"/>
              <a:ea typeface="+mn-ea"/>
              <a:cs typeface="+mn-cs"/>
            </a:endParaRPr>
          </a:p>
          <a:p>
            <a:r>
              <a:rPr lang="fr-FR" b="1" dirty="0"/>
              <a:t>Le </a:t>
            </a:r>
            <a:r>
              <a:rPr lang="fr-FR" b="1" dirty="0" err="1"/>
              <a:t>bisoprolol</a:t>
            </a:r>
            <a:r>
              <a:rPr lang="fr-FR" b="1" dirty="0"/>
              <a:t> 5</a:t>
            </a:r>
            <a:r>
              <a:rPr lang="fr-FR" b="1" baseline="0" dirty="0"/>
              <a:t> </a:t>
            </a:r>
            <a:r>
              <a:rPr lang="fr-FR" b="1" dirty="0"/>
              <a:t>mg/jour a été rapporté pour avoir le meilleur effet antihypertenseur en terme de mesures de pression sanguine au cabinet  (montré sur cette diapositive) et en MAPA (montré sur les prochaines diapositives)</a:t>
            </a:r>
            <a:r>
              <a:rPr lang="fr-FR" dirty="0"/>
              <a:t>, suivi par le </a:t>
            </a:r>
            <a:r>
              <a:rPr lang="fr-FR" dirty="0" err="1"/>
              <a:t>losartan</a:t>
            </a:r>
            <a:r>
              <a:rPr lang="fr-FR" dirty="0"/>
              <a:t>, l’</a:t>
            </a:r>
            <a:r>
              <a:rPr lang="fr-FR" dirty="0" err="1"/>
              <a:t>amlodipine</a:t>
            </a:r>
            <a:r>
              <a:rPr lang="fr-FR" dirty="0"/>
              <a:t> et le HCT. Les réponses diurnes étaient plus grandes que les réponses nocturnes pour le </a:t>
            </a:r>
            <a:r>
              <a:rPr lang="fr-FR" dirty="0" err="1"/>
              <a:t>bisoprolol</a:t>
            </a:r>
            <a:r>
              <a:rPr lang="fr-FR" dirty="0"/>
              <a:t>, le </a:t>
            </a:r>
            <a:r>
              <a:rPr lang="fr-FR" dirty="0" err="1"/>
              <a:t>losartan</a:t>
            </a:r>
            <a:r>
              <a:rPr lang="fr-FR" dirty="0"/>
              <a:t> et l'</a:t>
            </a:r>
            <a:r>
              <a:rPr lang="fr-FR" dirty="0" err="1"/>
              <a:t>amlodipine</a:t>
            </a:r>
            <a:r>
              <a:rPr lang="fr-FR" dirty="0"/>
              <a:t>; le HCT a montré de meilleures réponses au cours de la nuit. </a:t>
            </a:r>
            <a:r>
              <a:rPr lang="fr-FR" b="1" dirty="0"/>
              <a:t>Ceci suggère que le </a:t>
            </a:r>
            <a:r>
              <a:rPr lang="fr-FR" b="1" dirty="0" err="1"/>
              <a:t>bisoprolol</a:t>
            </a:r>
            <a:r>
              <a:rPr lang="fr-FR" b="1" dirty="0"/>
              <a:t> a réduit l’hyperactivité sympathique grâce son blocage bêta</a:t>
            </a:r>
            <a:r>
              <a:rPr lang="fr-FR" b="1" baseline="-25000" dirty="0"/>
              <a:t>1</a:t>
            </a:r>
            <a:r>
              <a:rPr lang="fr-FR" b="1" dirty="0"/>
              <a:t>-sélectif.</a:t>
            </a:r>
            <a:endParaRPr lang="en-US" sz="1200" b="1"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Référence</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de-DE" sz="1200" kern="1200" dirty="0">
                <a:solidFill>
                  <a:schemeClr val="tx1"/>
                </a:solidFill>
                <a:effectLst/>
                <a:latin typeface="+mn-lt"/>
                <a:ea typeface="+mn-ea"/>
                <a:cs typeface="+mn-cs"/>
              </a:rPr>
              <a:t>Hiltunen TP, Suonsyrjä T, Hannila-Handelberg T et al. </a:t>
            </a:r>
            <a:r>
              <a:rPr lang="en-GB" sz="1200" kern="1200" dirty="0">
                <a:solidFill>
                  <a:schemeClr val="tx1"/>
                </a:solidFill>
                <a:effectLst/>
                <a:latin typeface="+mn-lt"/>
                <a:ea typeface="+mn-ea"/>
                <a:cs typeface="+mn-cs"/>
              </a:rPr>
              <a:t>Predictors of antihypertensive drug responses: initial data from a placebo-controlled, randomized, cross-over study with four antihypertensive drugs (The GENRES Study). </a:t>
            </a:r>
            <a:r>
              <a:rPr lang="en-GB" sz="1200" i="1" kern="1200" dirty="0">
                <a:solidFill>
                  <a:schemeClr val="tx1"/>
                </a:solidFill>
                <a:effectLst/>
                <a:latin typeface="+mn-lt"/>
                <a:ea typeface="+mn-ea"/>
                <a:cs typeface="+mn-cs"/>
              </a:rPr>
              <a:t>Am J </a:t>
            </a:r>
            <a:r>
              <a:rPr lang="en-GB" sz="1200" i="1" kern="1200" dirty="0" err="1">
                <a:solidFill>
                  <a:schemeClr val="tx1"/>
                </a:solidFill>
                <a:effectLst/>
                <a:latin typeface="+mn-lt"/>
                <a:ea typeface="+mn-ea"/>
                <a:cs typeface="+mn-cs"/>
              </a:rPr>
              <a:t>Hypertens</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2007;20:311-8.</a:t>
            </a:r>
            <a:endParaRPr lang="de-DE"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900665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NEBIS </a:t>
            </a:r>
            <a:r>
              <a:rPr lang="en-US" sz="1200"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NE</a:t>
            </a:r>
            <a:r>
              <a:rPr lang="en-US" sz="1200" kern="1200" dirty="0" err="1">
                <a:solidFill>
                  <a:schemeClr val="tx1"/>
                </a:solidFill>
                <a:effectLst/>
                <a:latin typeface="+mn-lt"/>
                <a:ea typeface="+mn-ea"/>
                <a:cs typeface="+mn-cs"/>
              </a:rPr>
              <a:t>bivolol</a:t>
            </a:r>
            <a:r>
              <a:rPr lang="en-US" sz="1200"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BI</a:t>
            </a:r>
            <a:r>
              <a:rPr lang="en-US" sz="1200" kern="1200" dirty="0" err="1">
                <a:solidFill>
                  <a:schemeClr val="tx1"/>
                </a:solidFill>
                <a:effectLst/>
                <a:latin typeface="+mn-lt"/>
                <a:ea typeface="+mn-ea"/>
                <a:cs typeface="+mn-cs"/>
              </a:rPr>
              <a:t>soprolol</a:t>
            </a:r>
            <a:r>
              <a:rPr lang="en-US" sz="1200" kern="1200" dirty="0">
                <a:solidFill>
                  <a:schemeClr val="tx1"/>
                </a:solidFill>
                <a:effectLst/>
                <a:latin typeface="+mn-lt"/>
                <a:ea typeface="+mn-ea"/>
                <a:cs typeface="+mn-cs"/>
              </a:rPr>
              <a:t> Multicenter</a:t>
            </a:r>
            <a:r>
              <a:rPr lang="en-US" sz="1200" b="1" kern="1200" dirty="0">
                <a:solidFill>
                  <a:schemeClr val="tx1"/>
                </a:solidFill>
                <a:effectLst/>
                <a:latin typeface="+mn-lt"/>
                <a:ea typeface="+mn-ea"/>
                <a:cs typeface="+mn-cs"/>
              </a:rPr>
              <a:t> S</a:t>
            </a:r>
            <a:r>
              <a:rPr lang="en-US" sz="1200" b="0" kern="1200" dirty="0">
                <a:solidFill>
                  <a:schemeClr val="tx1"/>
                </a:solidFill>
                <a:effectLst/>
                <a:latin typeface="+mn-lt"/>
                <a:ea typeface="+mn-ea"/>
                <a:cs typeface="+mn-cs"/>
              </a:rPr>
              <a:t>tudy</a:t>
            </a:r>
            <a:r>
              <a:rPr lang="en-US" sz="1200" kern="1200" dirty="0">
                <a:solidFill>
                  <a:schemeClr val="tx1"/>
                </a:solidFill>
                <a:effectLst/>
                <a:latin typeface="+mn-lt"/>
                <a:ea typeface="+mn-ea"/>
                <a:cs typeface="+mn-cs"/>
              </a:rPr>
              <a:t>)</a:t>
            </a:r>
            <a:r>
              <a:rPr lang="fr-FR" dirty="0"/>
              <a:t> était une</a:t>
            </a:r>
            <a:r>
              <a:rPr lang="fr-FR" baseline="0" dirty="0"/>
              <a:t> étude </a:t>
            </a:r>
            <a:r>
              <a:rPr lang="fr-FR" dirty="0"/>
              <a:t>de 16 semaines, multicentrique, randomisée en simple aveugle, en groupes parallèles impliquant des patients avec hypertension essentielle légère à modérée âgés entre 30 et 65 ans. Pour être éligible</a:t>
            </a:r>
            <a:r>
              <a:rPr lang="fr-FR" baseline="0" dirty="0"/>
              <a:t> de</a:t>
            </a:r>
            <a:r>
              <a:rPr lang="fr-FR" dirty="0"/>
              <a:t> participer, les patients devaient avoir une pression artérielle diastolique (PAD) en position assise entre 95 et 110 </a:t>
            </a:r>
            <a:r>
              <a:rPr lang="fr-FR" dirty="0" err="1"/>
              <a:t>mmHg</a:t>
            </a:r>
            <a:r>
              <a:rPr lang="fr-FR" dirty="0"/>
              <a:t> et une pression artérielle systolique (PAS) ≤180 </a:t>
            </a:r>
            <a:r>
              <a:rPr lang="fr-FR" dirty="0" err="1"/>
              <a:t>mmHg</a:t>
            </a:r>
            <a:r>
              <a:rPr lang="fr-FR" dirty="0"/>
              <a:t> à la fin des 4</a:t>
            </a:r>
            <a:r>
              <a:rPr lang="fr-FR" baseline="0" dirty="0"/>
              <a:t> semaines de </a:t>
            </a:r>
            <a:r>
              <a:rPr lang="fr-FR" baseline="0" dirty="0" err="1"/>
              <a:t>préinclusion</a:t>
            </a:r>
            <a:r>
              <a:rPr lang="fr-FR" baseline="0" dirty="0"/>
              <a:t> avec placebo</a:t>
            </a:r>
            <a:r>
              <a:rPr lang="fr-FR" dirty="0"/>
              <a:t>. Un total de 273 patients (129 hommes, 144 femmes, âge moyen 49 </a:t>
            </a:r>
            <a:r>
              <a:rPr lang="en-US" sz="1200" kern="1200" dirty="0">
                <a:solidFill>
                  <a:schemeClr val="tx1"/>
                </a:solidFill>
                <a:effectLst/>
                <a:latin typeface="+mn-lt"/>
                <a:ea typeface="+mn-ea"/>
                <a:cs typeface="+mn-cs"/>
                <a:sym typeface="Symbol" panose="05050102010706020507" pitchFamily="18" charset="2"/>
              </a:rPr>
              <a:t> </a:t>
            </a:r>
            <a:r>
              <a:rPr lang="fr-FR" dirty="0"/>
              <a:t>8 ans) ont été randomisés 1:1 soit sous </a:t>
            </a:r>
            <a:r>
              <a:rPr lang="fr-FR" dirty="0" err="1"/>
              <a:t>nébivolol</a:t>
            </a:r>
            <a:r>
              <a:rPr lang="fr-FR" dirty="0"/>
              <a:t> 5 mg / jour (n = 138) ou </a:t>
            </a:r>
            <a:r>
              <a:rPr lang="fr-FR" dirty="0" err="1"/>
              <a:t>bisoprolol</a:t>
            </a:r>
            <a:r>
              <a:rPr lang="fr-FR" dirty="0"/>
              <a:t> 5 mg / jour (n = 135) pour une période de traitement</a:t>
            </a:r>
            <a:r>
              <a:rPr lang="fr-FR" baseline="0" dirty="0"/>
              <a:t> de 12 semaines.</a:t>
            </a:r>
          </a:p>
          <a:p>
            <a:endParaRPr lang="en-US" sz="1200" kern="1200" dirty="0">
              <a:solidFill>
                <a:schemeClr val="tx1"/>
              </a:solidFill>
              <a:effectLst/>
              <a:latin typeface="+mn-lt"/>
              <a:ea typeface="+mn-ea"/>
              <a:cs typeface="+mn-cs"/>
            </a:endParaRPr>
          </a:p>
          <a:p>
            <a:r>
              <a:rPr lang="fr-FR" dirty="0"/>
              <a:t>Le </a:t>
            </a:r>
            <a:r>
              <a:rPr lang="fr-FR" dirty="0" err="1"/>
              <a:t>nébivolol</a:t>
            </a:r>
            <a:r>
              <a:rPr lang="fr-FR" dirty="0"/>
              <a:t> et le </a:t>
            </a:r>
            <a:r>
              <a:rPr lang="fr-FR" dirty="0" err="1"/>
              <a:t>bisoprolol</a:t>
            </a:r>
            <a:r>
              <a:rPr lang="fr-FR" dirty="0"/>
              <a:t> étaient tout aussi efficaces en termes de réduction à la fois de la PAS et de la PAD, ce qui confirme l'importance du</a:t>
            </a:r>
            <a:r>
              <a:rPr lang="fr-FR" baseline="0" dirty="0"/>
              <a:t> blocage bêta</a:t>
            </a:r>
            <a:r>
              <a:rPr lang="fr-FR" baseline="-25000" dirty="0"/>
              <a:t>1</a:t>
            </a:r>
            <a:r>
              <a:rPr lang="fr-FR" baseline="0" dirty="0"/>
              <a:t> </a:t>
            </a:r>
            <a:r>
              <a:rPr lang="fr-FR" dirty="0"/>
              <a:t>dans le traitement de l'hypertension artérielle associée à une </a:t>
            </a:r>
            <a:r>
              <a:rPr lang="fr-FR" dirty="0" err="1"/>
              <a:t>hyperactivation</a:t>
            </a:r>
            <a:r>
              <a:rPr lang="fr-FR" dirty="0"/>
              <a:t> sympathique. Une grande proportion des répondants (≥90%) ont été rapportés dans les deux groupes de traitement. Les rythmes cardiaques ont également été réduits similairement avec les deux traitements: </a:t>
            </a:r>
            <a:r>
              <a:rPr lang="fr-FR" dirty="0" err="1"/>
              <a:t>nébivolol</a:t>
            </a:r>
            <a:r>
              <a:rPr lang="fr-FR" dirty="0"/>
              <a:t> de </a:t>
            </a:r>
            <a:r>
              <a:rPr lang="en-US" sz="1200" kern="1200" dirty="0">
                <a:solidFill>
                  <a:schemeClr val="tx1"/>
                </a:solidFill>
                <a:effectLst/>
                <a:latin typeface="+mn-lt"/>
                <a:ea typeface="+mn-ea"/>
                <a:cs typeface="+mn-cs"/>
              </a:rPr>
              <a:t>74.4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9.6 </a:t>
            </a:r>
            <a:r>
              <a:rPr lang="fr-FR" dirty="0" err="1"/>
              <a:t>bpm</a:t>
            </a:r>
            <a:r>
              <a:rPr lang="fr-FR" dirty="0"/>
              <a:t> à </a:t>
            </a:r>
            <a:r>
              <a:rPr lang="en-US" sz="1200" kern="1200" dirty="0">
                <a:solidFill>
                  <a:schemeClr val="tx1"/>
                </a:solidFill>
                <a:effectLst/>
                <a:latin typeface="+mn-lt"/>
                <a:ea typeface="+mn-ea"/>
                <a:cs typeface="+mn-cs"/>
              </a:rPr>
              <a:t>68.7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8.5 </a:t>
            </a:r>
            <a:r>
              <a:rPr lang="fr-FR" dirty="0" err="1"/>
              <a:t>bpm</a:t>
            </a:r>
            <a:r>
              <a:rPr lang="fr-FR" dirty="0"/>
              <a:t> et </a:t>
            </a:r>
            <a:r>
              <a:rPr lang="fr-FR" dirty="0" err="1"/>
              <a:t>bisoprolol</a:t>
            </a:r>
            <a:r>
              <a:rPr lang="fr-FR" dirty="0"/>
              <a:t> de </a:t>
            </a:r>
            <a:r>
              <a:rPr lang="en-US" sz="1200" kern="1200" dirty="0">
                <a:solidFill>
                  <a:schemeClr val="tx1"/>
                </a:solidFill>
                <a:effectLst/>
                <a:latin typeface="+mn-lt"/>
                <a:ea typeface="+mn-ea"/>
                <a:cs typeface="+mn-cs"/>
              </a:rPr>
              <a:t>74.4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8.7 </a:t>
            </a:r>
            <a:r>
              <a:rPr lang="fr-FR" dirty="0" err="1"/>
              <a:t>bpm</a:t>
            </a:r>
            <a:r>
              <a:rPr lang="fr-FR" dirty="0"/>
              <a:t> à </a:t>
            </a:r>
            <a:r>
              <a:rPr lang="en-US" sz="1200" kern="1200" dirty="0">
                <a:solidFill>
                  <a:schemeClr val="tx1"/>
                </a:solidFill>
                <a:effectLst/>
                <a:latin typeface="+mn-lt"/>
                <a:ea typeface="+mn-ea"/>
                <a:cs typeface="+mn-cs"/>
              </a:rPr>
              <a:t>68.1 </a:t>
            </a:r>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7.5 </a:t>
            </a:r>
            <a:r>
              <a:rPr lang="fr-FR" dirty="0" err="1"/>
              <a:t>bpm</a:t>
            </a:r>
            <a:r>
              <a:rPr lang="fr-FR" dirty="0"/>
              <a:t>. Les deux traitements ont été bien tolérés dans cette étude.</a:t>
            </a:r>
          </a:p>
          <a:p>
            <a:r>
              <a:rPr lang="en-US" sz="1200" u="none" strike="noStrike" kern="1200" dirty="0">
                <a:solidFill>
                  <a:schemeClr val="tx1"/>
                </a:solidFill>
                <a:effectLst/>
                <a:latin typeface="+mn-lt"/>
                <a:ea typeface="+mn-ea"/>
                <a:cs typeface="+mn-cs"/>
              </a:rPr>
              <a:t> </a:t>
            </a:r>
            <a:endParaRPr lang="de-DE" sz="1200" u="none" strike="noStrike"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Référence</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kern="1200" dirty="0" err="1">
                <a:solidFill>
                  <a:schemeClr val="tx1"/>
                </a:solidFill>
                <a:effectLst/>
                <a:latin typeface="+mn-lt"/>
                <a:ea typeface="+mn-ea"/>
                <a:cs typeface="+mn-cs"/>
              </a:rPr>
              <a:t>Czuriga</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Riecansky</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Bodnar</a:t>
            </a:r>
            <a:r>
              <a:rPr lang="en-US" sz="1200" kern="1200" dirty="0">
                <a:solidFill>
                  <a:schemeClr val="tx1"/>
                </a:solidFill>
                <a:effectLst/>
                <a:latin typeface="+mn-lt"/>
                <a:ea typeface="+mn-ea"/>
                <a:cs typeface="+mn-cs"/>
              </a:rPr>
              <a:t> J et al. Comparison of the new </a:t>
            </a:r>
            <a:r>
              <a:rPr lang="en-US" sz="1200" kern="1200" dirty="0" err="1">
                <a:solidFill>
                  <a:schemeClr val="tx1"/>
                </a:solidFill>
                <a:effectLst/>
                <a:latin typeface="+mn-lt"/>
                <a:ea typeface="+mn-ea"/>
                <a:cs typeface="+mn-cs"/>
              </a:rPr>
              <a:t>cardioselective</a:t>
            </a:r>
            <a:r>
              <a:rPr lang="en-US" sz="1200" kern="1200" dirty="0">
                <a:solidFill>
                  <a:schemeClr val="tx1"/>
                </a:solidFill>
                <a:effectLst/>
                <a:latin typeface="+mn-lt"/>
                <a:ea typeface="+mn-ea"/>
                <a:cs typeface="+mn-cs"/>
              </a:rPr>
              <a:t> beta-blocker </a:t>
            </a:r>
            <a:r>
              <a:rPr lang="en-US" sz="1200" kern="1200" dirty="0" err="1">
                <a:solidFill>
                  <a:schemeClr val="tx1"/>
                </a:solidFill>
                <a:effectLst/>
                <a:latin typeface="+mn-lt"/>
                <a:ea typeface="+mn-ea"/>
                <a:cs typeface="+mn-cs"/>
              </a:rPr>
              <a:t>nebivolol</a:t>
            </a:r>
            <a:r>
              <a:rPr lang="en-US" sz="1200" kern="1200" dirty="0">
                <a:solidFill>
                  <a:schemeClr val="tx1"/>
                </a:solidFill>
                <a:effectLst/>
                <a:latin typeface="+mn-lt"/>
                <a:ea typeface="+mn-ea"/>
                <a:cs typeface="+mn-cs"/>
              </a:rPr>
              <a:t> with </a:t>
            </a:r>
            <a:r>
              <a:rPr lang="en-US" sz="1200" kern="1200" dirty="0" err="1">
                <a:solidFill>
                  <a:schemeClr val="tx1"/>
                </a:solidFill>
                <a:effectLst/>
                <a:latin typeface="+mn-lt"/>
                <a:ea typeface="+mn-ea"/>
                <a:cs typeface="+mn-cs"/>
              </a:rPr>
              <a:t>bisoprolol</a:t>
            </a:r>
            <a:r>
              <a:rPr lang="en-US" sz="1200" kern="1200" dirty="0">
                <a:solidFill>
                  <a:schemeClr val="tx1"/>
                </a:solidFill>
                <a:effectLst/>
                <a:latin typeface="+mn-lt"/>
                <a:ea typeface="+mn-ea"/>
                <a:cs typeface="+mn-cs"/>
              </a:rPr>
              <a:t> in hypertension: The </a:t>
            </a:r>
            <a:r>
              <a:rPr lang="en-US" sz="1200" kern="1200" dirty="0" err="1">
                <a:solidFill>
                  <a:schemeClr val="tx1"/>
                </a:solidFill>
                <a:effectLst/>
                <a:latin typeface="+mn-lt"/>
                <a:ea typeface="+mn-ea"/>
                <a:cs typeface="+mn-cs"/>
              </a:rPr>
              <a:t>Nebivolol</a:t>
            </a:r>
            <a:r>
              <a:rPr lang="en-US" sz="1200" kern="1200" dirty="0">
                <a:solidFill>
                  <a:schemeClr val="tx1"/>
                </a:solidFill>
                <a:effectLst/>
                <a:latin typeface="+mn-lt"/>
                <a:ea typeface="+mn-ea"/>
                <a:cs typeface="+mn-cs"/>
              </a:rPr>
              <a:t>, Bisoprolol Multicenter Study (NEBIS). </a:t>
            </a:r>
            <a:r>
              <a:rPr lang="en-US" sz="1200" i="1" kern="1200" dirty="0" err="1">
                <a:solidFill>
                  <a:schemeClr val="tx1"/>
                </a:solidFill>
                <a:effectLst/>
                <a:latin typeface="+mn-lt"/>
                <a:ea typeface="+mn-ea"/>
                <a:cs typeface="+mn-cs"/>
              </a:rPr>
              <a:t>Cardiovasc</a:t>
            </a:r>
            <a:r>
              <a:rPr lang="en-US" sz="1200" i="1" kern="1200" dirty="0">
                <a:solidFill>
                  <a:schemeClr val="tx1"/>
                </a:solidFill>
                <a:effectLst/>
                <a:latin typeface="+mn-lt"/>
                <a:ea typeface="+mn-ea"/>
                <a:cs typeface="+mn-cs"/>
              </a:rPr>
              <a:t> Drugs </a:t>
            </a:r>
            <a:r>
              <a:rPr lang="en-US" sz="1200" i="1" kern="1200" dirty="0" err="1">
                <a:solidFill>
                  <a:schemeClr val="tx1"/>
                </a:solidFill>
                <a:effectLst/>
                <a:latin typeface="+mn-lt"/>
                <a:ea typeface="+mn-ea"/>
                <a:cs typeface="+mn-cs"/>
              </a:rPr>
              <a:t>Ther</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2003;17:257-63.</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defTabSz="914377"/>
            <a:fld id="{28182E2C-AC48-45A1-A539-1D63FC6BDE45}" type="slidenum">
              <a:rPr lang="de-DE" smtClean="0"/>
              <a:pPr defTabSz="914377"/>
              <a:t>24</a:t>
            </a:fld>
            <a:endParaRPr lang="de-DE" dirty="0"/>
          </a:p>
        </p:txBody>
      </p:sp>
    </p:spTree>
    <p:extLst>
      <p:ext uri="{BB962C8B-B14F-4D97-AF65-F5344CB8AC3E}">
        <p14:creationId xmlns:p14="http://schemas.microsoft.com/office/powerpoint/2010/main" val="272734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0259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8C79C5D-2A6F-F04D-97DA-BEF2467B64E4}" type="datetimeFigureOut">
              <a:rPr lang="en-US" smtClean="0"/>
              <a:pPr/>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9776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09B482E8-6E0E-1B4F-B1FD-C69DB9E858D9}"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641918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888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BF54567-0DE4-3F47-BF90-CB84690072F9}"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36813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B482E8-6E0E-1B4F-B1FD-C69DB9E858D9}" type="datetimeFigureOut">
              <a:rPr lang="en-US" smtClean="0"/>
              <a:pPr/>
              <a:t>10/29/2021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733911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B482E8-6E0E-1B4F-B1FD-C69DB9E858D9}" type="datetimeFigureOut">
              <a:rPr lang="en-US" smtClean="0"/>
              <a:pPr/>
              <a:t>10/29/2021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2548761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36298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58953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nly Title with Elements">
    <p:bg bwMode="gray">
      <p:bgRef idx="1001">
        <a:schemeClr val="bg1"/>
      </p:bgRef>
    </p:bg>
    <p:spTree>
      <p:nvGrpSpPr>
        <p:cNvPr id="1" name=""/>
        <p:cNvGrpSpPr/>
        <p:nvPr/>
      </p:nvGrpSpPr>
      <p:grpSpPr>
        <a:xfrm>
          <a:off x="0" y="0"/>
          <a:ext cx="0" cy="0"/>
          <a:chOff x="0" y="0"/>
          <a:chExt cx="0" cy="0"/>
        </a:xfrm>
      </p:grpSpPr>
      <p:sp>
        <p:nvSpPr>
          <p:cNvPr id="6" name="Freeform 5"/>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 name="Freeform 6"/>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 name="Footer Placeholder 3"/>
          <p:cNvSpPr>
            <a:spLocks noGrp="1"/>
          </p:cNvSpPr>
          <p:nvPr>
            <p:ph type="ftr" sz="quarter" idx="10"/>
          </p:nvPr>
        </p:nvSpPr>
        <p:spPr bwMode="gray"/>
        <p:txBody>
          <a:bodyPr/>
          <a:lstStyle/>
          <a:p>
            <a:r>
              <a:rPr lang="en-US" noProof="0" dirty="0"/>
              <a:t>Title of Presentation | DD.MM.YYYY</a:t>
            </a:r>
          </a:p>
        </p:txBody>
      </p:sp>
      <p:sp>
        <p:nvSpPr>
          <p:cNvPr id="8" name="Slide Number Placeholder 7"/>
          <p:cNvSpPr>
            <a:spLocks noGrp="1"/>
          </p:cNvSpPr>
          <p:nvPr>
            <p:ph type="sldNum" sz="quarter" idx="11"/>
          </p:nvPr>
        </p:nvSpPr>
        <p:spPr bwMode="gray"/>
        <p:txBody>
          <a:bodyPr/>
          <a:lstStyle>
            <a:lvl1pPr>
              <a:defRPr>
                <a:solidFill>
                  <a:schemeClr val="bg1"/>
                </a:solidFill>
              </a:defRPr>
            </a:lvl1pPr>
          </a:lstStyle>
          <a:p>
            <a:fld id="{FD5E7EB4-4CDF-47BB-AF16-07782904B863}" type="slidenum">
              <a:rPr lang="en-US" smtClean="0"/>
              <a:pPr/>
              <a:t>‹N°›</a:t>
            </a:fld>
            <a:endParaRPr lang="en-US" dirty="0"/>
          </a:p>
        </p:txBody>
      </p:sp>
      <p:sp>
        <p:nvSpPr>
          <p:cNvPr id="9" name="Text Placeholder 7"/>
          <p:cNvSpPr>
            <a:spLocks noGrp="1"/>
          </p:cNvSpPr>
          <p:nvPr>
            <p:ph type="body" sz="quarter" idx="13" hasCustomPrompt="1"/>
          </p:nvPr>
        </p:nvSpPr>
        <p:spPr bwMode="gray">
          <a:xfrm>
            <a:off x="623888" y="332656"/>
            <a:ext cx="10944225" cy="398144"/>
          </a:xfrm>
          <a:prstGeom prst="rect">
            <a:avLst/>
          </a:prstGeom>
        </p:spPr>
        <p:txBody>
          <a:bodyPr tIns="18000" anchor="t">
            <a:noAutofit/>
          </a:bodyPr>
          <a:lstStyle>
            <a:lvl1pPr marL="0" indent="0">
              <a:lnSpc>
                <a:spcPct val="100000"/>
              </a:lnSpc>
              <a:spcBef>
                <a:spcPts val="0"/>
              </a:spcBef>
              <a:spcAft>
                <a:spcPts val="0"/>
              </a:spcAft>
              <a:buFont typeface="Arial" panose="020B0604020202020204" pitchFamily="34" charset="0"/>
              <a:buNone/>
              <a:defRPr sz="2200" b="0" baseline="0">
                <a:solidFill>
                  <a:schemeClr val="accent1"/>
                </a:solidFill>
              </a:defRPr>
            </a:lvl1pPr>
            <a:lvl2pPr marL="0" indent="0">
              <a:lnSpc>
                <a:spcPct val="100000"/>
              </a:lnSpc>
              <a:spcBef>
                <a:spcPts val="0"/>
              </a:spcBef>
              <a:spcAft>
                <a:spcPts val="0"/>
              </a:spcAft>
              <a:buFont typeface="Arial" panose="020B0604020202020204" pitchFamily="34" charset="0"/>
              <a:buNone/>
              <a:defRPr sz="2200" b="0">
                <a:solidFill>
                  <a:schemeClr val="accent1"/>
                </a:solidFill>
              </a:defRPr>
            </a:lvl2pPr>
            <a:lvl3pPr marL="0" indent="0">
              <a:lnSpc>
                <a:spcPct val="100000"/>
              </a:lnSpc>
              <a:spcBef>
                <a:spcPts val="0"/>
              </a:spcBef>
              <a:spcAft>
                <a:spcPts val="0"/>
              </a:spcAft>
              <a:buNone/>
              <a:defRPr sz="2200" b="0">
                <a:solidFill>
                  <a:schemeClr val="accent1"/>
                </a:solidFill>
              </a:defRPr>
            </a:lvl3pPr>
            <a:lvl4pPr marL="0" indent="0">
              <a:lnSpc>
                <a:spcPct val="100000"/>
              </a:lnSpc>
              <a:spcBef>
                <a:spcPts val="0"/>
              </a:spcBef>
              <a:spcAft>
                <a:spcPts val="0"/>
              </a:spcAft>
              <a:buNone/>
              <a:defRPr sz="2200" b="0">
                <a:solidFill>
                  <a:schemeClr val="accent1"/>
                </a:solidFill>
              </a:defRPr>
            </a:lvl4pPr>
            <a:lvl5pPr marL="0" indent="0">
              <a:lnSpc>
                <a:spcPct val="100000"/>
              </a:lnSpc>
              <a:spcBef>
                <a:spcPts val="0"/>
              </a:spcBef>
              <a:spcAft>
                <a:spcPts val="0"/>
              </a:spcAft>
              <a:buNone/>
              <a:defRPr sz="2200" b="0">
                <a:solidFill>
                  <a:schemeClr val="accent1"/>
                </a:solidFill>
              </a:defRPr>
            </a:lvl5pPr>
            <a:lvl6pPr marL="0" indent="0">
              <a:lnSpc>
                <a:spcPct val="100000"/>
              </a:lnSpc>
              <a:spcBef>
                <a:spcPts val="0"/>
              </a:spcBef>
              <a:spcAft>
                <a:spcPts val="0"/>
              </a:spcAft>
              <a:buNone/>
              <a:defRPr sz="2200" b="0">
                <a:solidFill>
                  <a:schemeClr val="accent1"/>
                </a:solidFill>
              </a:defRPr>
            </a:lvl6pPr>
            <a:lvl7pPr marL="0" indent="0">
              <a:lnSpc>
                <a:spcPct val="100000"/>
              </a:lnSpc>
              <a:spcBef>
                <a:spcPts val="0"/>
              </a:spcBef>
              <a:spcAft>
                <a:spcPts val="0"/>
              </a:spcAft>
              <a:buNone/>
              <a:defRPr sz="2200" b="0">
                <a:solidFill>
                  <a:schemeClr val="accent1"/>
                </a:solidFill>
              </a:defRPr>
            </a:lvl7pPr>
            <a:lvl8pPr marL="0" indent="0">
              <a:lnSpc>
                <a:spcPct val="100000"/>
              </a:lnSpc>
              <a:spcBef>
                <a:spcPts val="0"/>
              </a:spcBef>
              <a:spcAft>
                <a:spcPts val="0"/>
              </a:spcAft>
              <a:buNone/>
              <a:defRPr sz="2200" b="0">
                <a:solidFill>
                  <a:schemeClr val="accent1"/>
                </a:solidFill>
              </a:defRPr>
            </a:lvl8pPr>
            <a:lvl9pPr marL="0" indent="0">
              <a:lnSpc>
                <a:spcPct val="100000"/>
              </a:lnSpc>
              <a:spcBef>
                <a:spcPts val="0"/>
              </a:spcBef>
              <a:spcAft>
                <a:spcPts val="0"/>
              </a:spcAft>
              <a:buNone/>
              <a:defRPr sz="2200" b="0">
                <a:solidFill>
                  <a:schemeClr val="accent1"/>
                </a:solidFill>
              </a:defRPr>
            </a:lvl9pPr>
          </a:lstStyle>
          <a:p>
            <a:pPr lvl="0"/>
            <a:r>
              <a:rPr lang="en-US" noProof="0" dirty="0"/>
              <a:t>Click to add action title</a:t>
            </a:r>
          </a:p>
        </p:txBody>
      </p:sp>
      <p:sp>
        <p:nvSpPr>
          <p:cNvPr id="5" name="Title 4"/>
          <p:cNvSpPr>
            <a:spLocks noGrp="1"/>
          </p:cNvSpPr>
          <p:nvPr>
            <p:ph type="title" hasCustomPrompt="1"/>
          </p:nvPr>
        </p:nvSpPr>
        <p:spPr bwMode="gray">
          <a:xfrm>
            <a:off x="623888" y="730800"/>
            <a:ext cx="10944225" cy="325952"/>
          </a:xfrm>
        </p:spPr>
        <p:txBody>
          <a:bodyPr/>
          <a:lstStyle>
            <a:lvl1pPr>
              <a:defRPr/>
            </a:lvl1pPr>
          </a:lstStyle>
          <a:p>
            <a:r>
              <a:rPr lang="en-US" dirty="0"/>
              <a:t>Insert slide title here (max. 2 lines | max. 1 line with Action Title)</a:t>
            </a:r>
          </a:p>
        </p:txBody>
      </p:sp>
    </p:spTree>
    <p:extLst>
      <p:ext uri="{BB962C8B-B14F-4D97-AF65-F5344CB8AC3E}">
        <p14:creationId xmlns:p14="http://schemas.microsoft.com/office/powerpoint/2010/main" val="1134919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halt">
    <p:bg bwMode="gray">
      <p:bgRef idx="1001">
        <a:schemeClr val="bg1"/>
      </p:bgRef>
    </p:bg>
    <p:spTree>
      <p:nvGrpSpPr>
        <p:cNvPr id="1" name=""/>
        <p:cNvGrpSpPr/>
        <p:nvPr/>
      </p:nvGrpSpPr>
      <p:grpSpPr>
        <a:xfrm>
          <a:off x="0" y="0"/>
          <a:ext cx="0" cy="0"/>
          <a:chOff x="0" y="0"/>
          <a:chExt cx="0" cy="0"/>
        </a:xfrm>
      </p:grpSpPr>
      <p:sp>
        <p:nvSpPr>
          <p:cNvPr id="8" name="Freeform 7"/>
          <p:cNvSpPr/>
          <p:nvPr userDrawn="1"/>
        </p:nvSpPr>
        <p:spPr bwMode="gray">
          <a:xfrm>
            <a:off x="1" y="6331916"/>
            <a:ext cx="1246337" cy="526085"/>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9" name="Freeform 8"/>
          <p:cNvSpPr/>
          <p:nvPr userDrawn="1"/>
        </p:nvSpPr>
        <p:spPr bwMode="gray">
          <a:xfrm>
            <a:off x="1" y="4811181"/>
            <a:ext cx="503411" cy="144335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3" name="Slide Number Placeholder 12"/>
          <p:cNvSpPr>
            <a:spLocks noGrp="1"/>
          </p:cNvSpPr>
          <p:nvPr>
            <p:ph type="sldNum" sz="quarter" idx="16"/>
          </p:nvPr>
        </p:nvSpPr>
        <p:spPr/>
        <p:txBody>
          <a:bodyPr/>
          <a:lstStyle>
            <a:lvl1pPr>
              <a:defRPr>
                <a:solidFill>
                  <a:schemeClr val="bg1"/>
                </a:solidFill>
              </a:defRPr>
            </a:lvl1pPr>
          </a:lstStyle>
          <a:p>
            <a:fld id="{FD5E7EB4-4CDF-47BB-AF16-07782904B863}" type="slidenum">
              <a:rPr lang="en-US" smtClean="0"/>
              <a:pPr/>
              <a:t>‹N°›</a:t>
            </a:fld>
            <a:endParaRPr lang="en-US" dirty="0"/>
          </a:p>
        </p:txBody>
      </p:sp>
      <p:sp>
        <p:nvSpPr>
          <p:cNvPr id="12" name="Footer Placeholder 11"/>
          <p:cNvSpPr>
            <a:spLocks noGrp="1"/>
          </p:cNvSpPr>
          <p:nvPr>
            <p:ph type="ftr" sz="quarter" idx="15"/>
          </p:nvPr>
        </p:nvSpPr>
        <p:spPr>
          <a:xfrm>
            <a:off x="1272000" y="6380999"/>
            <a:ext cx="8718972" cy="216172"/>
          </a:xfrm>
          <a:prstGeom prst="rect">
            <a:avLst/>
          </a:prstGeom>
        </p:spPr>
        <p:txBody>
          <a:bodyPr/>
          <a:lstStyle/>
          <a:p>
            <a:r>
              <a:rPr lang="en-US" noProof="0" dirty="0"/>
              <a:t>Title of Presentation| DD.MM.YYYY</a:t>
            </a:r>
          </a:p>
        </p:txBody>
      </p:sp>
      <p:sp>
        <p:nvSpPr>
          <p:cNvPr id="11" name="Content Placeholder 10"/>
          <p:cNvSpPr>
            <a:spLocks noGrp="1"/>
          </p:cNvSpPr>
          <p:nvPr>
            <p:ph sz="quarter" idx="14" hasCustomPrompt="1"/>
          </p:nvPr>
        </p:nvSpPr>
        <p:spPr>
          <a:xfrm>
            <a:off x="623888" y="1412775"/>
            <a:ext cx="10944227" cy="4680049"/>
          </a:xfrm>
        </p:spPr>
        <p:txBody>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lvl1pPr>
            <a:lvl5pPr>
              <a:defRPr/>
            </a:lvl5pPr>
          </a:lstStyle>
          <a:p>
            <a:pPr marL="0" marR="0" lvl="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p:cNvSpPr>
            <a:spLocks noGrp="1"/>
          </p:cNvSpPr>
          <p:nvPr>
            <p:ph type="body" sz="quarter" idx="13" hasCustomPrompt="1"/>
          </p:nvPr>
        </p:nvSpPr>
        <p:spPr bwMode="gray">
          <a:xfrm>
            <a:off x="623888" y="406224"/>
            <a:ext cx="10944225" cy="316800"/>
          </a:xfrm>
          <a:prstGeom prst="rect">
            <a:avLst/>
          </a:prstGeom>
        </p:spPr>
        <p:txBody>
          <a:bodyPr tIns="18000" anchor="t">
            <a:noAutofit/>
          </a:bodyPr>
          <a:lstStyle>
            <a:lvl1pPr marL="0" indent="0">
              <a:spcBef>
                <a:spcPts val="0"/>
              </a:spcBef>
              <a:spcAft>
                <a:spcPts val="0"/>
              </a:spcAft>
              <a:buFont typeface="Arial" panose="020B0604020202020204" pitchFamily="34" charset="0"/>
              <a:buNone/>
              <a:defRPr sz="2000" b="0" baseline="0">
                <a:solidFill>
                  <a:schemeClr val="accent1"/>
                </a:solidFill>
              </a:defRPr>
            </a:lvl1pPr>
            <a:lvl2pPr marL="0" indent="0">
              <a:spcBef>
                <a:spcPts val="0"/>
              </a:spcBef>
              <a:spcAft>
                <a:spcPts val="0"/>
              </a:spcAft>
              <a:buFont typeface="Arial" panose="020B0604020202020204" pitchFamily="34" charset="0"/>
              <a:buNone/>
              <a:defRPr sz="2000" b="0">
                <a:solidFill>
                  <a:schemeClr val="accent1"/>
                </a:solidFill>
              </a:defRPr>
            </a:lvl2pPr>
            <a:lvl3pPr marL="0" indent="0">
              <a:spcBef>
                <a:spcPts val="0"/>
              </a:spcBef>
              <a:spcAft>
                <a:spcPts val="0"/>
              </a:spcAft>
              <a:buNone/>
              <a:defRPr sz="2000" b="0">
                <a:solidFill>
                  <a:schemeClr val="accent1"/>
                </a:solidFill>
              </a:defRPr>
            </a:lvl3pPr>
            <a:lvl4pPr marL="0" indent="0">
              <a:spcBef>
                <a:spcPts val="0"/>
              </a:spcBef>
              <a:spcAft>
                <a:spcPts val="0"/>
              </a:spcAft>
              <a:buNone/>
              <a:defRPr sz="2000" b="0">
                <a:solidFill>
                  <a:schemeClr val="accent1"/>
                </a:solidFill>
              </a:defRPr>
            </a:lvl4pPr>
            <a:lvl5pPr marL="0" indent="0">
              <a:spcBef>
                <a:spcPts val="0"/>
              </a:spcBef>
              <a:spcAft>
                <a:spcPts val="0"/>
              </a:spcAft>
              <a:buNone/>
              <a:defRPr sz="2000" b="0">
                <a:solidFill>
                  <a:schemeClr val="accent1"/>
                </a:solidFill>
              </a:defRPr>
            </a:lvl5pPr>
            <a:lvl6pPr marL="0" indent="0">
              <a:spcBef>
                <a:spcPts val="0"/>
              </a:spcBef>
              <a:spcAft>
                <a:spcPts val="0"/>
              </a:spcAft>
              <a:buNone/>
              <a:defRPr sz="2000" b="0">
                <a:solidFill>
                  <a:schemeClr val="accent1"/>
                </a:solidFill>
              </a:defRPr>
            </a:lvl6pPr>
            <a:lvl7pPr marL="0" indent="0">
              <a:spcBef>
                <a:spcPts val="0"/>
              </a:spcBef>
              <a:spcAft>
                <a:spcPts val="0"/>
              </a:spcAft>
              <a:buNone/>
              <a:defRPr sz="2000" b="0">
                <a:solidFill>
                  <a:schemeClr val="accent1"/>
                </a:solidFill>
              </a:defRPr>
            </a:lvl7pPr>
            <a:lvl8pPr marL="0" indent="0">
              <a:spcBef>
                <a:spcPts val="0"/>
              </a:spcBef>
              <a:spcAft>
                <a:spcPts val="0"/>
              </a:spcAft>
              <a:buNone/>
              <a:defRPr sz="2000" b="0">
                <a:solidFill>
                  <a:schemeClr val="accent1"/>
                </a:solidFill>
              </a:defRPr>
            </a:lvl8pPr>
            <a:lvl9pPr marL="0" indent="0">
              <a:spcBef>
                <a:spcPts val="0"/>
              </a:spcBef>
              <a:spcAft>
                <a:spcPts val="0"/>
              </a:spcAft>
              <a:buNone/>
              <a:defRPr sz="2000" b="0">
                <a:solidFill>
                  <a:schemeClr val="accent1"/>
                </a:solidFill>
              </a:defRPr>
            </a:lvl9pPr>
          </a:lstStyle>
          <a:p>
            <a:pPr lvl="0"/>
            <a:r>
              <a:rPr lang="en-US" noProof="0" dirty="0"/>
              <a:t>Click to add action title</a:t>
            </a:r>
          </a:p>
        </p:txBody>
      </p:sp>
      <p:sp>
        <p:nvSpPr>
          <p:cNvPr id="4" name="Title 3"/>
          <p:cNvSpPr>
            <a:spLocks noGrp="1"/>
          </p:cNvSpPr>
          <p:nvPr>
            <p:ph type="title" hasCustomPrompt="1"/>
          </p:nvPr>
        </p:nvSpPr>
        <p:spPr/>
        <p:txBody>
          <a:bodyPr/>
          <a:lstStyle/>
          <a:p>
            <a:r>
              <a:rPr lang="en-US" dirty="0"/>
              <a:t>Insert slide title here (max. 2 lines | max. 1 line with Action Title)</a:t>
            </a:r>
          </a:p>
        </p:txBody>
      </p:sp>
    </p:spTree>
    <p:extLst>
      <p:ext uri="{BB962C8B-B14F-4D97-AF65-F5344CB8AC3E}">
        <p14:creationId xmlns:p14="http://schemas.microsoft.com/office/powerpoint/2010/main" val="25254198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3A1323-8D79-1946-B0D7-40001CF92E9D}"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8102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smtClean="0"/>
              <a:pPr/>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78411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1177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10/29/2021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583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F13A34C8-038E-2045-AF43-DF7DBB8E0E9E}" type="datetimeFigureOut">
              <a:rPr lang="en-US" smtClean="0"/>
              <a:pPr/>
              <a:t>10/29/2021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5375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18C68F-D26B-8F47-958C-23B49CF8A634}" type="datetimeFigureOut">
              <a:rPr lang="en-US" smtClean="0"/>
              <a:pPr/>
              <a:t>10/29/2021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64434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D0DF5E60-9974-AC48-9591-99C2BB44B7CF}" type="datetimeFigureOut">
              <a:rPr lang="en-US" smtClean="0"/>
              <a:pPr/>
              <a:t>10/29/2021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5599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8C79C5D-2A6F-F04D-97DA-BEF2467B64E4}" type="datetimeFigureOut">
              <a:rPr lang="en-US" smtClean="0"/>
              <a:pPr/>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61988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B482E8-6E0E-1B4F-B1FD-C69DB9E858D9}" type="datetimeFigureOut">
              <a:rPr lang="en-US" smtClean="0"/>
              <a:pPr/>
              <a:t>10/29/2021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0775768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5" r:id="rId18"/>
    <p:sldLayoutId id="2147483707"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9.xml"/><Relationship Id="rId5" Type="http://schemas.openxmlformats.org/officeDocument/2006/relationships/tags" Target="../tags/tag6.xml"/><Relationship Id="rId4"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chart" Target="../charts/chart1.xml"/><Relationship Id="rId5" Type="http://schemas.openxmlformats.org/officeDocument/2006/relationships/notesSlide" Target="../notesSlides/notesSlide5.xml"/><Relationship Id="rId4"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tags" Target="../tags/tag35.xml"/><Relationship Id="rId39" Type="http://schemas.openxmlformats.org/officeDocument/2006/relationships/tags" Target="../tags/tag48.xml"/><Relationship Id="rId21" Type="http://schemas.openxmlformats.org/officeDocument/2006/relationships/tags" Target="../tags/tag30.xml"/><Relationship Id="rId34" Type="http://schemas.openxmlformats.org/officeDocument/2006/relationships/tags" Target="../tags/tag43.xml"/><Relationship Id="rId42" Type="http://schemas.openxmlformats.org/officeDocument/2006/relationships/tags" Target="../tags/tag51.xml"/><Relationship Id="rId47" Type="http://schemas.openxmlformats.org/officeDocument/2006/relationships/tags" Target="../tags/tag56.xml"/><Relationship Id="rId50" Type="http://schemas.openxmlformats.org/officeDocument/2006/relationships/tags" Target="../tags/tag59.xml"/><Relationship Id="rId7" Type="http://schemas.openxmlformats.org/officeDocument/2006/relationships/tags" Target="../tags/tag16.xml"/><Relationship Id="rId2" Type="http://schemas.openxmlformats.org/officeDocument/2006/relationships/tags" Target="../tags/tag11.xml"/><Relationship Id="rId16" Type="http://schemas.openxmlformats.org/officeDocument/2006/relationships/tags" Target="../tags/tag25.xml"/><Relationship Id="rId29" Type="http://schemas.openxmlformats.org/officeDocument/2006/relationships/tags" Target="../tags/tag38.xml"/><Relationship Id="rId11" Type="http://schemas.openxmlformats.org/officeDocument/2006/relationships/tags" Target="../tags/tag20.xml"/><Relationship Id="rId24" Type="http://schemas.openxmlformats.org/officeDocument/2006/relationships/tags" Target="../tags/tag33.xml"/><Relationship Id="rId32" Type="http://schemas.openxmlformats.org/officeDocument/2006/relationships/tags" Target="../tags/tag41.xml"/><Relationship Id="rId37" Type="http://schemas.openxmlformats.org/officeDocument/2006/relationships/tags" Target="../tags/tag46.xml"/><Relationship Id="rId40" Type="http://schemas.openxmlformats.org/officeDocument/2006/relationships/tags" Target="../tags/tag49.xml"/><Relationship Id="rId45" Type="http://schemas.openxmlformats.org/officeDocument/2006/relationships/tags" Target="../tags/tag54.xml"/><Relationship Id="rId53" Type="http://schemas.openxmlformats.org/officeDocument/2006/relationships/slideLayout" Target="../slideLayouts/slideLayout7.xml"/><Relationship Id="rId5" Type="http://schemas.openxmlformats.org/officeDocument/2006/relationships/tags" Target="../tags/tag14.xml"/><Relationship Id="rId10" Type="http://schemas.openxmlformats.org/officeDocument/2006/relationships/tags" Target="../tags/tag19.xml"/><Relationship Id="rId19" Type="http://schemas.openxmlformats.org/officeDocument/2006/relationships/tags" Target="../tags/tag28.xml"/><Relationship Id="rId31" Type="http://schemas.openxmlformats.org/officeDocument/2006/relationships/tags" Target="../tags/tag40.xml"/><Relationship Id="rId44" Type="http://schemas.openxmlformats.org/officeDocument/2006/relationships/tags" Target="../tags/tag53.xml"/><Relationship Id="rId52" Type="http://schemas.openxmlformats.org/officeDocument/2006/relationships/tags" Target="../tags/tag61.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tags" Target="../tags/tag36.xml"/><Relationship Id="rId30" Type="http://schemas.openxmlformats.org/officeDocument/2006/relationships/tags" Target="../tags/tag39.xml"/><Relationship Id="rId35" Type="http://schemas.openxmlformats.org/officeDocument/2006/relationships/tags" Target="../tags/tag44.xml"/><Relationship Id="rId43" Type="http://schemas.openxmlformats.org/officeDocument/2006/relationships/tags" Target="../tags/tag52.xml"/><Relationship Id="rId48" Type="http://schemas.openxmlformats.org/officeDocument/2006/relationships/tags" Target="../tags/tag57.xml"/><Relationship Id="rId8" Type="http://schemas.openxmlformats.org/officeDocument/2006/relationships/tags" Target="../tags/tag17.xml"/><Relationship Id="rId51" Type="http://schemas.openxmlformats.org/officeDocument/2006/relationships/tags" Target="../tags/tag60.xml"/><Relationship Id="rId3" Type="http://schemas.openxmlformats.org/officeDocument/2006/relationships/tags" Target="../tags/tag12.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tags" Target="../tags/tag42.xml"/><Relationship Id="rId38" Type="http://schemas.openxmlformats.org/officeDocument/2006/relationships/tags" Target="../tags/tag47.xml"/><Relationship Id="rId46" Type="http://schemas.openxmlformats.org/officeDocument/2006/relationships/tags" Target="../tags/tag55.xml"/><Relationship Id="rId20" Type="http://schemas.openxmlformats.org/officeDocument/2006/relationships/tags" Target="../tags/tag29.xml"/><Relationship Id="rId41" Type="http://schemas.openxmlformats.org/officeDocument/2006/relationships/tags" Target="../tags/tag50.xml"/><Relationship Id="rId54" Type="http://schemas.openxmlformats.org/officeDocument/2006/relationships/notesSlide" Target="../notesSlides/notesSlide6.xml"/><Relationship Id="rId1" Type="http://schemas.openxmlformats.org/officeDocument/2006/relationships/tags" Target="../tags/tag10.xml"/><Relationship Id="rId6" Type="http://schemas.openxmlformats.org/officeDocument/2006/relationships/tags" Target="../tags/tag15.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tags" Target="../tags/tag37.xml"/><Relationship Id="rId36" Type="http://schemas.openxmlformats.org/officeDocument/2006/relationships/tags" Target="../tags/tag45.xml"/><Relationship Id="rId49" Type="http://schemas.openxmlformats.org/officeDocument/2006/relationships/tags" Target="../tags/tag5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slideLayout" Target="../slideLayouts/slideLayout18.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tags" Target="../tags/tag77.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78.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tags" Target="../tags/tag81.xml"/><Relationship Id="rId7" Type="http://schemas.openxmlformats.org/officeDocument/2006/relationships/chart" Target="../charts/chart7.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12.xml"/><Relationship Id="rId5" Type="http://schemas.openxmlformats.org/officeDocument/2006/relationships/slideLayout" Target="../slideLayouts/slideLayout7.xml"/><Relationship Id="rId10" Type="http://schemas.openxmlformats.org/officeDocument/2006/relationships/chart" Target="../charts/chart10.xml"/><Relationship Id="rId4" Type="http://schemas.openxmlformats.org/officeDocument/2006/relationships/tags" Target="../tags/tag82.xml"/><Relationship Id="rId9" Type="http://schemas.openxmlformats.org/officeDocument/2006/relationships/chart" Target="../charts/char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83.xml"/><Relationship Id="rId4" Type="http://schemas.openxmlformats.org/officeDocument/2006/relationships/chart" Target="../charts/char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523" y="1365161"/>
            <a:ext cx="11530735" cy="2996339"/>
          </a:xfrm>
          <a:solidFill>
            <a:srgbClr val="002060"/>
          </a:solidFill>
        </p:spPr>
        <p:txBody>
          <a:bodyPr/>
          <a:lstStyle/>
          <a:p>
            <a:pPr algn="ctr"/>
            <a:br>
              <a:rPr lang="it-IT" sz="6600" b="1" dirty="0">
                <a:solidFill>
                  <a:srgbClr val="FFFF00"/>
                </a:solidFill>
                <a:latin typeface="Aharoni" panose="02010803020104030203" pitchFamily="2" charset="-79"/>
                <a:cs typeface="Aharoni" panose="02010803020104030203" pitchFamily="2" charset="-79"/>
              </a:rPr>
            </a:br>
            <a:br>
              <a:rPr lang="it-IT" sz="6600" b="1" dirty="0">
                <a:solidFill>
                  <a:srgbClr val="FFFF00"/>
                </a:solidFill>
                <a:latin typeface="Aharoni" panose="02010803020104030203" pitchFamily="2" charset="-79"/>
                <a:cs typeface="Aharoni" panose="02010803020104030203" pitchFamily="2" charset="-79"/>
              </a:rPr>
            </a:br>
            <a:r>
              <a:rPr lang="it-IT" sz="6600" b="1" dirty="0">
                <a:solidFill>
                  <a:srgbClr val="FFFF00"/>
                </a:solidFill>
                <a:latin typeface="Aharoni" panose="02010803020104030203" pitchFamily="2" charset="-79"/>
                <a:cs typeface="Aharoni" panose="02010803020104030203" pitchFamily="2" charset="-79"/>
              </a:rPr>
              <a:t>Les béta-bloquants ne sont pas tous nés égaux</a:t>
            </a:r>
            <a:endParaRPr lang="fr-FR" sz="6600" dirty="0">
              <a:solidFill>
                <a:srgbClr val="FFFF00"/>
              </a:solidFill>
              <a:latin typeface="Aharoni" panose="02010803020104030203" pitchFamily="2" charset="-79"/>
              <a:cs typeface="Aharoni" panose="02010803020104030203" pitchFamily="2" charset="-79"/>
            </a:endParaRPr>
          </a:p>
        </p:txBody>
      </p:sp>
      <p:sp>
        <p:nvSpPr>
          <p:cNvPr id="3" name="Sous-titre 2"/>
          <p:cNvSpPr>
            <a:spLocks noGrp="1"/>
          </p:cNvSpPr>
          <p:nvPr>
            <p:ph type="subTitle" idx="1"/>
          </p:nvPr>
        </p:nvSpPr>
        <p:spPr>
          <a:xfrm>
            <a:off x="2842600" y="4687228"/>
            <a:ext cx="8825658" cy="618867"/>
          </a:xfrm>
          <a:solidFill>
            <a:srgbClr val="FFCC66"/>
          </a:solidFill>
        </p:spPr>
        <p:txBody>
          <a:bodyPr>
            <a:normAutofit/>
          </a:bodyPr>
          <a:lstStyle/>
          <a:p>
            <a:pPr algn="r"/>
            <a:r>
              <a:rPr lang="fr-FR" sz="3200" b="1" dirty="0"/>
              <a:t>Abdoul Kane</a:t>
            </a:r>
          </a:p>
        </p:txBody>
      </p:sp>
    </p:spTree>
    <p:extLst>
      <p:ext uri="{BB962C8B-B14F-4D97-AF65-F5344CB8AC3E}">
        <p14:creationId xmlns:p14="http://schemas.microsoft.com/office/powerpoint/2010/main" val="126234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67" y="1528550"/>
            <a:ext cx="9441665" cy="2488978"/>
          </a:xfrm>
          <a:solidFill>
            <a:schemeClr val="accent6">
              <a:lumMod val="50000"/>
            </a:schemeClr>
          </a:solidFill>
        </p:spPr>
        <p:txBody>
          <a:bodyPr/>
          <a:lstStyle/>
          <a:p>
            <a:r>
              <a:rPr lang="fr-SN" sz="4400" b="1" dirty="0">
                <a:solidFill>
                  <a:srgbClr val="FFFF99"/>
                </a:solidFill>
              </a:rPr>
              <a:t>Reproche 2</a:t>
            </a:r>
            <a:br>
              <a:rPr lang="fr-SN" sz="4800" b="1" dirty="0">
                <a:solidFill>
                  <a:srgbClr val="FFFF00"/>
                </a:solidFill>
              </a:rPr>
            </a:br>
            <a:r>
              <a:rPr lang="fr-SN" sz="4800" b="1" dirty="0">
                <a:solidFill>
                  <a:srgbClr val="FFFF00"/>
                </a:solidFill>
              </a:rPr>
              <a:t>Une moindre tolérance et des arrêts plus fréquents </a:t>
            </a:r>
            <a:endParaRPr lang="fr-FR" sz="4800" b="1" dirty="0">
              <a:solidFill>
                <a:srgbClr val="FFFF00"/>
              </a:solidFill>
            </a:endParaRP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1170663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74" name="Rectangle 630"/>
          <p:cNvSpPr>
            <a:spLocks noGrp="1" noChangeArrowheads="1"/>
          </p:cNvSpPr>
          <p:nvPr>
            <p:ph type="title"/>
          </p:nvPr>
        </p:nvSpPr>
        <p:spPr>
          <a:xfrm>
            <a:off x="91177" y="73642"/>
            <a:ext cx="9811657" cy="914400"/>
          </a:xfrm>
        </p:spPr>
        <p:txBody>
          <a:bodyPr/>
          <a:lstStyle/>
          <a:p>
            <a:pPr>
              <a:defRPr/>
            </a:pPr>
            <a:r>
              <a:rPr lang="en-US" sz="3600" b="1" dirty="0" err="1">
                <a:solidFill>
                  <a:srgbClr val="FFFF00"/>
                </a:solidFill>
              </a:rPr>
              <a:t>Prise</a:t>
            </a:r>
            <a:r>
              <a:rPr lang="en-US" sz="3600" b="1" dirty="0">
                <a:solidFill>
                  <a:srgbClr val="FFFF00"/>
                </a:solidFill>
              </a:rPr>
              <a:t> de </a:t>
            </a:r>
            <a:r>
              <a:rPr lang="en-US" sz="3600" b="1" dirty="0" err="1">
                <a:solidFill>
                  <a:srgbClr val="FFFF00"/>
                </a:solidFill>
              </a:rPr>
              <a:t>poids</a:t>
            </a:r>
            <a:r>
              <a:rPr lang="en-US" sz="3600" b="1" dirty="0">
                <a:solidFill>
                  <a:srgbClr val="FFFF00"/>
                </a:solidFill>
              </a:rPr>
              <a:t>, Nouveaux </a:t>
            </a:r>
            <a:r>
              <a:rPr lang="en-US" sz="3600" b="1" dirty="0" err="1">
                <a:solidFill>
                  <a:srgbClr val="FFFF00"/>
                </a:solidFill>
              </a:rPr>
              <a:t>cas</a:t>
            </a:r>
            <a:r>
              <a:rPr lang="en-US" sz="3600" b="1" dirty="0">
                <a:solidFill>
                  <a:srgbClr val="FFFF00"/>
                </a:solidFill>
              </a:rPr>
              <a:t> de </a:t>
            </a:r>
            <a:r>
              <a:rPr lang="en-US" sz="3600" b="1" dirty="0" err="1">
                <a:solidFill>
                  <a:srgbClr val="FFFF00"/>
                </a:solidFill>
              </a:rPr>
              <a:t>diabéte</a:t>
            </a:r>
            <a:r>
              <a:rPr lang="en-US" sz="3600" b="1" dirty="0">
                <a:solidFill>
                  <a:srgbClr val="FFFF00"/>
                </a:solidFill>
              </a:rPr>
              <a:t> ? </a:t>
            </a:r>
            <a:r>
              <a:rPr lang="en-US" sz="3600" b="1" dirty="0">
                <a:solidFill>
                  <a:srgbClr val="FFCC00"/>
                </a:solidFill>
              </a:rPr>
              <a:t>Etude LIFE</a:t>
            </a:r>
          </a:p>
        </p:txBody>
      </p:sp>
      <p:sp>
        <p:nvSpPr>
          <p:cNvPr id="35843" name="Text Box 4"/>
          <p:cNvSpPr txBox="1">
            <a:spLocks noChangeArrowheads="1"/>
          </p:cNvSpPr>
          <p:nvPr/>
        </p:nvSpPr>
        <p:spPr bwMode="auto">
          <a:xfrm>
            <a:off x="8297864" y="3419476"/>
            <a:ext cx="1281481" cy="40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969" tIns="48984" rIns="97969" bIns="48984">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2000" b="1">
                <a:solidFill>
                  <a:srgbClr val="FFFF00"/>
                </a:solidFill>
                <a:latin typeface="Arial" panose="020B0604020202020204" pitchFamily="34" charset="0"/>
              </a:rPr>
              <a:t>Losartan</a:t>
            </a:r>
          </a:p>
        </p:txBody>
      </p:sp>
      <p:sp>
        <p:nvSpPr>
          <p:cNvPr id="35844" name="Text Box 5"/>
          <p:cNvSpPr txBox="1">
            <a:spLocks noChangeArrowheads="1"/>
          </p:cNvSpPr>
          <p:nvPr/>
        </p:nvSpPr>
        <p:spPr bwMode="auto">
          <a:xfrm>
            <a:off x="6672264" y="2438401"/>
            <a:ext cx="1223773" cy="40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969" tIns="48984" rIns="97969" bIns="48984">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2000" b="1">
                <a:solidFill>
                  <a:srgbClr val="99CCFF"/>
                </a:solidFill>
                <a:latin typeface="Arial" panose="020B0604020202020204" pitchFamily="34" charset="0"/>
              </a:rPr>
              <a:t>Atenolol</a:t>
            </a:r>
          </a:p>
        </p:txBody>
      </p:sp>
      <p:sp>
        <p:nvSpPr>
          <p:cNvPr id="35845" name="Rectangle 6"/>
          <p:cNvSpPr>
            <a:spLocks noChangeArrowheads="1"/>
          </p:cNvSpPr>
          <p:nvPr/>
        </p:nvSpPr>
        <p:spPr bwMode="auto">
          <a:xfrm rot="-5400000">
            <a:off x="-49213" y="3065463"/>
            <a:ext cx="4583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ClrTx/>
              <a:buSzTx/>
              <a:buFontTx/>
              <a:buNone/>
            </a:pPr>
            <a:r>
              <a:rPr lang="en-US" altLang="fr-FR" sz="1800" b="1">
                <a:latin typeface="Arial" panose="020B0604020202020204" pitchFamily="34" charset="0"/>
              </a:rPr>
              <a:t>Proportion of patients </a:t>
            </a:r>
          </a:p>
          <a:p>
            <a:pPr algn="ctr">
              <a:spcBef>
                <a:spcPct val="0"/>
              </a:spcBef>
              <a:buClrTx/>
              <a:buSzTx/>
              <a:buFontTx/>
              <a:buNone/>
            </a:pPr>
            <a:r>
              <a:rPr lang="en-US" altLang="fr-FR" sz="1800" b="1">
                <a:latin typeface="Arial" panose="020B0604020202020204" pitchFamily="34" charset="0"/>
              </a:rPr>
              <a:t>with first event (%)</a:t>
            </a:r>
          </a:p>
        </p:txBody>
      </p:sp>
      <p:sp>
        <p:nvSpPr>
          <p:cNvPr id="35846" name="Rectangle 53"/>
          <p:cNvSpPr>
            <a:spLocks noChangeArrowheads="1"/>
          </p:cNvSpPr>
          <p:nvPr/>
        </p:nvSpPr>
        <p:spPr bwMode="auto">
          <a:xfrm>
            <a:off x="2655865" y="1068422"/>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ClrTx/>
              <a:buSzTx/>
              <a:buFontTx/>
              <a:buNone/>
            </a:pPr>
            <a:r>
              <a:rPr lang="en-US" altLang="fr-FR" sz="1800" b="1" dirty="0">
                <a:latin typeface="Arial" panose="020B0604020202020204" pitchFamily="34" charset="0"/>
              </a:rPr>
              <a:t>10</a:t>
            </a:r>
          </a:p>
        </p:txBody>
      </p:sp>
      <p:sp>
        <p:nvSpPr>
          <p:cNvPr id="35847" name="Freeform 54"/>
          <p:cNvSpPr>
            <a:spLocks/>
          </p:cNvSpPr>
          <p:nvPr/>
        </p:nvSpPr>
        <p:spPr bwMode="auto">
          <a:xfrm>
            <a:off x="2994025" y="1482726"/>
            <a:ext cx="6902450" cy="4157663"/>
          </a:xfrm>
          <a:custGeom>
            <a:avLst/>
            <a:gdLst>
              <a:gd name="T0" fmla="*/ 2147483646 w 3908"/>
              <a:gd name="T1" fmla="*/ 2147483646 h 2462"/>
              <a:gd name="T2" fmla="*/ 2147483646 w 3908"/>
              <a:gd name="T3" fmla="*/ 2147483646 h 2462"/>
              <a:gd name="T4" fmla="*/ 2147483646 w 3908"/>
              <a:gd name="T5" fmla="*/ 2147483646 h 2462"/>
              <a:gd name="T6" fmla="*/ 2147483646 w 3908"/>
              <a:gd name="T7" fmla="*/ 2147483646 h 2462"/>
              <a:gd name="T8" fmla="*/ 2147483646 w 3908"/>
              <a:gd name="T9" fmla="*/ 2147483646 h 2462"/>
              <a:gd name="T10" fmla="*/ 2147483646 w 3908"/>
              <a:gd name="T11" fmla="*/ 2147483646 h 2462"/>
              <a:gd name="T12" fmla="*/ 2147483646 w 3908"/>
              <a:gd name="T13" fmla="*/ 2147483646 h 2462"/>
              <a:gd name="T14" fmla="*/ 2147483646 w 3908"/>
              <a:gd name="T15" fmla="*/ 2147483646 h 2462"/>
              <a:gd name="T16" fmla="*/ 2147483646 w 3908"/>
              <a:gd name="T17" fmla="*/ 2147483646 h 2462"/>
              <a:gd name="T18" fmla="*/ 2147483646 w 3908"/>
              <a:gd name="T19" fmla="*/ 2147483646 h 2462"/>
              <a:gd name="T20" fmla="*/ 2147483646 w 3908"/>
              <a:gd name="T21" fmla="*/ 2147483646 h 2462"/>
              <a:gd name="T22" fmla="*/ 2147483646 w 3908"/>
              <a:gd name="T23" fmla="*/ 2147483646 h 2462"/>
              <a:gd name="T24" fmla="*/ 2147483646 w 3908"/>
              <a:gd name="T25" fmla="*/ 2147483646 h 2462"/>
              <a:gd name="T26" fmla="*/ 2147483646 w 3908"/>
              <a:gd name="T27" fmla="*/ 2147483646 h 2462"/>
              <a:gd name="T28" fmla="*/ 2147483646 w 3908"/>
              <a:gd name="T29" fmla="*/ 2147483646 h 2462"/>
              <a:gd name="T30" fmla="*/ 2147483646 w 3908"/>
              <a:gd name="T31" fmla="*/ 2147483646 h 2462"/>
              <a:gd name="T32" fmla="*/ 2147483646 w 3908"/>
              <a:gd name="T33" fmla="*/ 2147483646 h 2462"/>
              <a:gd name="T34" fmla="*/ 2147483646 w 3908"/>
              <a:gd name="T35" fmla="*/ 2147483646 h 2462"/>
              <a:gd name="T36" fmla="*/ 2147483646 w 3908"/>
              <a:gd name="T37" fmla="*/ 2147483646 h 2462"/>
              <a:gd name="T38" fmla="*/ 2147483646 w 3908"/>
              <a:gd name="T39" fmla="*/ 2147483646 h 2462"/>
              <a:gd name="T40" fmla="*/ 2147483646 w 3908"/>
              <a:gd name="T41" fmla="*/ 2147483646 h 2462"/>
              <a:gd name="T42" fmla="*/ 2147483646 w 3908"/>
              <a:gd name="T43" fmla="*/ 2147483646 h 2462"/>
              <a:gd name="T44" fmla="*/ 2147483646 w 3908"/>
              <a:gd name="T45" fmla="*/ 2147483646 h 2462"/>
              <a:gd name="T46" fmla="*/ 2147483646 w 3908"/>
              <a:gd name="T47" fmla="*/ 2147483646 h 2462"/>
              <a:gd name="T48" fmla="*/ 2147483646 w 3908"/>
              <a:gd name="T49" fmla="*/ 2147483646 h 2462"/>
              <a:gd name="T50" fmla="*/ 2147483646 w 3908"/>
              <a:gd name="T51" fmla="*/ 2147483646 h 2462"/>
              <a:gd name="T52" fmla="*/ 2147483646 w 3908"/>
              <a:gd name="T53" fmla="*/ 2147483646 h 2462"/>
              <a:gd name="T54" fmla="*/ 2147483646 w 3908"/>
              <a:gd name="T55" fmla="*/ 2147483646 h 2462"/>
              <a:gd name="T56" fmla="*/ 2147483646 w 3908"/>
              <a:gd name="T57" fmla="*/ 2147483646 h 2462"/>
              <a:gd name="T58" fmla="*/ 2147483646 w 3908"/>
              <a:gd name="T59" fmla="*/ 2147483646 h 2462"/>
              <a:gd name="T60" fmla="*/ 2147483646 w 3908"/>
              <a:gd name="T61" fmla="*/ 2147483646 h 2462"/>
              <a:gd name="T62" fmla="*/ 2147483646 w 3908"/>
              <a:gd name="T63" fmla="*/ 2147483646 h 2462"/>
              <a:gd name="T64" fmla="*/ 2147483646 w 3908"/>
              <a:gd name="T65" fmla="*/ 2147483646 h 2462"/>
              <a:gd name="T66" fmla="*/ 2147483646 w 3908"/>
              <a:gd name="T67" fmla="*/ 2147483646 h 2462"/>
              <a:gd name="T68" fmla="*/ 2147483646 w 3908"/>
              <a:gd name="T69" fmla="*/ 2147483646 h 2462"/>
              <a:gd name="T70" fmla="*/ 2147483646 w 3908"/>
              <a:gd name="T71" fmla="*/ 2147483646 h 2462"/>
              <a:gd name="T72" fmla="*/ 2147483646 w 3908"/>
              <a:gd name="T73" fmla="*/ 2147483646 h 2462"/>
              <a:gd name="T74" fmla="*/ 2147483646 w 3908"/>
              <a:gd name="T75" fmla="*/ 2147483646 h 2462"/>
              <a:gd name="T76" fmla="*/ 2147483646 w 3908"/>
              <a:gd name="T77" fmla="*/ 2147483646 h 2462"/>
              <a:gd name="T78" fmla="*/ 2147483646 w 3908"/>
              <a:gd name="T79" fmla="*/ 2147483646 h 2462"/>
              <a:gd name="T80" fmla="*/ 2147483646 w 3908"/>
              <a:gd name="T81" fmla="*/ 2147483646 h 2462"/>
              <a:gd name="T82" fmla="*/ 2147483646 w 3908"/>
              <a:gd name="T83" fmla="*/ 2147483646 h 2462"/>
              <a:gd name="T84" fmla="*/ 2147483646 w 3908"/>
              <a:gd name="T85" fmla="*/ 2147483646 h 2462"/>
              <a:gd name="T86" fmla="*/ 2147483646 w 3908"/>
              <a:gd name="T87" fmla="*/ 2147483646 h 2462"/>
              <a:gd name="T88" fmla="*/ 2147483646 w 3908"/>
              <a:gd name="T89" fmla="*/ 2147483646 h 2462"/>
              <a:gd name="T90" fmla="*/ 2147483646 w 3908"/>
              <a:gd name="T91" fmla="*/ 2147483646 h 2462"/>
              <a:gd name="T92" fmla="*/ 2147483646 w 3908"/>
              <a:gd name="T93" fmla="*/ 2147483646 h 2462"/>
              <a:gd name="T94" fmla="*/ 2147483646 w 3908"/>
              <a:gd name="T95" fmla="*/ 2147483646 h 2462"/>
              <a:gd name="T96" fmla="*/ 2147483646 w 3908"/>
              <a:gd name="T97" fmla="*/ 2147483646 h 2462"/>
              <a:gd name="T98" fmla="*/ 2147483646 w 3908"/>
              <a:gd name="T99" fmla="*/ 2147483646 h 2462"/>
              <a:gd name="T100" fmla="*/ 2147483646 w 3908"/>
              <a:gd name="T101" fmla="*/ 2147483646 h 2462"/>
              <a:gd name="T102" fmla="*/ 2147483646 w 3908"/>
              <a:gd name="T103" fmla="*/ 2147483646 h 2462"/>
              <a:gd name="T104" fmla="*/ 2147483646 w 3908"/>
              <a:gd name="T105" fmla="*/ 2147483646 h 2462"/>
              <a:gd name="T106" fmla="*/ 2147483646 w 3908"/>
              <a:gd name="T107" fmla="*/ 2147483646 h 2462"/>
              <a:gd name="T108" fmla="*/ 2147483646 w 3908"/>
              <a:gd name="T109" fmla="*/ 2147483646 h 2462"/>
              <a:gd name="T110" fmla="*/ 2147483646 w 3908"/>
              <a:gd name="T111" fmla="*/ 2147483646 h 24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08"/>
              <a:gd name="T169" fmla="*/ 0 h 2462"/>
              <a:gd name="T170" fmla="*/ 3908 w 3908"/>
              <a:gd name="T171" fmla="*/ 2462 h 24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08" h="2462">
                <a:moveTo>
                  <a:pt x="0" y="2462"/>
                </a:moveTo>
                <a:lnTo>
                  <a:pt x="10" y="2435"/>
                </a:lnTo>
                <a:lnTo>
                  <a:pt x="12" y="2435"/>
                </a:lnTo>
                <a:lnTo>
                  <a:pt x="20" y="2435"/>
                </a:lnTo>
                <a:lnTo>
                  <a:pt x="31" y="2435"/>
                </a:lnTo>
                <a:lnTo>
                  <a:pt x="41" y="2435"/>
                </a:lnTo>
                <a:lnTo>
                  <a:pt x="78" y="2435"/>
                </a:lnTo>
                <a:lnTo>
                  <a:pt x="93" y="2435"/>
                </a:lnTo>
                <a:lnTo>
                  <a:pt x="111" y="2435"/>
                </a:lnTo>
                <a:lnTo>
                  <a:pt x="114" y="2408"/>
                </a:lnTo>
                <a:lnTo>
                  <a:pt x="152" y="2408"/>
                </a:lnTo>
                <a:lnTo>
                  <a:pt x="184" y="2408"/>
                </a:lnTo>
                <a:lnTo>
                  <a:pt x="217" y="2408"/>
                </a:lnTo>
                <a:lnTo>
                  <a:pt x="231" y="2408"/>
                </a:lnTo>
                <a:lnTo>
                  <a:pt x="247" y="2381"/>
                </a:lnTo>
                <a:lnTo>
                  <a:pt x="248" y="2381"/>
                </a:lnTo>
                <a:lnTo>
                  <a:pt x="253" y="2381"/>
                </a:lnTo>
                <a:lnTo>
                  <a:pt x="257" y="2381"/>
                </a:lnTo>
                <a:lnTo>
                  <a:pt x="306" y="2381"/>
                </a:lnTo>
                <a:lnTo>
                  <a:pt x="347" y="2381"/>
                </a:lnTo>
                <a:lnTo>
                  <a:pt x="356" y="2381"/>
                </a:lnTo>
                <a:lnTo>
                  <a:pt x="512" y="2381"/>
                </a:lnTo>
                <a:lnTo>
                  <a:pt x="528" y="2381"/>
                </a:lnTo>
                <a:lnTo>
                  <a:pt x="547" y="2381"/>
                </a:lnTo>
                <a:lnTo>
                  <a:pt x="571" y="2381"/>
                </a:lnTo>
                <a:lnTo>
                  <a:pt x="587" y="2381"/>
                </a:lnTo>
                <a:lnTo>
                  <a:pt x="599" y="2381"/>
                </a:lnTo>
                <a:lnTo>
                  <a:pt x="601" y="2381"/>
                </a:lnTo>
                <a:lnTo>
                  <a:pt x="644" y="2381"/>
                </a:lnTo>
                <a:lnTo>
                  <a:pt x="656" y="2355"/>
                </a:lnTo>
                <a:lnTo>
                  <a:pt x="658" y="2355"/>
                </a:lnTo>
                <a:lnTo>
                  <a:pt x="664" y="2355"/>
                </a:lnTo>
                <a:lnTo>
                  <a:pt x="667" y="2328"/>
                </a:lnTo>
                <a:lnTo>
                  <a:pt x="669" y="2328"/>
                </a:lnTo>
                <a:lnTo>
                  <a:pt x="672" y="2328"/>
                </a:lnTo>
                <a:lnTo>
                  <a:pt x="676" y="2328"/>
                </a:lnTo>
                <a:lnTo>
                  <a:pt x="679" y="2328"/>
                </a:lnTo>
                <a:lnTo>
                  <a:pt x="681" y="2301"/>
                </a:lnTo>
                <a:lnTo>
                  <a:pt x="683" y="2301"/>
                </a:lnTo>
                <a:lnTo>
                  <a:pt x="686" y="2301"/>
                </a:lnTo>
                <a:lnTo>
                  <a:pt x="688" y="2301"/>
                </a:lnTo>
                <a:lnTo>
                  <a:pt x="689" y="2301"/>
                </a:lnTo>
                <a:lnTo>
                  <a:pt x="691" y="2301"/>
                </a:lnTo>
                <a:lnTo>
                  <a:pt x="695" y="2301"/>
                </a:lnTo>
                <a:lnTo>
                  <a:pt x="697" y="2274"/>
                </a:lnTo>
                <a:lnTo>
                  <a:pt x="703" y="2274"/>
                </a:lnTo>
                <a:lnTo>
                  <a:pt x="705" y="2274"/>
                </a:lnTo>
                <a:lnTo>
                  <a:pt x="707" y="2274"/>
                </a:lnTo>
                <a:lnTo>
                  <a:pt x="709" y="2247"/>
                </a:lnTo>
                <a:lnTo>
                  <a:pt x="711" y="2247"/>
                </a:lnTo>
                <a:lnTo>
                  <a:pt x="712" y="2247"/>
                </a:lnTo>
                <a:lnTo>
                  <a:pt x="715" y="2247"/>
                </a:lnTo>
                <a:lnTo>
                  <a:pt x="717" y="2247"/>
                </a:lnTo>
                <a:lnTo>
                  <a:pt x="719" y="2220"/>
                </a:lnTo>
                <a:lnTo>
                  <a:pt x="721" y="2220"/>
                </a:lnTo>
                <a:lnTo>
                  <a:pt x="723" y="2193"/>
                </a:lnTo>
                <a:lnTo>
                  <a:pt x="725" y="2193"/>
                </a:lnTo>
                <a:lnTo>
                  <a:pt x="726" y="2193"/>
                </a:lnTo>
                <a:lnTo>
                  <a:pt x="729" y="2193"/>
                </a:lnTo>
                <a:lnTo>
                  <a:pt x="731" y="2167"/>
                </a:lnTo>
                <a:lnTo>
                  <a:pt x="733" y="2140"/>
                </a:lnTo>
                <a:lnTo>
                  <a:pt x="735" y="2113"/>
                </a:lnTo>
                <a:lnTo>
                  <a:pt x="737" y="2113"/>
                </a:lnTo>
                <a:lnTo>
                  <a:pt x="738" y="2113"/>
                </a:lnTo>
                <a:lnTo>
                  <a:pt x="740" y="2086"/>
                </a:lnTo>
                <a:lnTo>
                  <a:pt x="747" y="2086"/>
                </a:lnTo>
                <a:lnTo>
                  <a:pt x="749" y="2086"/>
                </a:lnTo>
                <a:lnTo>
                  <a:pt x="756" y="2059"/>
                </a:lnTo>
                <a:lnTo>
                  <a:pt x="759" y="2059"/>
                </a:lnTo>
                <a:lnTo>
                  <a:pt x="761" y="2059"/>
                </a:lnTo>
                <a:lnTo>
                  <a:pt x="762" y="2059"/>
                </a:lnTo>
                <a:lnTo>
                  <a:pt x="764" y="2032"/>
                </a:lnTo>
                <a:lnTo>
                  <a:pt x="770" y="2032"/>
                </a:lnTo>
                <a:lnTo>
                  <a:pt x="773" y="2032"/>
                </a:lnTo>
                <a:lnTo>
                  <a:pt x="774" y="2032"/>
                </a:lnTo>
                <a:lnTo>
                  <a:pt x="776" y="2032"/>
                </a:lnTo>
                <a:lnTo>
                  <a:pt x="778" y="2006"/>
                </a:lnTo>
                <a:lnTo>
                  <a:pt x="784" y="2006"/>
                </a:lnTo>
                <a:lnTo>
                  <a:pt x="787" y="2006"/>
                </a:lnTo>
                <a:lnTo>
                  <a:pt x="788" y="1979"/>
                </a:lnTo>
                <a:lnTo>
                  <a:pt x="792" y="1979"/>
                </a:lnTo>
                <a:lnTo>
                  <a:pt x="794" y="1979"/>
                </a:lnTo>
                <a:lnTo>
                  <a:pt x="798" y="1979"/>
                </a:lnTo>
                <a:lnTo>
                  <a:pt x="802" y="1979"/>
                </a:lnTo>
                <a:lnTo>
                  <a:pt x="811" y="1951"/>
                </a:lnTo>
                <a:lnTo>
                  <a:pt x="820" y="1951"/>
                </a:lnTo>
                <a:lnTo>
                  <a:pt x="822" y="1951"/>
                </a:lnTo>
                <a:lnTo>
                  <a:pt x="841" y="1951"/>
                </a:lnTo>
                <a:lnTo>
                  <a:pt x="889" y="1951"/>
                </a:lnTo>
                <a:lnTo>
                  <a:pt x="922" y="1924"/>
                </a:lnTo>
                <a:lnTo>
                  <a:pt x="928" y="1924"/>
                </a:lnTo>
                <a:lnTo>
                  <a:pt x="944" y="1924"/>
                </a:lnTo>
                <a:lnTo>
                  <a:pt x="948" y="1924"/>
                </a:lnTo>
                <a:lnTo>
                  <a:pt x="978" y="1924"/>
                </a:lnTo>
                <a:lnTo>
                  <a:pt x="983" y="1924"/>
                </a:lnTo>
                <a:lnTo>
                  <a:pt x="990" y="1924"/>
                </a:lnTo>
                <a:lnTo>
                  <a:pt x="1001" y="1924"/>
                </a:lnTo>
                <a:lnTo>
                  <a:pt x="1011" y="1897"/>
                </a:lnTo>
                <a:lnTo>
                  <a:pt x="1013" y="1897"/>
                </a:lnTo>
                <a:lnTo>
                  <a:pt x="1015" y="1897"/>
                </a:lnTo>
                <a:lnTo>
                  <a:pt x="1029" y="1897"/>
                </a:lnTo>
                <a:lnTo>
                  <a:pt x="1058" y="1897"/>
                </a:lnTo>
                <a:lnTo>
                  <a:pt x="1080" y="1870"/>
                </a:lnTo>
                <a:lnTo>
                  <a:pt x="1092" y="1870"/>
                </a:lnTo>
                <a:lnTo>
                  <a:pt x="1112" y="1870"/>
                </a:lnTo>
                <a:lnTo>
                  <a:pt x="1145" y="1870"/>
                </a:lnTo>
                <a:lnTo>
                  <a:pt x="1147" y="1870"/>
                </a:lnTo>
                <a:lnTo>
                  <a:pt x="1150" y="1870"/>
                </a:lnTo>
                <a:lnTo>
                  <a:pt x="1157" y="1870"/>
                </a:lnTo>
                <a:lnTo>
                  <a:pt x="1161" y="1843"/>
                </a:lnTo>
                <a:lnTo>
                  <a:pt x="1164" y="1843"/>
                </a:lnTo>
                <a:lnTo>
                  <a:pt x="1173" y="1843"/>
                </a:lnTo>
                <a:lnTo>
                  <a:pt x="1187" y="1816"/>
                </a:lnTo>
                <a:lnTo>
                  <a:pt x="1190" y="1816"/>
                </a:lnTo>
                <a:lnTo>
                  <a:pt x="1197" y="1816"/>
                </a:lnTo>
                <a:lnTo>
                  <a:pt x="1207" y="1816"/>
                </a:lnTo>
                <a:lnTo>
                  <a:pt x="1218" y="1816"/>
                </a:lnTo>
                <a:lnTo>
                  <a:pt x="1221" y="1816"/>
                </a:lnTo>
                <a:lnTo>
                  <a:pt x="1225" y="1816"/>
                </a:lnTo>
                <a:lnTo>
                  <a:pt x="1303" y="1816"/>
                </a:lnTo>
                <a:lnTo>
                  <a:pt x="1333" y="1816"/>
                </a:lnTo>
                <a:lnTo>
                  <a:pt x="1341" y="1790"/>
                </a:lnTo>
                <a:lnTo>
                  <a:pt x="1345" y="1790"/>
                </a:lnTo>
                <a:lnTo>
                  <a:pt x="1376" y="1790"/>
                </a:lnTo>
                <a:lnTo>
                  <a:pt x="1378" y="1790"/>
                </a:lnTo>
                <a:lnTo>
                  <a:pt x="1383" y="1763"/>
                </a:lnTo>
                <a:lnTo>
                  <a:pt x="1390" y="1763"/>
                </a:lnTo>
                <a:lnTo>
                  <a:pt x="1395" y="1763"/>
                </a:lnTo>
                <a:lnTo>
                  <a:pt x="1402" y="1763"/>
                </a:lnTo>
                <a:lnTo>
                  <a:pt x="1412" y="1763"/>
                </a:lnTo>
                <a:lnTo>
                  <a:pt x="1414" y="1736"/>
                </a:lnTo>
                <a:lnTo>
                  <a:pt x="1418" y="1736"/>
                </a:lnTo>
                <a:lnTo>
                  <a:pt x="1421" y="1736"/>
                </a:lnTo>
                <a:lnTo>
                  <a:pt x="1424" y="1736"/>
                </a:lnTo>
                <a:lnTo>
                  <a:pt x="1430" y="1736"/>
                </a:lnTo>
                <a:lnTo>
                  <a:pt x="1432" y="1709"/>
                </a:lnTo>
                <a:lnTo>
                  <a:pt x="1434" y="1709"/>
                </a:lnTo>
                <a:lnTo>
                  <a:pt x="1435" y="1709"/>
                </a:lnTo>
                <a:lnTo>
                  <a:pt x="1437" y="1682"/>
                </a:lnTo>
                <a:lnTo>
                  <a:pt x="1440" y="1655"/>
                </a:lnTo>
                <a:lnTo>
                  <a:pt x="1442" y="1655"/>
                </a:lnTo>
                <a:lnTo>
                  <a:pt x="1444" y="1628"/>
                </a:lnTo>
                <a:lnTo>
                  <a:pt x="1447" y="1628"/>
                </a:lnTo>
                <a:lnTo>
                  <a:pt x="1449" y="1628"/>
                </a:lnTo>
                <a:lnTo>
                  <a:pt x="1451" y="1602"/>
                </a:lnTo>
                <a:lnTo>
                  <a:pt x="1456" y="1575"/>
                </a:lnTo>
                <a:lnTo>
                  <a:pt x="1458" y="1575"/>
                </a:lnTo>
                <a:lnTo>
                  <a:pt x="1459" y="1575"/>
                </a:lnTo>
                <a:lnTo>
                  <a:pt x="1461" y="1575"/>
                </a:lnTo>
                <a:lnTo>
                  <a:pt x="1463" y="1548"/>
                </a:lnTo>
                <a:lnTo>
                  <a:pt x="1468" y="1548"/>
                </a:lnTo>
                <a:lnTo>
                  <a:pt x="1471" y="1548"/>
                </a:lnTo>
                <a:lnTo>
                  <a:pt x="1475" y="1548"/>
                </a:lnTo>
                <a:lnTo>
                  <a:pt x="1477" y="1548"/>
                </a:lnTo>
                <a:lnTo>
                  <a:pt x="1479" y="1521"/>
                </a:lnTo>
                <a:lnTo>
                  <a:pt x="1482" y="1521"/>
                </a:lnTo>
                <a:lnTo>
                  <a:pt x="1485" y="1521"/>
                </a:lnTo>
                <a:lnTo>
                  <a:pt x="1487" y="1494"/>
                </a:lnTo>
                <a:lnTo>
                  <a:pt x="1489" y="1494"/>
                </a:lnTo>
                <a:lnTo>
                  <a:pt x="1494" y="1494"/>
                </a:lnTo>
                <a:lnTo>
                  <a:pt x="1497" y="1494"/>
                </a:lnTo>
                <a:lnTo>
                  <a:pt x="1503" y="1467"/>
                </a:lnTo>
                <a:lnTo>
                  <a:pt x="1507" y="1467"/>
                </a:lnTo>
                <a:lnTo>
                  <a:pt x="1524" y="1467"/>
                </a:lnTo>
                <a:lnTo>
                  <a:pt x="1534" y="1440"/>
                </a:lnTo>
                <a:lnTo>
                  <a:pt x="1548" y="1440"/>
                </a:lnTo>
                <a:lnTo>
                  <a:pt x="1556" y="1440"/>
                </a:lnTo>
                <a:lnTo>
                  <a:pt x="1562" y="1440"/>
                </a:lnTo>
                <a:lnTo>
                  <a:pt x="1566" y="1440"/>
                </a:lnTo>
                <a:lnTo>
                  <a:pt x="1574" y="1440"/>
                </a:lnTo>
                <a:lnTo>
                  <a:pt x="1581" y="1440"/>
                </a:lnTo>
                <a:lnTo>
                  <a:pt x="1586" y="1440"/>
                </a:lnTo>
                <a:lnTo>
                  <a:pt x="1595" y="1440"/>
                </a:lnTo>
                <a:lnTo>
                  <a:pt x="1616" y="1440"/>
                </a:lnTo>
                <a:lnTo>
                  <a:pt x="1619" y="1414"/>
                </a:lnTo>
                <a:lnTo>
                  <a:pt x="1637" y="1414"/>
                </a:lnTo>
                <a:lnTo>
                  <a:pt x="1649" y="1414"/>
                </a:lnTo>
                <a:lnTo>
                  <a:pt x="1661" y="1414"/>
                </a:lnTo>
                <a:lnTo>
                  <a:pt x="1665" y="1414"/>
                </a:lnTo>
                <a:lnTo>
                  <a:pt x="1666" y="1414"/>
                </a:lnTo>
                <a:lnTo>
                  <a:pt x="1678" y="1414"/>
                </a:lnTo>
                <a:lnTo>
                  <a:pt x="1736" y="1414"/>
                </a:lnTo>
                <a:lnTo>
                  <a:pt x="1750" y="1414"/>
                </a:lnTo>
                <a:lnTo>
                  <a:pt x="1777" y="1414"/>
                </a:lnTo>
                <a:lnTo>
                  <a:pt x="1788" y="1387"/>
                </a:lnTo>
                <a:lnTo>
                  <a:pt x="1799" y="1387"/>
                </a:lnTo>
                <a:lnTo>
                  <a:pt x="1801" y="1387"/>
                </a:lnTo>
                <a:lnTo>
                  <a:pt x="1811" y="1387"/>
                </a:lnTo>
                <a:lnTo>
                  <a:pt x="1826" y="1387"/>
                </a:lnTo>
                <a:lnTo>
                  <a:pt x="1828" y="1387"/>
                </a:lnTo>
                <a:lnTo>
                  <a:pt x="1864" y="1387"/>
                </a:lnTo>
                <a:lnTo>
                  <a:pt x="1880" y="1387"/>
                </a:lnTo>
                <a:lnTo>
                  <a:pt x="1885" y="1360"/>
                </a:lnTo>
                <a:lnTo>
                  <a:pt x="1910" y="1360"/>
                </a:lnTo>
                <a:lnTo>
                  <a:pt x="1935" y="1360"/>
                </a:lnTo>
                <a:lnTo>
                  <a:pt x="1975" y="1360"/>
                </a:lnTo>
                <a:lnTo>
                  <a:pt x="2005" y="1333"/>
                </a:lnTo>
                <a:lnTo>
                  <a:pt x="2016" y="1333"/>
                </a:lnTo>
                <a:lnTo>
                  <a:pt x="2036" y="1333"/>
                </a:lnTo>
                <a:lnTo>
                  <a:pt x="2050" y="1333"/>
                </a:lnTo>
                <a:lnTo>
                  <a:pt x="2064" y="1333"/>
                </a:lnTo>
                <a:lnTo>
                  <a:pt x="2066" y="1306"/>
                </a:lnTo>
                <a:lnTo>
                  <a:pt x="2071" y="1306"/>
                </a:lnTo>
                <a:lnTo>
                  <a:pt x="2073" y="1306"/>
                </a:lnTo>
                <a:lnTo>
                  <a:pt x="2080" y="1306"/>
                </a:lnTo>
                <a:lnTo>
                  <a:pt x="2083" y="1306"/>
                </a:lnTo>
                <a:lnTo>
                  <a:pt x="2087" y="1306"/>
                </a:lnTo>
                <a:lnTo>
                  <a:pt x="2092" y="1306"/>
                </a:lnTo>
                <a:lnTo>
                  <a:pt x="2097" y="1306"/>
                </a:lnTo>
                <a:lnTo>
                  <a:pt x="2101" y="1279"/>
                </a:lnTo>
                <a:lnTo>
                  <a:pt x="2118" y="1279"/>
                </a:lnTo>
                <a:lnTo>
                  <a:pt x="2123" y="1279"/>
                </a:lnTo>
                <a:lnTo>
                  <a:pt x="2125" y="1252"/>
                </a:lnTo>
                <a:lnTo>
                  <a:pt x="2129" y="1252"/>
                </a:lnTo>
                <a:lnTo>
                  <a:pt x="2130" y="1252"/>
                </a:lnTo>
                <a:lnTo>
                  <a:pt x="2137" y="1252"/>
                </a:lnTo>
                <a:lnTo>
                  <a:pt x="2139" y="1252"/>
                </a:lnTo>
                <a:lnTo>
                  <a:pt x="2141" y="1252"/>
                </a:lnTo>
                <a:lnTo>
                  <a:pt x="2142" y="1226"/>
                </a:lnTo>
                <a:lnTo>
                  <a:pt x="2149" y="1226"/>
                </a:lnTo>
                <a:lnTo>
                  <a:pt x="2151" y="1226"/>
                </a:lnTo>
                <a:lnTo>
                  <a:pt x="2153" y="1226"/>
                </a:lnTo>
                <a:lnTo>
                  <a:pt x="2155" y="1199"/>
                </a:lnTo>
                <a:lnTo>
                  <a:pt x="2156" y="1199"/>
                </a:lnTo>
                <a:lnTo>
                  <a:pt x="2158" y="1172"/>
                </a:lnTo>
                <a:lnTo>
                  <a:pt x="2160" y="1172"/>
                </a:lnTo>
                <a:lnTo>
                  <a:pt x="2163" y="1145"/>
                </a:lnTo>
                <a:lnTo>
                  <a:pt x="2165" y="1145"/>
                </a:lnTo>
                <a:lnTo>
                  <a:pt x="2167" y="1118"/>
                </a:lnTo>
                <a:lnTo>
                  <a:pt x="2170" y="1118"/>
                </a:lnTo>
                <a:lnTo>
                  <a:pt x="2172" y="1118"/>
                </a:lnTo>
                <a:lnTo>
                  <a:pt x="2176" y="1118"/>
                </a:lnTo>
                <a:lnTo>
                  <a:pt x="2182" y="1091"/>
                </a:lnTo>
                <a:lnTo>
                  <a:pt x="2184" y="1091"/>
                </a:lnTo>
                <a:lnTo>
                  <a:pt x="2186" y="1091"/>
                </a:lnTo>
                <a:lnTo>
                  <a:pt x="2188" y="1091"/>
                </a:lnTo>
                <a:lnTo>
                  <a:pt x="2192" y="1091"/>
                </a:lnTo>
                <a:lnTo>
                  <a:pt x="2198" y="1091"/>
                </a:lnTo>
                <a:lnTo>
                  <a:pt x="2200" y="1091"/>
                </a:lnTo>
                <a:lnTo>
                  <a:pt x="2203" y="1064"/>
                </a:lnTo>
                <a:lnTo>
                  <a:pt x="2212" y="1064"/>
                </a:lnTo>
                <a:lnTo>
                  <a:pt x="2216" y="1064"/>
                </a:lnTo>
                <a:lnTo>
                  <a:pt x="2217" y="1064"/>
                </a:lnTo>
                <a:lnTo>
                  <a:pt x="2219" y="1038"/>
                </a:lnTo>
                <a:lnTo>
                  <a:pt x="2222" y="1038"/>
                </a:lnTo>
                <a:lnTo>
                  <a:pt x="2224" y="1038"/>
                </a:lnTo>
                <a:lnTo>
                  <a:pt x="2236" y="1038"/>
                </a:lnTo>
                <a:lnTo>
                  <a:pt x="2240" y="1011"/>
                </a:lnTo>
                <a:lnTo>
                  <a:pt x="2252" y="1011"/>
                </a:lnTo>
                <a:lnTo>
                  <a:pt x="2253" y="1011"/>
                </a:lnTo>
                <a:lnTo>
                  <a:pt x="2257" y="1011"/>
                </a:lnTo>
                <a:lnTo>
                  <a:pt x="2269" y="984"/>
                </a:lnTo>
                <a:lnTo>
                  <a:pt x="2283" y="984"/>
                </a:lnTo>
                <a:lnTo>
                  <a:pt x="2290" y="984"/>
                </a:lnTo>
                <a:lnTo>
                  <a:pt x="2302" y="984"/>
                </a:lnTo>
                <a:lnTo>
                  <a:pt x="2346" y="984"/>
                </a:lnTo>
                <a:lnTo>
                  <a:pt x="2348" y="984"/>
                </a:lnTo>
                <a:lnTo>
                  <a:pt x="2370" y="957"/>
                </a:lnTo>
                <a:lnTo>
                  <a:pt x="2377" y="957"/>
                </a:lnTo>
                <a:lnTo>
                  <a:pt x="2387" y="957"/>
                </a:lnTo>
                <a:lnTo>
                  <a:pt x="2399" y="957"/>
                </a:lnTo>
                <a:lnTo>
                  <a:pt x="2433" y="957"/>
                </a:lnTo>
                <a:lnTo>
                  <a:pt x="2476" y="957"/>
                </a:lnTo>
                <a:lnTo>
                  <a:pt x="2485" y="930"/>
                </a:lnTo>
                <a:lnTo>
                  <a:pt x="2488" y="930"/>
                </a:lnTo>
                <a:lnTo>
                  <a:pt x="2502" y="930"/>
                </a:lnTo>
                <a:lnTo>
                  <a:pt x="2512" y="930"/>
                </a:lnTo>
                <a:lnTo>
                  <a:pt x="2521" y="930"/>
                </a:lnTo>
                <a:lnTo>
                  <a:pt x="2526" y="930"/>
                </a:lnTo>
                <a:lnTo>
                  <a:pt x="2528" y="930"/>
                </a:lnTo>
                <a:lnTo>
                  <a:pt x="2532" y="903"/>
                </a:lnTo>
                <a:lnTo>
                  <a:pt x="2544" y="903"/>
                </a:lnTo>
                <a:lnTo>
                  <a:pt x="2553" y="903"/>
                </a:lnTo>
                <a:lnTo>
                  <a:pt x="2558" y="875"/>
                </a:lnTo>
                <a:lnTo>
                  <a:pt x="2565" y="875"/>
                </a:lnTo>
                <a:lnTo>
                  <a:pt x="2570" y="875"/>
                </a:lnTo>
                <a:lnTo>
                  <a:pt x="2571" y="875"/>
                </a:lnTo>
                <a:lnTo>
                  <a:pt x="2599" y="875"/>
                </a:lnTo>
                <a:lnTo>
                  <a:pt x="2617" y="875"/>
                </a:lnTo>
                <a:lnTo>
                  <a:pt x="2678" y="875"/>
                </a:lnTo>
                <a:lnTo>
                  <a:pt x="2686" y="875"/>
                </a:lnTo>
                <a:lnTo>
                  <a:pt x="2707" y="849"/>
                </a:lnTo>
                <a:lnTo>
                  <a:pt x="2716" y="849"/>
                </a:lnTo>
                <a:lnTo>
                  <a:pt x="2731" y="849"/>
                </a:lnTo>
                <a:lnTo>
                  <a:pt x="2741" y="849"/>
                </a:lnTo>
                <a:lnTo>
                  <a:pt x="2747" y="849"/>
                </a:lnTo>
                <a:lnTo>
                  <a:pt x="2749" y="849"/>
                </a:lnTo>
                <a:lnTo>
                  <a:pt x="2794" y="822"/>
                </a:lnTo>
                <a:lnTo>
                  <a:pt x="2801" y="822"/>
                </a:lnTo>
                <a:lnTo>
                  <a:pt x="2810" y="822"/>
                </a:lnTo>
                <a:lnTo>
                  <a:pt x="2818" y="822"/>
                </a:lnTo>
                <a:lnTo>
                  <a:pt x="2827" y="795"/>
                </a:lnTo>
                <a:lnTo>
                  <a:pt x="2834" y="795"/>
                </a:lnTo>
                <a:lnTo>
                  <a:pt x="2836" y="795"/>
                </a:lnTo>
                <a:lnTo>
                  <a:pt x="2855" y="795"/>
                </a:lnTo>
                <a:lnTo>
                  <a:pt x="2857" y="795"/>
                </a:lnTo>
                <a:lnTo>
                  <a:pt x="2860" y="768"/>
                </a:lnTo>
                <a:lnTo>
                  <a:pt x="2862" y="768"/>
                </a:lnTo>
                <a:lnTo>
                  <a:pt x="2863" y="768"/>
                </a:lnTo>
                <a:lnTo>
                  <a:pt x="2869" y="768"/>
                </a:lnTo>
                <a:lnTo>
                  <a:pt x="2874" y="768"/>
                </a:lnTo>
                <a:lnTo>
                  <a:pt x="2876" y="741"/>
                </a:lnTo>
                <a:lnTo>
                  <a:pt x="2877" y="741"/>
                </a:lnTo>
                <a:lnTo>
                  <a:pt x="2885" y="741"/>
                </a:lnTo>
                <a:lnTo>
                  <a:pt x="2888" y="741"/>
                </a:lnTo>
                <a:lnTo>
                  <a:pt x="2889" y="714"/>
                </a:lnTo>
                <a:lnTo>
                  <a:pt x="2891" y="661"/>
                </a:lnTo>
                <a:lnTo>
                  <a:pt x="2897" y="661"/>
                </a:lnTo>
                <a:lnTo>
                  <a:pt x="2899" y="634"/>
                </a:lnTo>
                <a:lnTo>
                  <a:pt x="2905" y="634"/>
                </a:lnTo>
                <a:lnTo>
                  <a:pt x="2909" y="634"/>
                </a:lnTo>
                <a:lnTo>
                  <a:pt x="2911" y="607"/>
                </a:lnTo>
                <a:lnTo>
                  <a:pt x="2912" y="607"/>
                </a:lnTo>
                <a:lnTo>
                  <a:pt x="2914" y="607"/>
                </a:lnTo>
                <a:lnTo>
                  <a:pt x="2917" y="607"/>
                </a:lnTo>
                <a:lnTo>
                  <a:pt x="2924" y="607"/>
                </a:lnTo>
                <a:lnTo>
                  <a:pt x="2933" y="580"/>
                </a:lnTo>
                <a:lnTo>
                  <a:pt x="2938" y="580"/>
                </a:lnTo>
                <a:lnTo>
                  <a:pt x="2942" y="580"/>
                </a:lnTo>
                <a:lnTo>
                  <a:pt x="2944" y="580"/>
                </a:lnTo>
                <a:lnTo>
                  <a:pt x="2947" y="580"/>
                </a:lnTo>
                <a:lnTo>
                  <a:pt x="2950" y="580"/>
                </a:lnTo>
                <a:lnTo>
                  <a:pt x="2952" y="580"/>
                </a:lnTo>
                <a:lnTo>
                  <a:pt x="2954" y="580"/>
                </a:lnTo>
                <a:lnTo>
                  <a:pt x="2956" y="580"/>
                </a:lnTo>
                <a:lnTo>
                  <a:pt x="2958" y="553"/>
                </a:lnTo>
                <a:lnTo>
                  <a:pt x="2962" y="553"/>
                </a:lnTo>
                <a:lnTo>
                  <a:pt x="2973" y="553"/>
                </a:lnTo>
                <a:lnTo>
                  <a:pt x="2985" y="553"/>
                </a:lnTo>
                <a:lnTo>
                  <a:pt x="3004" y="553"/>
                </a:lnTo>
                <a:lnTo>
                  <a:pt x="3010" y="526"/>
                </a:lnTo>
                <a:lnTo>
                  <a:pt x="3015" y="526"/>
                </a:lnTo>
                <a:lnTo>
                  <a:pt x="3023" y="526"/>
                </a:lnTo>
                <a:lnTo>
                  <a:pt x="3041" y="526"/>
                </a:lnTo>
                <a:lnTo>
                  <a:pt x="3049" y="526"/>
                </a:lnTo>
                <a:lnTo>
                  <a:pt x="3051" y="526"/>
                </a:lnTo>
                <a:lnTo>
                  <a:pt x="3058" y="526"/>
                </a:lnTo>
                <a:lnTo>
                  <a:pt x="3091" y="499"/>
                </a:lnTo>
                <a:lnTo>
                  <a:pt x="3120" y="499"/>
                </a:lnTo>
                <a:lnTo>
                  <a:pt x="3132" y="499"/>
                </a:lnTo>
                <a:lnTo>
                  <a:pt x="3142" y="499"/>
                </a:lnTo>
                <a:lnTo>
                  <a:pt x="3154" y="499"/>
                </a:lnTo>
                <a:lnTo>
                  <a:pt x="3169" y="499"/>
                </a:lnTo>
                <a:lnTo>
                  <a:pt x="3173" y="499"/>
                </a:lnTo>
                <a:lnTo>
                  <a:pt x="3181" y="499"/>
                </a:lnTo>
                <a:lnTo>
                  <a:pt x="3194" y="473"/>
                </a:lnTo>
                <a:lnTo>
                  <a:pt x="3218" y="473"/>
                </a:lnTo>
                <a:lnTo>
                  <a:pt x="3223" y="473"/>
                </a:lnTo>
                <a:lnTo>
                  <a:pt x="3229" y="473"/>
                </a:lnTo>
                <a:lnTo>
                  <a:pt x="3230" y="473"/>
                </a:lnTo>
                <a:lnTo>
                  <a:pt x="3239" y="473"/>
                </a:lnTo>
                <a:lnTo>
                  <a:pt x="3241" y="446"/>
                </a:lnTo>
                <a:lnTo>
                  <a:pt x="3268" y="446"/>
                </a:lnTo>
                <a:lnTo>
                  <a:pt x="3270" y="446"/>
                </a:lnTo>
                <a:lnTo>
                  <a:pt x="3290" y="446"/>
                </a:lnTo>
                <a:lnTo>
                  <a:pt x="3298" y="446"/>
                </a:lnTo>
                <a:lnTo>
                  <a:pt x="3355" y="419"/>
                </a:lnTo>
                <a:lnTo>
                  <a:pt x="3359" y="419"/>
                </a:lnTo>
                <a:lnTo>
                  <a:pt x="3387" y="419"/>
                </a:lnTo>
                <a:lnTo>
                  <a:pt x="3425" y="392"/>
                </a:lnTo>
                <a:lnTo>
                  <a:pt x="3482" y="392"/>
                </a:lnTo>
                <a:lnTo>
                  <a:pt x="3484" y="365"/>
                </a:lnTo>
                <a:lnTo>
                  <a:pt x="3489" y="365"/>
                </a:lnTo>
                <a:lnTo>
                  <a:pt x="3511" y="365"/>
                </a:lnTo>
                <a:lnTo>
                  <a:pt x="3521" y="365"/>
                </a:lnTo>
                <a:lnTo>
                  <a:pt x="3525" y="365"/>
                </a:lnTo>
                <a:lnTo>
                  <a:pt x="3545" y="338"/>
                </a:lnTo>
                <a:lnTo>
                  <a:pt x="3562" y="338"/>
                </a:lnTo>
                <a:lnTo>
                  <a:pt x="3564" y="311"/>
                </a:lnTo>
                <a:lnTo>
                  <a:pt x="3578" y="311"/>
                </a:lnTo>
                <a:lnTo>
                  <a:pt x="3583" y="285"/>
                </a:lnTo>
                <a:lnTo>
                  <a:pt x="3585" y="285"/>
                </a:lnTo>
                <a:lnTo>
                  <a:pt x="3590" y="285"/>
                </a:lnTo>
                <a:lnTo>
                  <a:pt x="3592" y="258"/>
                </a:lnTo>
                <a:lnTo>
                  <a:pt x="3600" y="258"/>
                </a:lnTo>
                <a:lnTo>
                  <a:pt x="3604" y="231"/>
                </a:lnTo>
                <a:lnTo>
                  <a:pt x="3606" y="204"/>
                </a:lnTo>
                <a:lnTo>
                  <a:pt x="3614" y="204"/>
                </a:lnTo>
                <a:lnTo>
                  <a:pt x="3616" y="177"/>
                </a:lnTo>
                <a:lnTo>
                  <a:pt x="3618" y="123"/>
                </a:lnTo>
                <a:lnTo>
                  <a:pt x="3630" y="123"/>
                </a:lnTo>
                <a:lnTo>
                  <a:pt x="3633" y="123"/>
                </a:lnTo>
                <a:lnTo>
                  <a:pt x="3642" y="123"/>
                </a:lnTo>
                <a:lnTo>
                  <a:pt x="3647" y="97"/>
                </a:lnTo>
                <a:lnTo>
                  <a:pt x="3653" y="70"/>
                </a:lnTo>
                <a:lnTo>
                  <a:pt x="3658" y="43"/>
                </a:lnTo>
                <a:lnTo>
                  <a:pt x="3661" y="43"/>
                </a:lnTo>
                <a:lnTo>
                  <a:pt x="3726" y="43"/>
                </a:lnTo>
                <a:lnTo>
                  <a:pt x="3738" y="43"/>
                </a:lnTo>
                <a:lnTo>
                  <a:pt x="3748" y="43"/>
                </a:lnTo>
                <a:lnTo>
                  <a:pt x="3802" y="16"/>
                </a:lnTo>
                <a:lnTo>
                  <a:pt x="3813" y="16"/>
                </a:lnTo>
                <a:lnTo>
                  <a:pt x="3821" y="16"/>
                </a:lnTo>
                <a:lnTo>
                  <a:pt x="3882" y="16"/>
                </a:lnTo>
                <a:lnTo>
                  <a:pt x="3908" y="0"/>
                </a:lnTo>
              </a:path>
            </a:pathLst>
          </a:custGeom>
          <a:noFill/>
          <a:ln w="42863">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35848" name="Group 629"/>
          <p:cNvGrpSpPr>
            <a:grpSpLocks/>
          </p:cNvGrpSpPr>
          <p:nvPr/>
        </p:nvGrpSpPr>
        <p:grpSpPr bwMode="auto">
          <a:xfrm>
            <a:off x="2989263" y="2473326"/>
            <a:ext cx="6907212" cy="3235325"/>
            <a:chOff x="1249" y="1816"/>
            <a:chExt cx="4192" cy="2046"/>
          </a:xfrm>
        </p:grpSpPr>
        <p:grpSp>
          <p:nvGrpSpPr>
            <p:cNvPr id="35920" name="Group 78"/>
            <p:cNvGrpSpPr>
              <a:grpSpLocks/>
            </p:cNvGrpSpPr>
            <p:nvPr/>
          </p:nvGrpSpPr>
          <p:grpSpPr bwMode="auto">
            <a:xfrm>
              <a:off x="1249" y="3283"/>
              <a:ext cx="899" cy="579"/>
              <a:chOff x="1166" y="3028"/>
              <a:chExt cx="839" cy="541"/>
            </a:xfrm>
          </p:grpSpPr>
          <p:grpSp>
            <p:nvGrpSpPr>
              <p:cNvPr id="36260" name="Group 79"/>
              <p:cNvGrpSpPr>
                <a:grpSpLocks/>
              </p:cNvGrpSpPr>
              <p:nvPr/>
            </p:nvGrpSpPr>
            <p:grpSpPr bwMode="auto">
              <a:xfrm>
                <a:off x="1166" y="3515"/>
                <a:ext cx="45" cy="54"/>
                <a:chOff x="1166" y="3515"/>
                <a:chExt cx="45" cy="54"/>
              </a:xfrm>
            </p:grpSpPr>
            <p:sp>
              <p:nvSpPr>
                <p:cNvPr id="36371" name="Freeform 80"/>
                <p:cNvSpPr>
                  <a:spLocks/>
                </p:cNvSpPr>
                <p:nvPr/>
              </p:nvSpPr>
              <p:spPr bwMode="auto">
                <a:xfrm>
                  <a:off x="1166" y="3515"/>
                  <a:ext cx="3" cy="40"/>
                </a:xfrm>
                <a:custGeom>
                  <a:avLst/>
                  <a:gdLst>
                    <a:gd name="T0" fmla="*/ 3 w 3"/>
                    <a:gd name="T1" fmla="*/ 0 h 40"/>
                    <a:gd name="T2" fmla="*/ 0 w 3"/>
                    <a:gd name="T3" fmla="*/ 1 h 40"/>
                    <a:gd name="T4" fmla="*/ 0 w 3"/>
                    <a:gd name="T5" fmla="*/ 40 h 40"/>
                    <a:gd name="T6" fmla="*/ 3 w 3"/>
                    <a:gd name="T7" fmla="*/ 39 h 40"/>
                    <a:gd name="T8" fmla="*/ 3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FFFF00"/>
                </a:solidFill>
                <a:ln w="0">
                  <a:solidFill>
                    <a:srgbClr val="FFFF00"/>
                  </a:solidFill>
                  <a:round/>
                  <a:headEnd/>
                  <a:tailEnd/>
                </a:ln>
              </p:spPr>
              <p:txBody>
                <a:bodyPr/>
                <a:lstStyle/>
                <a:p>
                  <a:endParaRPr lang="fr-FR"/>
                </a:p>
              </p:txBody>
            </p:sp>
            <p:sp>
              <p:nvSpPr>
                <p:cNvPr id="36372" name="Freeform 81"/>
                <p:cNvSpPr>
                  <a:spLocks/>
                </p:cNvSpPr>
                <p:nvPr/>
              </p:nvSpPr>
              <p:spPr bwMode="auto">
                <a:xfrm>
                  <a:off x="1167" y="3553"/>
                  <a:ext cx="40" cy="2"/>
                </a:xfrm>
                <a:custGeom>
                  <a:avLst/>
                  <a:gdLst>
                    <a:gd name="T0" fmla="*/ 40 w 40"/>
                    <a:gd name="T1" fmla="*/ 2 h 2"/>
                    <a:gd name="T2" fmla="*/ 39 w 40"/>
                    <a:gd name="T3" fmla="*/ 0 h 2"/>
                    <a:gd name="T4" fmla="*/ 0 w 40"/>
                    <a:gd name="T5" fmla="*/ 0 h 2"/>
                    <a:gd name="T6" fmla="*/ 1 w 40"/>
                    <a:gd name="T7" fmla="*/ 2 h 2"/>
                    <a:gd name="T8" fmla="*/ 40 w 40"/>
                    <a:gd name="T9" fmla="*/ 2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rgbClr val="FFFF00"/>
                </a:solidFill>
                <a:ln w="0">
                  <a:solidFill>
                    <a:srgbClr val="FFFF00"/>
                  </a:solidFill>
                  <a:round/>
                  <a:headEnd/>
                  <a:tailEnd/>
                </a:ln>
              </p:spPr>
              <p:txBody>
                <a:bodyPr/>
                <a:lstStyle/>
                <a:p>
                  <a:endParaRPr lang="fr-FR"/>
                </a:p>
              </p:txBody>
            </p:sp>
            <p:sp>
              <p:nvSpPr>
                <p:cNvPr id="36373" name="Freeform 82"/>
                <p:cNvSpPr>
                  <a:spLocks/>
                </p:cNvSpPr>
                <p:nvPr/>
              </p:nvSpPr>
              <p:spPr bwMode="auto">
                <a:xfrm>
                  <a:off x="1169" y="3541"/>
                  <a:ext cx="11" cy="27"/>
                </a:xfrm>
                <a:custGeom>
                  <a:avLst/>
                  <a:gdLst>
                    <a:gd name="T0" fmla="*/ 1 w 11"/>
                    <a:gd name="T1" fmla="*/ 0 h 27"/>
                    <a:gd name="T2" fmla="*/ 0 w 11"/>
                    <a:gd name="T3" fmla="*/ 27 h 27"/>
                    <a:gd name="T4" fmla="*/ 10 w 11"/>
                    <a:gd name="T5" fmla="*/ 27 h 27"/>
                    <a:gd name="T6" fmla="*/ 11 w 11"/>
                    <a:gd name="T7" fmla="*/ 0 h 27"/>
                    <a:gd name="T8" fmla="*/ 1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1" y="0"/>
                      </a:moveTo>
                      <a:lnTo>
                        <a:pt x="0" y="27"/>
                      </a:lnTo>
                      <a:lnTo>
                        <a:pt x="10" y="27"/>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36374" name="Freeform 83"/>
                <p:cNvSpPr>
                  <a:spLocks/>
                </p:cNvSpPr>
                <p:nvPr/>
              </p:nvSpPr>
              <p:spPr bwMode="auto">
                <a:xfrm>
                  <a:off x="1179" y="3541"/>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375" name="Rectangle 84"/>
                <p:cNvSpPr>
                  <a:spLocks noChangeArrowheads="1"/>
                </p:cNvSpPr>
                <p:nvPr/>
              </p:nvSpPr>
              <p:spPr bwMode="auto">
                <a:xfrm>
                  <a:off x="1179" y="354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76" name="Freeform 85"/>
                <p:cNvSpPr>
                  <a:spLocks/>
                </p:cNvSpPr>
                <p:nvPr/>
              </p:nvSpPr>
              <p:spPr bwMode="auto">
                <a:xfrm>
                  <a:off x="1181" y="3541"/>
                  <a:ext cx="9" cy="27"/>
                </a:xfrm>
                <a:custGeom>
                  <a:avLst/>
                  <a:gdLst>
                    <a:gd name="T0" fmla="*/ 1 w 9"/>
                    <a:gd name="T1" fmla="*/ 0 h 27"/>
                    <a:gd name="T2" fmla="*/ 0 w 9"/>
                    <a:gd name="T3" fmla="*/ 27 h 27"/>
                    <a:gd name="T4" fmla="*/ 8 w 9"/>
                    <a:gd name="T5" fmla="*/ 27 h 27"/>
                    <a:gd name="T6" fmla="*/ 9 w 9"/>
                    <a:gd name="T7" fmla="*/ 0 h 27"/>
                    <a:gd name="T8" fmla="*/ 1 w 9"/>
                    <a:gd name="T9" fmla="*/ 0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1" y="0"/>
                      </a:moveTo>
                      <a:lnTo>
                        <a:pt x="0" y="27"/>
                      </a:lnTo>
                      <a:lnTo>
                        <a:pt x="8" y="27"/>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36377" name="Rectangle 86"/>
                <p:cNvSpPr>
                  <a:spLocks noChangeArrowheads="1"/>
                </p:cNvSpPr>
                <p:nvPr/>
              </p:nvSpPr>
              <p:spPr bwMode="auto">
                <a:xfrm>
                  <a:off x="1181" y="354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78" name="Freeform 87"/>
                <p:cNvSpPr>
                  <a:spLocks/>
                </p:cNvSpPr>
                <p:nvPr/>
              </p:nvSpPr>
              <p:spPr bwMode="auto">
                <a:xfrm>
                  <a:off x="1178" y="3528"/>
                  <a:ext cx="33" cy="32"/>
                </a:xfrm>
                <a:custGeom>
                  <a:avLst/>
                  <a:gdLst>
                    <a:gd name="T0" fmla="*/ 0 w 33"/>
                    <a:gd name="T1" fmla="*/ 22 h 32"/>
                    <a:gd name="T2" fmla="*/ 24 w 33"/>
                    <a:gd name="T3" fmla="*/ 32 h 32"/>
                    <a:gd name="T4" fmla="*/ 33 w 33"/>
                    <a:gd name="T5" fmla="*/ 11 h 32"/>
                    <a:gd name="T6" fmla="*/ 10 w 33"/>
                    <a:gd name="T7" fmla="*/ 0 h 32"/>
                    <a:gd name="T8" fmla="*/ 0 w 33"/>
                    <a:gd name="T9" fmla="*/ 22 h 32"/>
                    <a:gd name="T10" fmla="*/ 0 60000 65536"/>
                    <a:gd name="T11" fmla="*/ 0 60000 65536"/>
                    <a:gd name="T12" fmla="*/ 0 60000 65536"/>
                    <a:gd name="T13" fmla="*/ 0 60000 65536"/>
                    <a:gd name="T14" fmla="*/ 0 60000 65536"/>
                    <a:gd name="T15" fmla="*/ 0 w 33"/>
                    <a:gd name="T16" fmla="*/ 0 h 32"/>
                    <a:gd name="T17" fmla="*/ 33 w 33"/>
                    <a:gd name="T18" fmla="*/ 32 h 32"/>
                  </a:gdLst>
                  <a:ahLst/>
                  <a:cxnLst>
                    <a:cxn ang="T10">
                      <a:pos x="T0" y="T1"/>
                    </a:cxn>
                    <a:cxn ang="T11">
                      <a:pos x="T2" y="T3"/>
                    </a:cxn>
                    <a:cxn ang="T12">
                      <a:pos x="T4" y="T5"/>
                    </a:cxn>
                    <a:cxn ang="T13">
                      <a:pos x="T6" y="T7"/>
                    </a:cxn>
                    <a:cxn ang="T14">
                      <a:pos x="T8" y="T9"/>
                    </a:cxn>
                  </a:cxnLst>
                  <a:rect l="T15" t="T16" r="T17" b="T18"/>
                  <a:pathLst>
                    <a:path w="33" h="32">
                      <a:moveTo>
                        <a:pt x="0" y="22"/>
                      </a:moveTo>
                      <a:lnTo>
                        <a:pt x="24" y="32"/>
                      </a:lnTo>
                      <a:lnTo>
                        <a:pt x="33" y="11"/>
                      </a:lnTo>
                      <a:lnTo>
                        <a:pt x="10" y="0"/>
                      </a:lnTo>
                      <a:lnTo>
                        <a:pt x="0" y="22"/>
                      </a:lnTo>
                      <a:close/>
                    </a:path>
                  </a:pathLst>
                </a:custGeom>
                <a:solidFill>
                  <a:srgbClr val="FFFF00"/>
                </a:solidFill>
                <a:ln w="0">
                  <a:solidFill>
                    <a:srgbClr val="FFFF00"/>
                  </a:solidFill>
                  <a:round/>
                  <a:headEnd/>
                  <a:tailEnd/>
                </a:ln>
              </p:spPr>
              <p:txBody>
                <a:bodyPr/>
                <a:lstStyle/>
                <a:p>
                  <a:endParaRPr lang="fr-FR"/>
                </a:p>
              </p:txBody>
            </p:sp>
          </p:grpSp>
          <p:grpSp>
            <p:nvGrpSpPr>
              <p:cNvPr id="36261" name="Group 88"/>
              <p:cNvGrpSpPr>
                <a:grpSpLocks/>
              </p:cNvGrpSpPr>
              <p:nvPr/>
            </p:nvGrpSpPr>
            <p:grpSpPr bwMode="auto">
              <a:xfrm>
                <a:off x="1177" y="3028"/>
                <a:ext cx="828" cy="537"/>
                <a:chOff x="1177" y="3032"/>
                <a:chExt cx="828" cy="537"/>
              </a:xfrm>
            </p:grpSpPr>
            <p:grpSp>
              <p:nvGrpSpPr>
                <p:cNvPr id="36262" name="Group 89"/>
                <p:cNvGrpSpPr>
                  <a:grpSpLocks/>
                </p:cNvGrpSpPr>
                <p:nvPr/>
              </p:nvGrpSpPr>
              <p:grpSpPr bwMode="auto">
                <a:xfrm>
                  <a:off x="1238" y="3514"/>
                  <a:ext cx="130" cy="28"/>
                  <a:chOff x="1238" y="3514"/>
                  <a:chExt cx="130" cy="28"/>
                </a:xfrm>
              </p:grpSpPr>
              <p:sp>
                <p:nvSpPr>
                  <p:cNvPr id="36364" name="Freeform 90"/>
                  <p:cNvSpPr>
                    <a:spLocks/>
                  </p:cNvSpPr>
                  <p:nvPr/>
                </p:nvSpPr>
                <p:spPr bwMode="auto">
                  <a:xfrm>
                    <a:off x="1238" y="3514"/>
                    <a:ext cx="10" cy="27"/>
                  </a:xfrm>
                  <a:custGeom>
                    <a:avLst/>
                    <a:gdLst>
                      <a:gd name="T0" fmla="*/ 1 w 10"/>
                      <a:gd name="T1" fmla="*/ 0 h 27"/>
                      <a:gd name="T2" fmla="*/ 0 w 10"/>
                      <a:gd name="T3" fmla="*/ 27 h 27"/>
                      <a:gd name="T4" fmla="*/ 9 w 10"/>
                      <a:gd name="T5" fmla="*/ 27 h 27"/>
                      <a:gd name="T6" fmla="*/ 10 w 10"/>
                      <a:gd name="T7" fmla="*/ 0 h 27"/>
                      <a:gd name="T8" fmla="*/ 1 w 10"/>
                      <a:gd name="T9" fmla="*/ 0 h 27"/>
                      <a:gd name="T10" fmla="*/ 0 60000 65536"/>
                      <a:gd name="T11" fmla="*/ 0 60000 65536"/>
                      <a:gd name="T12" fmla="*/ 0 60000 65536"/>
                      <a:gd name="T13" fmla="*/ 0 60000 65536"/>
                      <a:gd name="T14" fmla="*/ 0 60000 65536"/>
                      <a:gd name="T15" fmla="*/ 0 w 10"/>
                      <a:gd name="T16" fmla="*/ 0 h 27"/>
                      <a:gd name="T17" fmla="*/ 10 w 10"/>
                      <a:gd name="T18" fmla="*/ 27 h 27"/>
                    </a:gdLst>
                    <a:ahLst/>
                    <a:cxnLst>
                      <a:cxn ang="T10">
                        <a:pos x="T0" y="T1"/>
                      </a:cxn>
                      <a:cxn ang="T11">
                        <a:pos x="T2" y="T3"/>
                      </a:cxn>
                      <a:cxn ang="T12">
                        <a:pos x="T4" y="T5"/>
                      </a:cxn>
                      <a:cxn ang="T13">
                        <a:pos x="T6" y="T7"/>
                      </a:cxn>
                      <a:cxn ang="T14">
                        <a:pos x="T8" y="T9"/>
                      </a:cxn>
                    </a:cxnLst>
                    <a:rect l="T15" t="T16" r="T17" b="T18"/>
                    <a:pathLst>
                      <a:path w="10" h="27">
                        <a:moveTo>
                          <a:pt x="1" y="0"/>
                        </a:moveTo>
                        <a:lnTo>
                          <a:pt x="0" y="27"/>
                        </a:lnTo>
                        <a:lnTo>
                          <a:pt x="9" y="27"/>
                        </a:lnTo>
                        <a:lnTo>
                          <a:pt x="10" y="0"/>
                        </a:lnTo>
                        <a:lnTo>
                          <a:pt x="1" y="0"/>
                        </a:lnTo>
                        <a:close/>
                      </a:path>
                    </a:pathLst>
                  </a:custGeom>
                  <a:solidFill>
                    <a:srgbClr val="FFFF00"/>
                  </a:solidFill>
                  <a:ln w="0">
                    <a:solidFill>
                      <a:srgbClr val="FFFF00"/>
                    </a:solidFill>
                    <a:round/>
                    <a:headEnd/>
                    <a:tailEnd/>
                  </a:ln>
                </p:spPr>
                <p:txBody>
                  <a:bodyPr/>
                  <a:lstStyle/>
                  <a:p>
                    <a:endParaRPr lang="fr-FR"/>
                  </a:p>
                </p:txBody>
              </p:sp>
              <p:sp>
                <p:nvSpPr>
                  <p:cNvPr id="36365" name="Freeform 91"/>
                  <p:cNvSpPr>
                    <a:spLocks/>
                  </p:cNvSpPr>
                  <p:nvPr/>
                </p:nvSpPr>
                <p:spPr bwMode="auto">
                  <a:xfrm>
                    <a:off x="1247" y="3514"/>
                    <a:ext cx="16" cy="27"/>
                  </a:xfrm>
                  <a:custGeom>
                    <a:avLst/>
                    <a:gdLst>
                      <a:gd name="T0" fmla="*/ 1 w 16"/>
                      <a:gd name="T1" fmla="*/ 0 h 27"/>
                      <a:gd name="T2" fmla="*/ 0 w 16"/>
                      <a:gd name="T3" fmla="*/ 27 h 27"/>
                      <a:gd name="T4" fmla="*/ 15 w 16"/>
                      <a:gd name="T5" fmla="*/ 27 h 27"/>
                      <a:gd name="T6" fmla="*/ 16 w 16"/>
                      <a:gd name="T7" fmla="*/ 0 h 27"/>
                      <a:gd name="T8" fmla="*/ 1 w 16"/>
                      <a:gd name="T9" fmla="*/ 0 h 27"/>
                      <a:gd name="T10" fmla="*/ 0 60000 65536"/>
                      <a:gd name="T11" fmla="*/ 0 60000 65536"/>
                      <a:gd name="T12" fmla="*/ 0 60000 65536"/>
                      <a:gd name="T13" fmla="*/ 0 60000 65536"/>
                      <a:gd name="T14" fmla="*/ 0 60000 65536"/>
                      <a:gd name="T15" fmla="*/ 0 w 16"/>
                      <a:gd name="T16" fmla="*/ 0 h 27"/>
                      <a:gd name="T17" fmla="*/ 16 w 16"/>
                      <a:gd name="T18" fmla="*/ 27 h 27"/>
                    </a:gdLst>
                    <a:ahLst/>
                    <a:cxnLst>
                      <a:cxn ang="T10">
                        <a:pos x="T0" y="T1"/>
                      </a:cxn>
                      <a:cxn ang="T11">
                        <a:pos x="T2" y="T3"/>
                      </a:cxn>
                      <a:cxn ang="T12">
                        <a:pos x="T4" y="T5"/>
                      </a:cxn>
                      <a:cxn ang="T13">
                        <a:pos x="T6" y="T7"/>
                      </a:cxn>
                      <a:cxn ang="T14">
                        <a:pos x="T8" y="T9"/>
                      </a:cxn>
                    </a:cxnLst>
                    <a:rect l="T15" t="T16" r="T17" b="T18"/>
                    <a:pathLst>
                      <a:path w="16" h="27">
                        <a:moveTo>
                          <a:pt x="1" y="0"/>
                        </a:moveTo>
                        <a:lnTo>
                          <a:pt x="0" y="27"/>
                        </a:lnTo>
                        <a:lnTo>
                          <a:pt x="15" y="27"/>
                        </a:lnTo>
                        <a:lnTo>
                          <a:pt x="16" y="0"/>
                        </a:lnTo>
                        <a:lnTo>
                          <a:pt x="1" y="0"/>
                        </a:lnTo>
                        <a:close/>
                      </a:path>
                    </a:pathLst>
                  </a:custGeom>
                  <a:solidFill>
                    <a:srgbClr val="FFFF00"/>
                  </a:solidFill>
                  <a:ln w="0">
                    <a:solidFill>
                      <a:srgbClr val="FFFF00"/>
                    </a:solidFill>
                    <a:round/>
                    <a:headEnd/>
                    <a:tailEnd/>
                  </a:ln>
                </p:spPr>
                <p:txBody>
                  <a:bodyPr/>
                  <a:lstStyle/>
                  <a:p>
                    <a:endParaRPr lang="fr-FR"/>
                  </a:p>
                </p:txBody>
              </p:sp>
              <p:sp>
                <p:nvSpPr>
                  <p:cNvPr id="36366" name="Rectangle 92"/>
                  <p:cNvSpPr>
                    <a:spLocks noChangeArrowheads="1"/>
                  </p:cNvSpPr>
                  <p:nvPr/>
                </p:nvSpPr>
                <p:spPr bwMode="auto">
                  <a:xfrm>
                    <a:off x="1262" y="351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67" name="Freeform 93"/>
                  <p:cNvSpPr>
                    <a:spLocks/>
                  </p:cNvSpPr>
                  <p:nvPr/>
                </p:nvSpPr>
                <p:spPr bwMode="auto">
                  <a:xfrm>
                    <a:off x="1280" y="3514"/>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6368" name="Rectangle 94"/>
                  <p:cNvSpPr>
                    <a:spLocks noChangeArrowheads="1"/>
                  </p:cNvSpPr>
                  <p:nvPr/>
                </p:nvSpPr>
                <p:spPr bwMode="auto">
                  <a:xfrm>
                    <a:off x="1280" y="351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69" name="Freeform 95"/>
                  <p:cNvSpPr>
                    <a:spLocks/>
                  </p:cNvSpPr>
                  <p:nvPr/>
                </p:nvSpPr>
                <p:spPr bwMode="auto">
                  <a:xfrm>
                    <a:off x="1353" y="3514"/>
                    <a:ext cx="15" cy="27"/>
                  </a:xfrm>
                  <a:custGeom>
                    <a:avLst/>
                    <a:gdLst>
                      <a:gd name="T0" fmla="*/ 1 w 15"/>
                      <a:gd name="T1" fmla="*/ 0 h 27"/>
                      <a:gd name="T2" fmla="*/ 0 w 15"/>
                      <a:gd name="T3" fmla="*/ 27 h 27"/>
                      <a:gd name="T4" fmla="*/ 14 w 15"/>
                      <a:gd name="T5" fmla="*/ 27 h 27"/>
                      <a:gd name="T6" fmla="*/ 15 w 15"/>
                      <a:gd name="T7" fmla="*/ 0 h 27"/>
                      <a:gd name="T8" fmla="*/ 1 w 15"/>
                      <a:gd name="T9" fmla="*/ 0 h 27"/>
                      <a:gd name="T10" fmla="*/ 0 60000 65536"/>
                      <a:gd name="T11" fmla="*/ 0 60000 65536"/>
                      <a:gd name="T12" fmla="*/ 0 60000 65536"/>
                      <a:gd name="T13" fmla="*/ 0 60000 65536"/>
                      <a:gd name="T14" fmla="*/ 0 60000 65536"/>
                      <a:gd name="T15" fmla="*/ 0 w 15"/>
                      <a:gd name="T16" fmla="*/ 0 h 27"/>
                      <a:gd name="T17" fmla="*/ 15 w 15"/>
                      <a:gd name="T18" fmla="*/ 27 h 27"/>
                    </a:gdLst>
                    <a:ahLst/>
                    <a:cxnLst>
                      <a:cxn ang="T10">
                        <a:pos x="T0" y="T1"/>
                      </a:cxn>
                      <a:cxn ang="T11">
                        <a:pos x="T2" y="T3"/>
                      </a:cxn>
                      <a:cxn ang="T12">
                        <a:pos x="T4" y="T5"/>
                      </a:cxn>
                      <a:cxn ang="T13">
                        <a:pos x="T6" y="T7"/>
                      </a:cxn>
                      <a:cxn ang="T14">
                        <a:pos x="T8" y="T9"/>
                      </a:cxn>
                    </a:cxnLst>
                    <a:rect l="T15" t="T16" r="T17" b="T18"/>
                    <a:pathLst>
                      <a:path w="15" h="27">
                        <a:moveTo>
                          <a:pt x="1" y="0"/>
                        </a:moveTo>
                        <a:lnTo>
                          <a:pt x="0" y="27"/>
                        </a:lnTo>
                        <a:lnTo>
                          <a:pt x="14" y="27"/>
                        </a:lnTo>
                        <a:lnTo>
                          <a:pt x="15" y="0"/>
                        </a:lnTo>
                        <a:lnTo>
                          <a:pt x="1" y="0"/>
                        </a:lnTo>
                        <a:close/>
                      </a:path>
                    </a:pathLst>
                  </a:custGeom>
                  <a:solidFill>
                    <a:srgbClr val="FFFF00"/>
                  </a:solidFill>
                  <a:ln w="0">
                    <a:solidFill>
                      <a:srgbClr val="FFFF00"/>
                    </a:solidFill>
                    <a:round/>
                    <a:headEnd/>
                    <a:tailEnd/>
                  </a:ln>
                </p:spPr>
                <p:txBody>
                  <a:bodyPr/>
                  <a:lstStyle/>
                  <a:p>
                    <a:endParaRPr lang="fr-FR"/>
                  </a:p>
                </p:txBody>
              </p:sp>
              <p:sp>
                <p:nvSpPr>
                  <p:cNvPr id="36370" name="Rectangle 96"/>
                  <p:cNvSpPr>
                    <a:spLocks noChangeArrowheads="1"/>
                  </p:cNvSpPr>
                  <p:nvPr/>
                </p:nvSpPr>
                <p:spPr bwMode="auto">
                  <a:xfrm>
                    <a:off x="1353" y="351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grpSp>
            <p:grpSp>
              <p:nvGrpSpPr>
                <p:cNvPr id="36263" name="Group 97"/>
                <p:cNvGrpSpPr>
                  <a:grpSpLocks/>
                </p:cNvGrpSpPr>
                <p:nvPr/>
              </p:nvGrpSpPr>
              <p:grpSpPr bwMode="auto">
                <a:xfrm>
                  <a:off x="1177" y="3032"/>
                  <a:ext cx="828" cy="537"/>
                  <a:chOff x="1177" y="3032"/>
                  <a:chExt cx="828" cy="537"/>
                </a:xfrm>
              </p:grpSpPr>
              <p:sp>
                <p:nvSpPr>
                  <p:cNvPr id="36264" name="Freeform 98"/>
                  <p:cNvSpPr>
                    <a:spLocks/>
                  </p:cNvSpPr>
                  <p:nvPr/>
                </p:nvSpPr>
                <p:spPr bwMode="auto">
                  <a:xfrm>
                    <a:off x="1177" y="3542"/>
                    <a:ext cx="23" cy="27"/>
                  </a:xfrm>
                  <a:custGeom>
                    <a:avLst/>
                    <a:gdLst>
                      <a:gd name="T0" fmla="*/ 12 w 23"/>
                      <a:gd name="T1" fmla="*/ 0 h 27"/>
                      <a:gd name="T2" fmla="*/ 0 w 23"/>
                      <a:gd name="T3" fmla="*/ 8 h 27"/>
                      <a:gd name="T4" fmla="*/ 12 w 23"/>
                      <a:gd name="T5" fmla="*/ 27 h 27"/>
                      <a:gd name="T6" fmla="*/ 23 w 23"/>
                      <a:gd name="T7" fmla="*/ 18 h 27"/>
                      <a:gd name="T8" fmla="*/ 12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2" y="0"/>
                        </a:moveTo>
                        <a:lnTo>
                          <a:pt x="0" y="8"/>
                        </a:lnTo>
                        <a:lnTo>
                          <a:pt x="12" y="27"/>
                        </a:lnTo>
                        <a:lnTo>
                          <a:pt x="23" y="18"/>
                        </a:lnTo>
                        <a:lnTo>
                          <a:pt x="12" y="0"/>
                        </a:lnTo>
                        <a:close/>
                      </a:path>
                    </a:pathLst>
                  </a:custGeom>
                  <a:solidFill>
                    <a:srgbClr val="FFFF00"/>
                  </a:solidFill>
                  <a:ln w="0">
                    <a:solidFill>
                      <a:srgbClr val="FFFF00"/>
                    </a:solidFill>
                    <a:round/>
                    <a:headEnd/>
                    <a:tailEnd/>
                  </a:ln>
                </p:spPr>
                <p:txBody>
                  <a:bodyPr/>
                  <a:lstStyle/>
                  <a:p>
                    <a:endParaRPr lang="fr-FR"/>
                  </a:p>
                </p:txBody>
              </p:sp>
              <p:sp>
                <p:nvSpPr>
                  <p:cNvPr id="36265" name="Rectangle 99"/>
                  <p:cNvSpPr>
                    <a:spLocks noChangeArrowheads="1"/>
                  </p:cNvSpPr>
                  <p:nvPr/>
                </p:nvSpPr>
                <p:spPr bwMode="auto">
                  <a:xfrm>
                    <a:off x="1247" y="351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66" name="Freeform 100"/>
                  <p:cNvSpPr>
                    <a:spLocks/>
                  </p:cNvSpPr>
                  <p:nvPr/>
                </p:nvSpPr>
                <p:spPr bwMode="auto">
                  <a:xfrm>
                    <a:off x="1262" y="3514"/>
                    <a:ext cx="19" cy="27"/>
                  </a:xfrm>
                  <a:custGeom>
                    <a:avLst/>
                    <a:gdLst>
                      <a:gd name="T0" fmla="*/ 1 w 19"/>
                      <a:gd name="T1" fmla="*/ 0 h 27"/>
                      <a:gd name="T2" fmla="*/ 0 w 19"/>
                      <a:gd name="T3" fmla="*/ 27 h 27"/>
                      <a:gd name="T4" fmla="*/ 18 w 19"/>
                      <a:gd name="T5" fmla="*/ 27 h 27"/>
                      <a:gd name="T6" fmla="*/ 19 w 19"/>
                      <a:gd name="T7" fmla="*/ 0 h 27"/>
                      <a:gd name="T8" fmla="*/ 1 w 19"/>
                      <a:gd name="T9" fmla="*/ 0 h 27"/>
                      <a:gd name="T10" fmla="*/ 0 60000 65536"/>
                      <a:gd name="T11" fmla="*/ 0 60000 65536"/>
                      <a:gd name="T12" fmla="*/ 0 60000 65536"/>
                      <a:gd name="T13" fmla="*/ 0 60000 65536"/>
                      <a:gd name="T14" fmla="*/ 0 60000 65536"/>
                      <a:gd name="T15" fmla="*/ 0 w 19"/>
                      <a:gd name="T16" fmla="*/ 0 h 27"/>
                      <a:gd name="T17" fmla="*/ 19 w 19"/>
                      <a:gd name="T18" fmla="*/ 27 h 27"/>
                    </a:gdLst>
                    <a:ahLst/>
                    <a:cxnLst>
                      <a:cxn ang="T10">
                        <a:pos x="T0" y="T1"/>
                      </a:cxn>
                      <a:cxn ang="T11">
                        <a:pos x="T2" y="T3"/>
                      </a:cxn>
                      <a:cxn ang="T12">
                        <a:pos x="T4" y="T5"/>
                      </a:cxn>
                      <a:cxn ang="T13">
                        <a:pos x="T6" y="T7"/>
                      </a:cxn>
                      <a:cxn ang="T14">
                        <a:pos x="T8" y="T9"/>
                      </a:cxn>
                    </a:cxnLst>
                    <a:rect l="T15" t="T16" r="T17" b="T18"/>
                    <a:pathLst>
                      <a:path w="19" h="27">
                        <a:moveTo>
                          <a:pt x="1" y="0"/>
                        </a:moveTo>
                        <a:lnTo>
                          <a:pt x="0" y="27"/>
                        </a:lnTo>
                        <a:lnTo>
                          <a:pt x="18" y="27"/>
                        </a:lnTo>
                        <a:lnTo>
                          <a:pt x="19" y="0"/>
                        </a:lnTo>
                        <a:lnTo>
                          <a:pt x="1" y="0"/>
                        </a:lnTo>
                        <a:close/>
                      </a:path>
                    </a:pathLst>
                  </a:custGeom>
                  <a:solidFill>
                    <a:srgbClr val="FFFF00"/>
                  </a:solidFill>
                  <a:ln w="0">
                    <a:solidFill>
                      <a:srgbClr val="FFFF00"/>
                    </a:solidFill>
                    <a:round/>
                    <a:headEnd/>
                    <a:tailEnd/>
                  </a:ln>
                </p:spPr>
                <p:txBody>
                  <a:bodyPr/>
                  <a:lstStyle/>
                  <a:p>
                    <a:endParaRPr lang="fr-FR"/>
                  </a:p>
                </p:txBody>
              </p:sp>
              <p:sp>
                <p:nvSpPr>
                  <p:cNvPr id="36267" name="Freeform 101"/>
                  <p:cNvSpPr>
                    <a:spLocks/>
                  </p:cNvSpPr>
                  <p:nvPr/>
                </p:nvSpPr>
                <p:spPr bwMode="auto">
                  <a:xfrm>
                    <a:off x="1324" y="3514"/>
                    <a:ext cx="30" cy="27"/>
                  </a:xfrm>
                  <a:custGeom>
                    <a:avLst/>
                    <a:gdLst>
                      <a:gd name="T0" fmla="*/ 1 w 30"/>
                      <a:gd name="T1" fmla="*/ 0 h 27"/>
                      <a:gd name="T2" fmla="*/ 0 w 30"/>
                      <a:gd name="T3" fmla="*/ 27 h 27"/>
                      <a:gd name="T4" fmla="*/ 29 w 30"/>
                      <a:gd name="T5" fmla="*/ 27 h 27"/>
                      <a:gd name="T6" fmla="*/ 30 w 30"/>
                      <a:gd name="T7" fmla="*/ 0 h 27"/>
                      <a:gd name="T8" fmla="*/ 1 w 30"/>
                      <a:gd name="T9" fmla="*/ 0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1" y="0"/>
                        </a:moveTo>
                        <a:lnTo>
                          <a:pt x="0" y="27"/>
                        </a:lnTo>
                        <a:lnTo>
                          <a:pt x="29" y="27"/>
                        </a:lnTo>
                        <a:lnTo>
                          <a:pt x="30" y="0"/>
                        </a:lnTo>
                        <a:lnTo>
                          <a:pt x="1" y="0"/>
                        </a:lnTo>
                        <a:close/>
                      </a:path>
                    </a:pathLst>
                  </a:custGeom>
                  <a:solidFill>
                    <a:srgbClr val="FFFF00"/>
                  </a:solidFill>
                  <a:ln w="0">
                    <a:solidFill>
                      <a:srgbClr val="FFFF00"/>
                    </a:solidFill>
                    <a:round/>
                    <a:headEnd/>
                    <a:tailEnd/>
                  </a:ln>
                </p:spPr>
                <p:txBody>
                  <a:bodyPr/>
                  <a:lstStyle/>
                  <a:p>
                    <a:endParaRPr lang="fr-FR"/>
                  </a:p>
                </p:txBody>
              </p:sp>
              <p:sp>
                <p:nvSpPr>
                  <p:cNvPr id="36268" name="Freeform 102"/>
                  <p:cNvSpPr>
                    <a:spLocks/>
                  </p:cNvSpPr>
                  <p:nvPr/>
                </p:nvSpPr>
                <p:spPr bwMode="auto">
                  <a:xfrm>
                    <a:off x="1386" y="3495"/>
                    <a:ext cx="26" cy="18"/>
                  </a:xfrm>
                  <a:custGeom>
                    <a:avLst/>
                    <a:gdLst>
                      <a:gd name="T0" fmla="*/ 0 w 26"/>
                      <a:gd name="T1" fmla="*/ 5 h 18"/>
                      <a:gd name="T2" fmla="*/ 23 w 26"/>
                      <a:gd name="T3" fmla="*/ 18 h 18"/>
                      <a:gd name="T4" fmla="*/ 26 w 26"/>
                      <a:gd name="T5" fmla="*/ 13 h 18"/>
                      <a:gd name="T6" fmla="*/ 3 w 26"/>
                      <a:gd name="T7" fmla="*/ 0 h 18"/>
                      <a:gd name="T8" fmla="*/ 0 w 26"/>
                      <a:gd name="T9" fmla="*/ 5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5"/>
                        </a:moveTo>
                        <a:lnTo>
                          <a:pt x="23" y="18"/>
                        </a:lnTo>
                        <a:lnTo>
                          <a:pt x="26" y="13"/>
                        </a:lnTo>
                        <a:lnTo>
                          <a:pt x="3" y="0"/>
                        </a:lnTo>
                        <a:lnTo>
                          <a:pt x="0" y="5"/>
                        </a:lnTo>
                        <a:close/>
                      </a:path>
                    </a:pathLst>
                  </a:custGeom>
                  <a:solidFill>
                    <a:srgbClr val="FFFF00"/>
                  </a:solidFill>
                  <a:ln w="0">
                    <a:solidFill>
                      <a:srgbClr val="FFFF00"/>
                    </a:solidFill>
                    <a:round/>
                    <a:headEnd/>
                    <a:tailEnd/>
                  </a:ln>
                </p:spPr>
                <p:txBody>
                  <a:bodyPr/>
                  <a:lstStyle/>
                  <a:p>
                    <a:endParaRPr lang="fr-FR"/>
                  </a:p>
                </p:txBody>
              </p:sp>
              <p:sp>
                <p:nvSpPr>
                  <p:cNvPr id="36269" name="Freeform 103"/>
                  <p:cNvSpPr>
                    <a:spLocks/>
                  </p:cNvSpPr>
                  <p:nvPr/>
                </p:nvSpPr>
                <p:spPr bwMode="auto">
                  <a:xfrm>
                    <a:off x="1400" y="3487"/>
                    <a:ext cx="17" cy="27"/>
                  </a:xfrm>
                  <a:custGeom>
                    <a:avLst/>
                    <a:gdLst>
                      <a:gd name="T0" fmla="*/ 1 w 17"/>
                      <a:gd name="T1" fmla="*/ 0 h 27"/>
                      <a:gd name="T2" fmla="*/ 0 w 17"/>
                      <a:gd name="T3" fmla="*/ 27 h 27"/>
                      <a:gd name="T4" fmla="*/ 16 w 17"/>
                      <a:gd name="T5" fmla="*/ 27 h 27"/>
                      <a:gd name="T6" fmla="*/ 17 w 17"/>
                      <a:gd name="T7" fmla="*/ 0 h 27"/>
                      <a:gd name="T8" fmla="*/ 1 w 17"/>
                      <a:gd name="T9" fmla="*/ 0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1" y="0"/>
                        </a:moveTo>
                        <a:lnTo>
                          <a:pt x="0" y="27"/>
                        </a:lnTo>
                        <a:lnTo>
                          <a:pt x="16" y="27"/>
                        </a:lnTo>
                        <a:lnTo>
                          <a:pt x="17" y="0"/>
                        </a:lnTo>
                        <a:lnTo>
                          <a:pt x="1" y="0"/>
                        </a:lnTo>
                        <a:close/>
                      </a:path>
                    </a:pathLst>
                  </a:custGeom>
                  <a:solidFill>
                    <a:srgbClr val="FFFF00"/>
                  </a:solidFill>
                  <a:ln w="0">
                    <a:solidFill>
                      <a:srgbClr val="FFFF00"/>
                    </a:solidFill>
                    <a:round/>
                    <a:headEnd/>
                    <a:tailEnd/>
                  </a:ln>
                </p:spPr>
                <p:txBody>
                  <a:bodyPr/>
                  <a:lstStyle/>
                  <a:p>
                    <a:endParaRPr lang="fr-FR"/>
                  </a:p>
                </p:txBody>
              </p:sp>
              <p:sp>
                <p:nvSpPr>
                  <p:cNvPr id="36270" name="Freeform 104"/>
                  <p:cNvSpPr>
                    <a:spLocks/>
                  </p:cNvSpPr>
                  <p:nvPr/>
                </p:nvSpPr>
                <p:spPr bwMode="auto">
                  <a:xfrm>
                    <a:off x="1389" y="3488"/>
                    <a:ext cx="23" cy="27"/>
                  </a:xfrm>
                  <a:custGeom>
                    <a:avLst/>
                    <a:gdLst>
                      <a:gd name="T0" fmla="*/ 0 w 23"/>
                      <a:gd name="T1" fmla="*/ 7 h 27"/>
                      <a:gd name="T2" fmla="*/ 11 w 23"/>
                      <a:gd name="T3" fmla="*/ 0 h 27"/>
                      <a:gd name="T4" fmla="*/ 23 w 23"/>
                      <a:gd name="T5" fmla="*/ 20 h 27"/>
                      <a:gd name="T6" fmla="*/ 11 w 23"/>
                      <a:gd name="T7" fmla="*/ 27 h 27"/>
                      <a:gd name="T8" fmla="*/ 0 w 23"/>
                      <a:gd name="T9" fmla="*/ 7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0" y="7"/>
                        </a:moveTo>
                        <a:lnTo>
                          <a:pt x="11" y="0"/>
                        </a:lnTo>
                        <a:lnTo>
                          <a:pt x="23" y="20"/>
                        </a:lnTo>
                        <a:lnTo>
                          <a:pt x="11" y="27"/>
                        </a:lnTo>
                        <a:lnTo>
                          <a:pt x="0" y="7"/>
                        </a:lnTo>
                        <a:close/>
                      </a:path>
                    </a:pathLst>
                  </a:custGeom>
                  <a:solidFill>
                    <a:srgbClr val="FFFF00"/>
                  </a:solidFill>
                  <a:ln w="0">
                    <a:solidFill>
                      <a:srgbClr val="FFFF00"/>
                    </a:solidFill>
                    <a:round/>
                    <a:headEnd/>
                    <a:tailEnd/>
                  </a:ln>
                </p:spPr>
                <p:txBody>
                  <a:bodyPr/>
                  <a:lstStyle/>
                  <a:p>
                    <a:endParaRPr lang="fr-FR"/>
                  </a:p>
                </p:txBody>
              </p:sp>
              <p:sp>
                <p:nvSpPr>
                  <p:cNvPr id="36271" name="Freeform 105"/>
                  <p:cNvSpPr>
                    <a:spLocks/>
                  </p:cNvSpPr>
                  <p:nvPr/>
                </p:nvSpPr>
                <p:spPr bwMode="auto">
                  <a:xfrm>
                    <a:off x="1416" y="3487"/>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6272" name="Rectangle 106"/>
                  <p:cNvSpPr>
                    <a:spLocks noChangeArrowheads="1"/>
                  </p:cNvSpPr>
                  <p:nvPr/>
                </p:nvSpPr>
                <p:spPr bwMode="auto">
                  <a:xfrm>
                    <a:off x="1416" y="348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73" name="Freeform 107"/>
                  <p:cNvSpPr>
                    <a:spLocks/>
                  </p:cNvSpPr>
                  <p:nvPr/>
                </p:nvSpPr>
                <p:spPr bwMode="auto">
                  <a:xfrm>
                    <a:off x="1417" y="3487"/>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36274" name="Rectangle 108"/>
                  <p:cNvSpPr>
                    <a:spLocks noChangeArrowheads="1"/>
                  </p:cNvSpPr>
                  <p:nvPr/>
                </p:nvSpPr>
                <p:spPr bwMode="auto">
                  <a:xfrm>
                    <a:off x="1417" y="348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75" name="Freeform 109"/>
                  <p:cNvSpPr>
                    <a:spLocks/>
                  </p:cNvSpPr>
                  <p:nvPr/>
                </p:nvSpPr>
                <p:spPr bwMode="auto">
                  <a:xfrm>
                    <a:off x="1422" y="3487"/>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276" name="Rectangle 110"/>
                  <p:cNvSpPr>
                    <a:spLocks noChangeArrowheads="1"/>
                  </p:cNvSpPr>
                  <p:nvPr/>
                </p:nvSpPr>
                <p:spPr bwMode="auto">
                  <a:xfrm>
                    <a:off x="1422" y="348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77" name="Freeform 111"/>
                  <p:cNvSpPr>
                    <a:spLocks/>
                  </p:cNvSpPr>
                  <p:nvPr/>
                </p:nvSpPr>
                <p:spPr bwMode="auto">
                  <a:xfrm>
                    <a:off x="1426" y="3487"/>
                    <a:ext cx="12" cy="27"/>
                  </a:xfrm>
                  <a:custGeom>
                    <a:avLst/>
                    <a:gdLst>
                      <a:gd name="T0" fmla="*/ 1 w 12"/>
                      <a:gd name="T1" fmla="*/ 0 h 27"/>
                      <a:gd name="T2" fmla="*/ 0 w 12"/>
                      <a:gd name="T3" fmla="*/ 27 h 27"/>
                      <a:gd name="T4" fmla="*/ 11 w 12"/>
                      <a:gd name="T5" fmla="*/ 27 h 27"/>
                      <a:gd name="T6" fmla="*/ 12 w 12"/>
                      <a:gd name="T7" fmla="*/ 0 h 27"/>
                      <a:gd name="T8" fmla="*/ 1 w 12"/>
                      <a:gd name="T9" fmla="*/ 0 h 27"/>
                      <a:gd name="T10" fmla="*/ 0 60000 65536"/>
                      <a:gd name="T11" fmla="*/ 0 60000 65536"/>
                      <a:gd name="T12" fmla="*/ 0 60000 65536"/>
                      <a:gd name="T13" fmla="*/ 0 60000 65536"/>
                      <a:gd name="T14" fmla="*/ 0 60000 65536"/>
                      <a:gd name="T15" fmla="*/ 0 w 12"/>
                      <a:gd name="T16" fmla="*/ 0 h 27"/>
                      <a:gd name="T17" fmla="*/ 12 w 12"/>
                      <a:gd name="T18" fmla="*/ 27 h 27"/>
                    </a:gdLst>
                    <a:ahLst/>
                    <a:cxnLst>
                      <a:cxn ang="T10">
                        <a:pos x="T0" y="T1"/>
                      </a:cxn>
                      <a:cxn ang="T11">
                        <a:pos x="T2" y="T3"/>
                      </a:cxn>
                      <a:cxn ang="T12">
                        <a:pos x="T4" y="T5"/>
                      </a:cxn>
                      <a:cxn ang="T13">
                        <a:pos x="T6" y="T7"/>
                      </a:cxn>
                      <a:cxn ang="T14">
                        <a:pos x="T8" y="T9"/>
                      </a:cxn>
                    </a:cxnLst>
                    <a:rect l="T15" t="T16" r="T17" b="T18"/>
                    <a:pathLst>
                      <a:path w="12" h="27">
                        <a:moveTo>
                          <a:pt x="1" y="0"/>
                        </a:moveTo>
                        <a:lnTo>
                          <a:pt x="0" y="27"/>
                        </a:lnTo>
                        <a:lnTo>
                          <a:pt x="11" y="27"/>
                        </a:lnTo>
                        <a:lnTo>
                          <a:pt x="12" y="0"/>
                        </a:lnTo>
                        <a:lnTo>
                          <a:pt x="1" y="0"/>
                        </a:lnTo>
                        <a:close/>
                      </a:path>
                    </a:pathLst>
                  </a:custGeom>
                  <a:solidFill>
                    <a:srgbClr val="FFFF00"/>
                  </a:solidFill>
                  <a:ln w="0">
                    <a:solidFill>
                      <a:srgbClr val="FFFF00"/>
                    </a:solidFill>
                    <a:round/>
                    <a:headEnd/>
                    <a:tailEnd/>
                  </a:ln>
                </p:spPr>
                <p:txBody>
                  <a:bodyPr/>
                  <a:lstStyle/>
                  <a:p>
                    <a:endParaRPr lang="fr-FR"/>
                  </a:p>
                </p:txBody>
              </p:sp>
              <p:sp>
                <p:nvSpPr>
                  <p:cNvPr id="36278" name="Rectangle 112"/>
                  <p:cNvSpPr>
                    <a:spLocks noChangeArrowheads="1"/>
                  </p:cNvSpPr>
                  <p:nvPr/>
                </p:nvSpPr>
                <p:spPr bwMode="auto">
                  <a:xfrm>
                    <a:off x="1426" y="348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79" name="Freeform 113"/>
                  <p:cNvSpPr>
                    <a:spLocks/>
                  </p:cNvSpPr>
                  <p:nvPr/>
                </p:nvSpPr>
                <p:spPr bwMode="auto">
                  <a:xfrm>
                    <a:off x="1472" y="3464"/>
                    <a:ext cx="51" cy="46"/>
                  </a:xfrm>
                  <a:custGeom>
                    <a:avLst/>
                    <a:gdLst>
                      <a:gd name="T0" fmla="*/ 0 w 51"/>
                      <a:gd name="T1" fmla="*/ 23 h 46"/>
                      <a:gd name="T2" fmla="*/ 14 w 51"/>
                      <a:gd name="T3" fmla="*/ 46 h 46"/>
                      <a:gd name="T4" fmla="*/ 51 w 51"/>
                      <a:gd name="T5" fmla="*/ 22 h 46"/>
                      <a:gd name="T6" fmla="*/ 37 w 51"/>
                      <a:gd name="T7" fmla="*/ 0 h 46"/>
                      <a:gd name="T8" fmla="*/ 0 w 51"/>
                      <a:gd name="T9" fmla="*/ 23 h 46"/>
                      <a:gd name="T10" fmla="*/ 0 60000 65536"/>
                      <a:gd name="T11" fmla="*/ 0 60000 65536"/>
                      <a:gd name="T12" fmla="*/ 0 60000 65536"/>
                      <a:gd name="T13" fmla="*/ 0 60000 65536"/>
                      <a:gd name="T14" fmla="*/ 0 60000 65536"/>
                      <a:gd name="T15" fmla="*/ 0 w 51"/>
                      <a:gd name="T16" fmla="*/ 0 h 46"/>
                      <a:gd name="T17" fmla="*/ 51 w 51"/>
                      <a:gd name="T18" fmla="*/ 46 h 46"/>
                    </a:gdLst>
                    <a:ahLst/>
                    <a:cxnLst>
                      <a:cxn ang="T10">
                        <a:pos x="T0" y="T1"/>
                      </a:cxn>
                      <a:cxn ang="T11">
                        <a:pos x="T2" y="T3"/>
                      </a:cxn>
                      <a:cxn ang="T12">
                        <a:pos x="T4" y="T5"/>
                      </a:cxn>
                      <a:cxn ang="T13">
                        <a:pos x="T6" y="T7"/>
                      </a:cxn>
                      <a:cxn ang="T14">
                        <a:pos x="T8" y="T9"/>
                      </a:cxn>
                    </a:cxnLst>
                    <a:rect l="T15" t="T16" r="T17" b="T18"/>
                    <a:pathLst>
                      <a:path w="51" h="46">
                        <a:moveTo>
                          <a:pt x="0" y="23"/>
                        </a:moveTo>
                        <a:lnTo>
                          <a:pt x="14" y="46"/>
                        </a:lnTo>
                        <a:lnTo>
                          <a:pt x="51" y="22"/>
                        </a:lnTo>
                        <a:lnTo>
                          <a:pt x="37" y="0"/>
                        </a:lnTo>
                        <a:lnTo>
                          <a:pt x="0" y="23"/>
                        </a:lnTo>
                        <a:close/>
                      </a:path>
                    </a:pathLst>
                  </a:custGeom>
                  <a:solidFill>
                    <a:srgbClr val="FFFF00"/>
                  </a:solidFill>
                  <a:ln w="0">
                    <a:solidFill>
                      <a:srgbClr val="FFFF00"/>
                    </a:solidFill>
                    <a:round/>
                    <a:headEnd/>
                    <a:tailEnd/>
                  </a:ln>
                </p:spPr>
                <p:txBody>
                  <a:bodyPr/>
                  <a:lstStyle/>
                  <a:p>
                    <a:endParaRPr lang="fr-FR"/>
                  </a:p>
                </p:txBody>
              </p:sp>
              <p:sp>
                <p:nvSpPr>
                  <p:cNvPr id="36280" name="Freeform 114"/>
                  <p:cNvSpPr>
                    <a:spLocks/>
                  </p:cNvSpPr>
                  <p:nvPr/>
                </p:nvSpPr>
                <p:spPr bwMode="auto">
                  <a:xfrm>
                    <a:off x="1558" y="3460"/>
                    <a:ext cx="44" cy="27"/>
                  </a:xfrm>
                  <a:custGeom>
                    <a:avLst/>
                    <a:gdLst>
                      <a:gd name="T0" fmla="*/ 1 w 44"/>
                      <a:gd name="T1" fmla="*/ 0 h 27"/>
                      <a:gd name="T2" fmla="*/ 0 w 44"/>
                      <a:gd name="T3" fmla="*/ 27 h 27"/>
                      <a:gd name="T4" fmla="*/ 43 w 44"/>
                      <a:gd name="T5" fmla="*/ 27 h 27"/>
                      <a:gd name="T6" fmla="*/ 44 w 44"/>
                      <a:gd name="T7" fmla="*/ 0 h 27"/>
                      <a:gd name="T8" fmla="*/ 1 w 44"/>
                      <a:gd name="T9" fmla="*/ 0 h 27"/>
                      <a:gd name="T10" fmla="*/ 0 60000 65536"/>
                      <a:gd name="T11" fmla="*/ 0 60000 65536"/>
                      <a:gd name="T12" fmla="*/ 0 60000 65536"/>
                      <a:gd name="T13" fmla="*/ 0 60000 65536"/>
                      <a:gd name="T14" fmla="*/ 0 60000 65536"/>
                      <a:gd name="T15" fmla="*/ 0 w 44"/>
                      <a:gd name="T16" fmla="*/ 0 h 27"/>
                      <a:gd name="T17" fmla="*/ 44 w 44"/>
                      <a:gd name="T18" fmla="*/ 27 h 27"/>
                    </a:gdLst>
                    <a:ahLst/>
                    <a:cxnLst>
                      <a:cxn ang="T10">
                        <a:pos x="T0" y="T1"/>
                      </a:cxn>
                      <a:cxn ang="T11">
                        <a:pos x="T2" y="T3"/>
                      </a:cxn>
                      <a:cxn ang="T12">
                        <a:pos x="T4" y="T5"/>
                      </a:cxn>
                      <a:cxn ang="T13">
                        <a:pos x="T6" y="T7"/>
                      </a:cxn>
                      <a:cxn ang="T14">
                        <a:pos x="T8" y="T9"/>
                      </a:cxn>
                    </a:cxnLst>
                    <a:rect l="T15" t="T16" r="T17" b="T18"/>
                    <a:pathLst>
                      <a:path w="44" h="27">
                        <a:moveTo>
                          <a:pt x="1" y="0"/>
                        </a:moveTo>
                        <a:lnTo>
                          <a:pt x="0" y="27"/>
                        </a:lnTo>
                        <a:lnTo>
                          <a:pt x="43" y="27"/>
                        </a:lnTo>
                        <a:lnTo>
                          <a:pt x="44" y="0"/>
                        </a:lnTo>
                        <a:lnTo>
                          <a:pt x="1" y="0"/>
                        </a:lnTo>
                        <a:close/>
                      </a:path>
                    </a:pathLst>
                  </a:custGeom>
                  <a:solidFill>
                    <a:srgbClr val="FFFF00"/>
                  </a:solidFill>
                  <a:ln w="0">
                    <a:solidFill>
                      <a:srgbClr val="FFFF00"/>
                    </a:solidFill>
                    <a:round/>
                    <a:headEnd/>
                    <a:tailEnd/>
                  </a:ln>
                </p:spPr>
                <p:txBody>
                  <a:bodyPr/>
                  <a:lstStyle/>
                  <a:p>
                    <a:endParaRPr lang="fr-FR"/>
                  </a:p>
                </p:txBody>
              </p:sp>
              <p:sp>
                <p:nvSpPr>
                  <p:cNvPr id="36281" name="Freeform 115"/>
                  <p:cNvSpPr>
                    <a:spLocks/>
                  </p:cNvSpPr>
                  <p:nvPr/>
                </p:nvSpPr>
                <p:spPr bwMode="auto">
                  <a:xfrm>
                    <a:off x="1644" y="3460"/>
                    <a:ext cx="38" cy="27"/>
                  </a:xfrm>
                  <a:custGeom>
                    <a:avLst/>
                    <a:gdLst>
                      <a:gd name="T0" fmla="*/ 1 w 38"/>
                      <a:gd name="T1" fmla="*/ 0 h 27"/>
                      <a:gd name="T2" fmla="*/ 0 w 38"/>
                      <a:gd name="T3" fmla="*/ 27 h 27"/>
                      <a:gd name="T4" fmla="*/ 37 w 38"/>
                      <a:gd name="T5" fmla="*/ 27 h 27"/>
                      <a:gd name="T6" fmla="*/ 38 w 38"/>
                      <a:gd name="T7" fmla="*/ 0 h 27"/>
                      <a:gd name="T8" fmla="*/ 1 w 38"/>
                      <a:gd name="T9" fmla="*/ 0 h 27"/>
                      <a:gd name="T10" fmla="*/ 0 60000 65536"/>
                      <a:gd name="T11" fmla="*/ 0 60000 65536"/>
                      <a:gd name="T12" fmla="*/ 0 60000 65536"/>
                      <a:gd name="T13" fmla="*/ 0 60000 65536"/>
                      <a:gd name="T14" fmla="*/ 0 60000 65536"/>
                      <a:gd name="T15" fmla="*/ 0 w 38"/>
                      <a:gd name="T16" fmla="*/ 0 h 27"/>
                      <a:gd name="T17" fmla="*/ 38 w 38"/>
                      <a:gd name="T18" fmla="*/ 27 h 27"/>
                    </a:gdLst>
                    <a:ahLst/>
                    <a:cxnLst>
                      <a:cxn ang="T10">
                        <a:pos x="T0" y="T1"/>
                      </a:cxn>
                      <a:cxn ang="T11">
                        <a:pos x="T2" y="T3"/>
                      </a:cxn>
                      <a:cxn ang="T12">
                        <a:pos x="T4" y="T5"/>
                      </a:cxn>
                      <a:cxn ang="T13">
                        <a:pos x="T6" y="T7"/>
                      </a:cxn>
                      <a:cxn ang="T14">
                        <a:pos x="T8" y="T9"/>
                      </a:cxn>
                    </a:cxnLst>
                    <a:rect l="T15" t="T16" r="T17" b="T18"/>
                    <a:pathLst>
                      <a:path w="38" h="27">
                        <a:moveTo>
                          <a:pt x="1" y="0"/>
                        </a:moveTo>
                        <a:lnTo>
                          <a:pt x="0" y="27"/>
                        </a:lnTo>
                        <a:lnTo>
                          <a:pt x="37" y="27"/>
                        </a:lnTo>
                        <a:lnTo>
                          <a:pt x="38" y="0"/>
                        </a:lnTo>
                        <a:lnTo>
                          <a:pt x="1" y="0"/>
                        </a:lnTo>
                        <a:close/>
                      </a:path>
                    </a:pathLst>
                  </a:custGeom>
                  <a:solidFill>
                    <a:srgbClr val="FFFF00"/>
                  </a:solidFill>
                  <a:ln w="0">
                    <a:solidFill>
                      <a:srgbClr val="FFFF00"/>
                    </a:solidFill>
                    <a:round/>
                    <a:headEnd/>
                    <a:tailEnd/>
                  </a:ln>
                </p:spPr>
                <p:txBody>
                  <a:bodyPr/>
                  <a:lstStyle/>
                  <a:p>
                    <a:endParaRPr lang="fr-FR"/>
                  </a:p>
                </p:txBody>
              </p:sp>
              <p:sp>
                <p:nvSpPr>
                  <p:cNvPr id="36282" name="Freeform 116"/>
                  <p:cNvSpPr>
                    <a:spLocks/>
                  </p:cNvSpPr>
                  <p:nvPr/>
                </p:nvSpPr>
                <p:spPr bwMode="auto">
                  <a:xfrm>
                    <a:off x="1681" y="3460"/>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36283" name="Rectangle 117"/>
                  <p:cNvSpPr>
                    <a:spLocks noChangeArrowheads="1"/>
                  </p:cNvSpPr>
                  <p:nvPr/>
                </p:nvSpPr>
                <p:spPr bwMode="auto">
                  <a:xfrm>
                    <a:off x="1681" y="346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84" name="Freeform 118"/>
                  <p:cNvSpPr>
                    <a:spLocks/>
                  </p:cNvSpPr>
                  <p:nvPr/>
                </p:nvSpPr>
                <p:spPr bwMode="auto">
                  <a:xfrm>
                    <a:off x="1716" y="3434"/>
                    <a:ext cx="25" cy="26"/>
                  </a:xfrm>
                  <a:custGeom>
                    <a:avLst/>
                    <a:gdLst>
                      <a:gd name="T0" fmla="*/ 1 w 25"/>
                      <a:gd name="T1" fmla="*/ 0 h 26"/>
                      <a:gd name="T2" fmla="*/ 0 w 25"/>
                      <a:gd name="T3" fmla="*/ 26 h 26"/>
                      <a:gd name="T4" fmla="*/ 24 w 25"/>
                      <a:gd name="T5" fmla="*/ 26 h 26"/>
                      <a:gd name="T6" fmla="*/ 25 w 25"/>
                      <a:gd name="T7" fmla="*/ 0 h 26"/>
                      <a:gd name="T8" fmla="*/ 1 w 25"/>
                      <a:gd name="T9" fmla="*/ 0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 y="0"/>
                        </a:moveTo>
                        <a:lnTo>
                          <a:pt x="0" y="26"/>
                        </a:lnTo>
                        <a:lnTo>
                          <a:pt x="24" y="26"/>
                        </a:lnTo>
                        <a:lnTo>
                          <a:pt x="25" y="0"/>
                        </a:lnTo>
                        <a:lnTo>
                          <a:pt x="1" y="0"/>
                        </a:lnTo>
                        <a:close/>
                      </a:path>
                    </a:pathLst>
                  </a:custGeom>
                  <a:solidFill>
                    <a:srgbClr val="FFFF00"/>
                  </a:solidFill>
                  <a:ln w="0">
                    <a:solidFill>
                      <a:srgbClr val="FFFF00"/>
                    </a:solidFill>
                    <a:round/>
                    <a:headEnd/>
                    <a:tailEnd/>
                  </a:ln>
                </p:spPr>
                <p:txBody>
                  <a:bodyPr/>
                  <a:lstStyle/>
                  <a:p>
                    <a:endParaRPr lang="fr-FR"/>
                  </a:p>
                </p:txBody>
              </p:sp>
              <p:sp>
                <p:nvSpPr>
                  <p:cNvPr id="36285" name="Freeform 119"/>
                  <p:cNvSpPr>
                    <a:spLocks/>
                  </p:cNvSpPr>
                  <p:nvPr/>
                </p:nvSpPr>
                <p:spPr bwMode="auto">
                  <a:xfrm>
                    <a:off x="1706" y="3435"/>
                    <a:ext cx="21" cy="26"/>
                  </a:xfrm>
                  <a:custGeom>
                    <a:avLst/>
                    <a:gdLst>
                      <a:gd name="T0" fmla="*/ 0 w 21"/>
                      <a:gd name="T1" fmla="*/ 5 h 26"/>
                      <a:gd name="T2" fmla="*/ 10 w 21"/>
                      <a:gd name="T3" fmla="*/ 0 h 26"/>
                      <a:gd name="T4" fmla="*/ 21 w 21"/>
                      <a:gd name="T5" fmla="*/ 21 h 26"/>
                      <a:gd name="T6" fmla="*/ 10 w 21"/>
                      <a:gd name="T7" fmla="*/ 26 h 26"/>
                      <a:gd name="T8" fmla="*/ 0 w 21"/>
                      <a:gd name="T9" fmla="*/ 5 h 26"/>
                      <a:gd name="T10" fmla="*/ 0 60000 65536"/>
                      <a:gd name="T11" fmla="*/ 0 60000 65536"/>
                      <a:gd name="T12" fmla="*/ 0 60000 65536"/>
                      <a:gd name="T13" fmla="*/ 0 60000 65536"/>
                      <a:gd name="T14" fmla="*/ 0 60000 65536"/>
                      <a:gd name="T15" fmla="*/ 0 w 21"/>
                      <a:gd name="T16" fmla="*/ 0 h 26"/>
                      <a:gd name="T17" fmla="*/ 21 w 21"/>
                      <a:gd name="T18" fmla="*/ 26 h 26"/>
                    </a:gdLst>
                    <a:ahLst/>
                    <a:cxnLst>
                      <a:cxn ang="T10">
                        <a:pos x="T0" y="T1"/>
                      </a:cxn>
                      <a:cxn ang="T11">
                        <a:pos x="T2" y="T3"/>
                      </a:cxn>
                      <a:cxn ang="T12">
                        <a:pos x="T4" y="T5"/>
                      </a:cxn>
                      <a:cxn ang="T13">
                        <a:pos x="T6" y="T7"/>
                      </a:cxn>
                      <a:cxn ang="T14">
                        <a:pos x="T8" y="T9"/>
                      </a:cxn>
                    </a:cxnLst>
                    <a:rect l="T15" t="T16" r="T17" b="T18"/>
                    <a:pathLst>
                      <a:path w="21" h="26">
                        <a:moveTo>
                          <a:pt x="0" y="5"/>
                        </a:moveTo>
                        <a:lnTo>
                          <a:pt x="10" y="0"/>
                        </a:lnTo>
                        <a:lnTo>
                          <a:pt x="21" y="21"/>
                        </a:lnTo>
                        <a:lnTo>
                          <a:pt x="10" y="26"/>
                        </a:lnTo>
                        <a:lnTo>
                          <a:pt x="0" y="5"/>
                        </a:lnTo>
                        <a:close/>
                      </a:path>
                    </a:pathLst>
                  </a:custGeom>
                  <a:solidFill>
                    <a:srgbClr val="FFFF00"/>
                  </a:solidFill>
                  <a:ln w="0">
                    <a:solidFill>
                      <a:srgbClr val="FFFF00"/>
                    </a:solidFill>
                    <a:round/>
                    <a:headEnd/>
                    <a:tailEnd/>
                  </a:ln>
                </p:spPr>
                <p:txBody>
                  <a:bodyPr/>
                  <a:lstStyle/>
                  <a:p>
                    <a:endParaRPr lang="fr-FR"/>
                  </a:p>
                </p:txBody>
              </p:sp>
              <p:sp>
                <p:nvSpPr>
                  <p:cNvPr id="36286" name="Freeform 120"/>
                  <p:cNvSpPr>
                    <a:spLocks/>
                  </p:cNvSpPr>
                  <p:nvPr/>
                </p:nvSpPr>
                <p:spPr bwMode="auto">
                  <a:xfrm>
                    <a:off x="1740" y="3434"/>
                    <a:ext cx="17" cy="26"/>
                  </a:xfrm>
                  <a:custGeom>
                    <a:avLst/>
                    <a:gdLst>
                      <a:gd name="T0" fmla="*/ 1 w 17"/>
                      <a:gd name="T1" fmla="*/ 0 h 26"/>
                      <a:gd name="T2" fmla="*/ 0 w 17"/>
                      <a:gd name="T3" fmla="*/ 26 h 26"/>
                      <a:gd name="T4" fmla="*/ 16 w 17"/>
                      <a:gd name="T5" fmla="*/ 26 h 26"/>
                      <a:gd name="T6" fmla="*/ 17 w 17"/>
                      <a:gd name="T7" fmla="*/ 0 h 26"/>
                      <a:gd name="T8" fmla="*/ 1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1" y="0"/>
                        </a:moveTo>
                        <a:lnTo>
                          <a:pt x="0" y="26"/>
                        </a:lnTo>
                        <a:lnTo>
                          <a:pt x="16" y="26"/>
                        </a:lnTo>
                        <a:lnTo>
                          <a:pt x="17" y="0"/>
                        </a:lnTo>
                        <a:lnTo>
                          <a:pt x="1" y="0"/>
                        </a:lnTo>
                        <a:close/>
                      </a:path>
                    </a:pathLst>
                  </a:custGeom>
                  <a:solidFill>
                    <a:srgbClr val="FFFF00"/>
                  </a:solidFill>
                  <a:ln w="0">
                    <a:solidFill>
                      <a:srgbClr val="FFFF00"/>
                    </a:solidFill>
                    <a:round/>
                    <a:headEnd/>
                    <a:tailEnd/>
                  </a:ln>
                </p:spPr>
                <p:txBody>
                  <a:bodyPr/>
                  <a:lstStyle/>
                  <a:p>
                    <a:endParaRPr lang="fr-FR"/>
                  </a:p>
                </p:txBody>
              </p:sp>
              <p:sp>
                <p:nvSpPr>
                  <p:cNvPr id="36287" name="Rectangle 121"/>
                  <p:cNvSpPr>
                    <a:spLocks noChangeArrowheads="1"/>
                  </p:cNvSpPr>
                  <p:nvPr/>
                </p:nvSpPr>
                <p:spPr bwMode="auto">
                  <a:xfrm>
                    <a:off x="1740" y="3435"/>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88" name="Freeform 122"/>
                  <p:cNvSpPr>
                    <a:spLocks/>
                  </p:cNvSpPr>
                  <p:nvPr/>
                </p:nvSpPr>
                <p:spPr bwMode="auto">
                  <a:xfrm>
                    <a:off x="1756" y="3434"/>
                    <a:ext cx="4" cy="26"/>
                  </a:xfrm>
                  <a:custGeom>
                    <a:avLst/>
                    <a:gdLst>
                      <a:gd name="T0" fmla="*/ 1 w 4"/>
                      <a:gd name="T1" fmla="*/ 0 h 26"/>
                      <a:gd name="T2" fmla="*/ 0 w 4"/>
                      <a:gd name="T3" fmla="*/ 26 h 26"/>
                      <a:gd name="T4" fmla="*/ 3 w 4"/>
                      <a:gd name="T5" fmla="*/ 26 h 26"/>
                      <a:gd name="T6" fmla="*/ 4 w 4"/>
                      <a:gd name="T7" fmla="*/ 0 h 26"/>
                      <a:gd name="T8" fmla="*/ 1 w 4"/>
                      <a:gd name="T9" fmla="*/ 0 h 26"/>
                      <a:gd name="T10" fmla="*/ 0 60000 65536"/>
                      <a:gd name="T11" fmla="*/ 0 60000 65536"/>
                      <a:gd name="T12" fmla="*/ 0 60000 65536"/>
                      <a:gd name="T13" fmla="*/ 0 60000 65536"/>
                      <a:gd name="T14" fmla="*/ 0 60000 65536"/>
                      <a:gd name="T15" fmla="*/ 0 w 4"/>
                      <a:gd name="T16" fmla="*/ 0 h 26"/>
                      <a:gd name="T17" fmla="*/ 4 w 4"/>
                      <a:gd name="T18" fmla="*/ 26 h 26"/>
                    </a:gdLst>
                    <a:ahLst/>
                    <a:cxnLst>
                      <a:cxn ang="T10">
                        <a:pos x="T0" y="T1"/>
                      </a:cxn>
                      <a:cxn ang="T11">
                        <a:pos x="T2" y="T3"/>
                      </a:cxn>
                      <a:cxn ang="T12">
                        <a:pos x="T4" y="T5"/>
                      </a:cxn>
                      <a:cxn ang="T13">
                        <a:pos x="T6" y="T7"/>
                      </a:cxn>
                      <a:cxn ang="T14">
                        <a:pos x="T8" y="T9"/>
                      </a:cxn>
                    </a:cxnLst>
                    <a:rect l="T15" t="T16" r="T17" b="T18"/>
                    <a:pathLst>
                      <a:path w="4" h="26">
                        <a:moveTo>
                          <a:pt x="1" y="0"/>
                        </a:moveTo>
                        <a:lnTo>
                          <a:pt x="0" y="26"/>
                        </a:lnTo>
                        <a:lnTo>
                          <a:pt x="3" y="26"/>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6289" name="Rectangle 123"/>
                  <p:cNvSpPr>
                    <a:spLocks noChangeArrowheads="1"/>
                  </p:cNvSpPr>
                  <p:nvPr/>
                </p:nvSpPr>
                <p:spPr bwMode="auto">
                  <a:xfrm>
                    <a:off x="1756" y="3435"/>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90" name="Freeform 124"/>
                  <p:cNvSpPr>
                    <a:spLocks/>
                  </p:cNvSpPr>
                  <p:nvPr/>
                </p:nvSpPr>
                <p:spPr bwMode="auto">
                  <a:xfrm>
                    <a:off x="1792" y="3409"/>
                    <a:ext cx="28" cy="32"/>
                  </a:xfrm>
                  <a:custGeom>
                    <a:avLst/>
                    <a:gdLst>
                      <a:gd name="T0" fmla="*/ 0 w 28"/>
                      <a:gd name="T1" fmla="*/ 9 h 32"/>
                      <a:gd name="T2" fmla="*/ 13 w 28"/>
                      <a:gd name="T3" fmla="*/ 32 h 32"/>
                      <a:gd name="T4" fmla="*/ 28 w 28"/>
                      <a:gd name="T5" fmla="*/ 22 h 32"/>
                      <a:gd name="T6" fmla="*/ 15 w 28"/>
                      <a:gd name="T7" fmla="*/ 0 h 32"/>
                      <a:gd name="T8" fmla="*/ 0 w 28"/>
                      <a:gd name="T9" fmla="*/ 9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9"/>
                        </a:moveTo>
                        <a:lnTo>
                          <a:pt x="13" y="32"/>
                        </a:lnTo>
                        <a:lnTo>
                          <a:pt x="28" y="22"/>
                        </a:lnTo>
                        <a:lnTo>
                          <a:pt x="15" y="0"/>
                        </a:lnTo>
                        <a:lnTo>
                          <a:pt x="0" y="9"/>
                        </a:lnTo>
                        <a:close/>
                      </a:path>
                    </a:pathLst>
                  </a:custGeom>
                  <a:solidFill>
                    <a:srgbClr val="FFFF00"/>
                  </a:solidFill>
                  <a:ln w="0">
                    <a:solidFill>
                      <a:srgbClr val="FFFF00"/>
                    </a:solidFill>
                    <a:round/>
                    <a:headEnd/>
                    <a:tailEnd/>
                  </a:ln>
                </p:spPr>
                <p:txBody>
                  <a:bodyPr/>
                  <a:lstStyle/>
                  <a:p>
                    <a:endParaRPr lang="fr-FR"/>
                  </a:p>
                </p:txBody>
              </p:sp>
              <p:sp>
                <p:nvSpPr>
                  <p:cNvPr id="36291" name="Freeform 125"/>
                  <p:cNvSpPr>
                    <a:spLocks/>
                  </p:cNvSpPr>
                  <p:nvPr/>
                </p:nvSpPr>
                <p:spPr bwMode="auto">
                  <a:xfrm>
                    <a:off x="1813" y="3407"/>
                    <a:ext cx="13" cy="27"/>
                  </a:xfrm>
                  <a:custGeom>
                    <a:avLst/>
                    <a:gdLst>
                      <a:gd name="T0" fmla="*/ 1 w 13"/>
                      <a:gd name="T1" fmla="*/ 0 h 27"/>
                      <a:gd name="T2" fmla="*/ 0 w 13"/>
                      <a:gd name="T3" fmla="*/ 27 h 27"/>
                      <a:gd name="T4" fmla="*/ 12 w 13"/>
                      <a:gd name="T5" fmla="*/ 27 h 27"/>
                      <a:gd name="T6" fmla="*/ 13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2"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36292" name="Freeform 126"/>
                  <p:cNvSpPr>
                    <a:spLocks/>
                  </p:cNvSpPr>
                  <p:nvPr/>
                </p:nvSpPr>
                <p:spPr bwMode="auto">
                  <a:xfrm>
                    <a:off x="1806" y="3408"/>
                    <a:ext cx="13" cy="27"/>
                  </a:xfrm>
                  <a:custGeom>
                    <a:avLst/>
                    <a:gdLst>
                      <a:gd name="T0" fmla="*/ 0 w 13"/>
                      <a:gd name="T1" fmla="*/ 2 h 27"/>
                      <a:gd name="T2" fmla="*/ 7 w 13"/>
                      <a:gd name="T3" fmla="*/ 0 h 27"/>
                      <a:gd name="T4" fmla="*/ 13 w 13"/>
                      <a:gd name="T5" fmla="*/ 24 h 27"/>
                      <a:gd name="T6" fmla="*/ 7 w 13"/>
                      <a:gd name="T7" fmla="*/ 27 h 27"/>
                      <a:gd name="T8" fmla="*/ 0 w 13"/>
                      <a:gd name="T9" fmla="*/ 2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0" y="2"/>
                        </a:moveTo>
                        <a:lnTo>
                          <a:pt x="7" y="0"/>
                        </a:lnTo>
                        <a:lnTo>
                          <a:pt x="13" y="24"/>
                        </a:lnTo>
                        <a:lnTo>
                          <a:pt x="7" y="27"/>
                        </a:lnTo>
                        <a:lnTo>
                          <a:pt x="0" y="2"/>
                        </a:lnTo>
                        <a:close/>
                      </a:path>
                    </a:pathLst>
                  </a:custGeom>
                  <a:solidFill>
                    <a:srgbClr val="FFFF00"/>
                  </a:solidFill>
                  <a:ln w="0">
                    <a:solidFill>
                      <a:srgbClr val="FFFF00"/>
                    </a:solidFill>
                    <a:round/>
                    <a:headEnd/>
                    <a:tailEnd/>
                  </a:ln>
                </p:spPr>
                <p:txBody>
                  <a:bodyPr/>
                  <a:lstStyle/>
                  <a:p>
                    <a:endParaRPr lang="fr-FR"/>
                  </a:p>
                </p:txBody>
              </p:sp>
              <p:sp>
                <p:nvSpPr>
                  <p:cNvPr id="36293" name="Freeform 127"/>
                  <p:cNvSpPr>
                    <a:spLocks/>
                  </p:cNvSpPr>
                  <p:nvPr/>
                </p:nvSpPr>
                <p:spPr bwMode="auto">
                  <a:xfrm>
                    <a:off x="1825" y="3407"/>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294" name="Rectangle 128"/>
                  <p:cNvSpPr>
                    <a:spLocks noChangeArrowheads="1"/>
                  </p:cNvSpPr>
                  <p:nvPr/>
                </p:nvSpPr>
                <p:spPr bwMode="auto">
                  <a:xfrm>
                    <a:off x="1825" y="340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95" name="Freeform 129"/>
                  <p:cNvSpPr>
                    <a:spLocks/>
                  </p:cNvSpPr>
                  <p:nvPr/>
                </p:nvSpPr>
                <p:spPr bwMode="auto">
                  <a:xfrm>
                    <a:off x="1827" y="3407"/>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36296" name="Rectangle 130"/>
                  <p:cNvSpPr>
                    <a:spLocks noChangeArrowheads="1"/>
                  </p:cNvSpPr>
                  <p:nvPr/>
                </p:nvSpPr>
                <p:spPr bwMode="auto">
                  <a:xfrm>
                    <a:off x="1827" y="340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97" name="Freeform 131"/>
                  <p:cNvSpPr>
                    <a:spLocks/>
                  </p:cNvSpPr>
                  <p:nvPr/>
                </p:nvSpPr>
                <p:spPr bwMode="auto">
                  <a:xfrm>
                    <a:off x="1833" y="3407"/>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6298" name="Rectangle 132"/>
                  <p:cNvSpPr>
                    <a:spLocks noChangeArrowheads="1"/>
                  </p:cNvSpPr>
                  <p:nvPr/>
                </p:nvSpPr>
                <p:spPr bwMode="auto">
                  <a:xfrm>
                    <a:off x="1833" y="340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99" name="Freeform 133"/>
                  <p:cNvSpPr>
                    <a:spLocks/>
                  </p:cNvSpPr>
                  <p:nvPr/>
                </p:nvSpPr>
                <p:spPr bwMode="auto">
                  <a:xfrm>
                    <a:off x="1836" y="3407"/>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6300" name="Rectangle 134"/>
                  <p:cNvSpPr>
                    <a:spLocks noChangeArrowheads="1"/>
                  </p:cNvSpPr>
                  <p:nvPr/>
                </p:nvSpPr>
                <p:spPr bwMode="auto">
                  <a:xfrm>
                    <a:off x="1836" y="340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01" name="Freeform 135"/>
                  <p:cNvSpPr>
                    <a:spLocks/>
                  </p:cNvSpPr>
                  <p:nvPr/>
                </p:nvSpPr>
                <p:spPr bwMode="auto">
                  <a:xfrm>
                    <a:off x="1845" y="3393"/>
                    <a:ext cx="26" cy="3"/>
                  </a:xfrm>
                  <a:custGeom>
                    <a:avLst/>
                    <a:gdLst>
                      <a:gd name="T0" fmla="*/ 0 w 26"/>
                      <a:gd name="T1" fmla="*/ 1 h 3"/>
                      <a:gd name="T2" fmla="*/ 26 w 26"/>
                      <a:gd name="T3" fmla="*/ 3 h 3"/>
                      <a:gd name="T4" fmla="*/ 26 w 26"/>
                      <a:gd name="T5" fmla="*/ 2 h 3"/>
                      <a:gd name="T6" fmla="*/ 0 w 26"/>
                      <a:gd name="T7" fmla="*/ 0 h 3"/>
                      <a:gd name="T8" fmla="*/ 0 w 26"/>
                      <a:gd name="T9" fmla="*/ 1 h 3"/>
                      <a:gd name="T10" fmla="*/ 0 60000 65536"/>
                      <a:gd name="T11" fmla="*/ 0 60000 65536"/>
                      <a:gd name="T12" fmla="*/ 0 60000 65536"/>
                      <a:gd name="T13" fmla="*/ 0 60000 65536"/>
                      <a:gd name="T14" fmla="*/ 0 60000 65536"/>
                      <a:gd name="T15" fmla="*/ 0 w 26"/>
                      <a:gd name="T16" fmla="*/ 0 h 3"/>
                      <a:gd name="T17" fmla="*/ 26 w 26"/>
                      <a:gd name="T18" fmla="*/ 3 h 3"/>
                    </a:gdLst>
                    <a:ahLst/>
                    <a:cxnLst>
                      <a:cxn ang="T10">
                        <a:pos x="T0" y="T1"/>
                      </a:cxn>
                      <a:cxn ang="T11">
                        <a:pos x="T2" y="T3"/>
                      </a:cxn>
                      <a:cxn ang="T12">
                        <a:pos x="T4" y="T5"/>
                      </a:cxn>
                      <a:cxn ang="T13">
                        <a:pos x="T6" y="T7"/>
                      </a:cxn>
                      <a:cxn ang="T14">
                        <a:pos x="T8" y="T9"/>
                      </a:cxn>
                    </a:cxnLst>
                    <a:rect l="T15" t="T16" r="T17" b="T18"/>
                    <a:pathLst>
                      <a:path w="26" h="3">
                        <a:moveTo>
                          <a:pt x="0" y="1"/>
                        </a:moveTo>
                        <a:lnTo>
                          <a:pt x="26" y="3"/>
                        </a:lnTo>
                        <a:lnTo>
                          <a:pt x="26" y="2"/>
                        </a:lnTo>
                        <a:lnTo>
                          <a:pt x="0" y="0"/>
                        </a:lnTo>
                        <a:lnTo>
                          <a:pt x="0" y="1"/>
                        </a:lnTo>
                        <a:close/>
                      </a:path>
                    </a:pathLst>
                  </a:custGeom>
                  <a:solidFill>
                    <a:srgbClr val="FFFF00"/>
                  </a:solidFill>
                  <a:ln w="0">
                    <a:solidFill>
                      <a:srgbClr val="FFFF00"/>
                    </a:solidFill>
                    <a:round/>
                    <a:headEnd/>
                    <a:tailEnd/>
                  </a:ln>
                </p:spPr>
                <p:txBody>
                  <a:bodyPr/>
                  <a:lstStyle/>
                  <a:p>
                    <a:endParaRPr lang="fr-FR"/>
                  </a:p>
                </p:txBody>
              </p:sp>
              <p:sp>
                <p:nvSpPr>
                  <p:cNvPr id="36302" name="Freeform 136"/>
                  <p:cNvSpPr>
                    <a:spLocks/>
                  </p:cNvSpPr>
                  <p:nvPr/>
                </p:nvSpPr>
                <p:spPr bwMode="auto">
                  <a:xfrm>
                    <a:off x="1857" y="3380"/>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6303" name="Freeform 137"/>
                  <p:cNvSpPr>
                    <a:spLocks/>
                  </p:cNvSpPr>
                  <p:nvPr/>
                </p:nvSpPr>
                <p:spPr bwMode="auto">
                  <a:xfrm>
                    <a:off x="1844" y="3381"/>
                    <a:ext cx="26" cy="27"/>
                  </a:xfrm>
                  <a:custGeom>
                    <a:avLst/>
                    <a:gdLst>
                      <a:gd name="T0" fmla="*/ 0 w 26"/>
                      <a:gd name="T1" fmla="*/ 12 h 27"/>
                      <a:gd name="T2" fmla="*/ 13 w 26"/>
                      <a:gd name="T3" fmla="*/ 0 h 27"/>
                      <a:gd name="T4" fmla="*/ 26 w 26"/>
                      <a:gd name="T5" fmla="*/ 14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4"/>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36304" name="Freeform 138"/>
                  <p:cNvSpPr>
                    <a:spLocks/>
                  </p:cNvSpPr>
                  <p:nvPr/>
                </p:nvSpPr>
                <p:spPr bwMode="auto">
                  <a:xfrm>
                    <a:off x="1858" y="3380"/>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305" name="Rectangle 139"/>
                  <p:cNvSpPr>
                    <a:spLocks noChangeArrowheads="1"/>
                  </p:cNvSpPr>
                  <p:nvPr/>
                </p:nvSpPr>
                <p:spPr bwMode="auto">
                  <a:xfrm>
                    <a:off x="1858" y="338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06" name="Freeform 140"/>
                  <p:cNvSpPr>
                    <a:spLocks/>
                  </p:cNvSpPr>
                  <p:nvPr/>
                </p:nvSpPr>
                <p:spPr bwMode="auto">
                  <a:xfrm>
                    <a:off x="1860" y="3380"/>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307" name="Rectangle 141"/>
                  <p:cNvSpPr>
                    <a:spLocks noChangeArrowheads="1"/>
                  </p:cNvSpPr>
                  <p:nvPr/>
                </p:nvSpPr>
                <p:spPr bwMode="auto">
                  <a:xfrm>
                    <a:off x="1860" y="338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08" name="Freeform 142"/>
                  <p:cNvSpPr>
                    <a:spLocks/>
                  </p:cNvSpPr>
                  <p:nvPr/>
                </p:nvSpPr>
                <p:spPr bwMode="auto">
                  <a:xfrm>
                    <a:off x="1852" y="3366"/>
                    <a:ext cx="28" cy="29"/>
                  </a:xfrm>
                  <a:custGeom>
                    <a:avLst/>
                    <a:gdLst>
                      <a:gd name="T0" fmla="*/ 0 w 28"/>
                      <a:gd name="T1" fmla="*/ 27 h 29"/>
                      <a:gd name="T2" fmla="*/ 26 w 28"/>
                      <a:gd name="T3" fmla="*/ 29 h 29"/>
                      <a:gd name="T4" fmla="*/ 28 w 28"/>
                      <a:gd name="T5" fmla="*/ 2 h 29"/>
                      <a:gd name="T6" fmla="*/ 3 w 28"/>
                      <a:gd name="T7" fmla="*/ 0 h 29"/>
                      <a:gd name="T8" fmla="*/ 0 w 28"/>
                      <a:gd name="T9" fmla="*/ 27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0" y="27"/>
                        </a:moveTo>
                        <a:lnTo>
                          <a:pt x="26" y="29"/>
                        </a:lnTo>
                        <a:lnTo>
                          <a:pt x="28" y="2"/>
                        </a:lnTo>
                        <a:lnTo>
                          <a:pt x="3" y="0"/>
                        </a:lnTo>
                        <a:lnTo>
                          <a:pt x="0" y="27"/>
                        </a:lnTo>
                        <a:close/>
                      </a:path>
                    </a:pathLst>
                  </a:custGeom>
                  <a:solidFill>
                    <a:srgbClr val="FFFF00"/>
                  </a:solidFill>
                  <a:ln w="0">
                    <a:solidFill>
                      <a:srgbClr val="FFFF00"/>
                    </a:solidFill>
                    <a:round/>
                    <a:headEnd/>
                    <a:tailEnd/>
                  </a:ln>
                </p:spPr>
                <p:txBody>
                  <a:bodyPr/>
                  <a:lstStyle/>
                  <a:p>
                    <a:endParaRPr lang="fr-FR"/>
                  </a:p>
                </p:txBody>
              </p:sp>
              <p:sp>
                <p:nvSpPr>
                  <p:cNvPr id="36309" name="Freeform 143"/>
                  <p:cNvSpPr>
                    <a:spLocks/>
                  </p:cNvSpPr>
                  <p:nvPr/>
                </p:nvSpPr>
                <p:spPr bwMode="auto">
                  <a:xfrm>
                    <a:off x="1851" y="3381"/>
                    <a:ext cx="26" cy="27"/>
                  </a:xfrm>
                  <a:custGeom>
                    <a:avLst/>
                    <a:gdLst>
                      <a:gd name="T0" fmla="*/ 13 w 26"/>
                      <a:gd name="T1" fmla="*/ 0 h 27"/>
                      <a:gd name="T2" fmla="*/ 0 w 26"/>
                      <a:gd name="T3" fmla="*/ 12 h 27"/>
                      <a:gd name="T4" fmla="*/ 13 w 26"/>
                      <a:gd name="T5" fmla="*/ 27 h 27"/>
                      <a:gd name="T6" fmla="*/ 26 w 26"/>
                      <a:gd name="T7" fmla="*/ 14 h 27"/>
                      <a:gd name="T8" fmla="*/ 13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3" y="0"/>
                        </a:moveTo>
                        <a:lnTo>
                          <a:pt x="0" y="12"/>
                        </a:lnTo>
                        <a:lnTo>
                          <a:pt x="13" y="27"/>
                        </a:lnTo>
                        <a:lnTo>
                          <a:pt x="26" y="14"/>
                        </a:lnTo>
                        <a:lnTo>
                          <a:pt x="13" y="0"/>
                        </a:lnTo>
                        <a:close/>
                      </a:path>
                    </a:pathLst>
                  </a:custGeom>
                  <a:solidFill>
                    <a:srgbClr val="FFFF00"/>
                  </a:solidFill>
                  <a:ln w="0">
                    <a:solidFill>
                      <a:srgbClr val="FFFF00"/>
                    </a:solidFill>
                    <a:round/>
                    <a:headEnd/>
                    <a:tailEnd/>
                  </a:ln>
                </p:spPr>
                <p:txBody>
                  <a:bodyPr/>
                  <a:lstStyle/>
                  <a:p>
                    <a:endParaRPr lang="fr-FR"/>
                  </a:p>
                </p:txBody>
              </p:sp>
              <p:sp>
                <p:nvSpPr>
                  <p:cNvPr id="36310" name="Freeform 144"/>
                  <p:cNvSpPr>
                    <a:spLocks/>
                  </p:cNvSpPr>
                  <p:nvPr/>
                </p:nvSpPr>
                <p:spPr bwMode="auto">
                  <a:xfrm>
                    <a:off x="1855" y="3356"/>
                    <a:ext cx="26" cy="13"/>
                  </a:xfrm>
                  <a:custGeom>
                    <a:avLst/>
                    <a:gdLst>
                      <a:gd name="T0" fmla="*/ 0 w 26"/>
                      <a:gd name="T1" fmla="*/ 8 h 13"/>
                      <a:gd name="T2" fmla="*/ 25 w 26"/>
                      <a:gd name="T3" fmla="*/ 13 h 13"/>
                      <a:gd name="T4" fmla="*/ 26 w 26"/>
                      <a:gd name="T5" fmla="*/ 6 h 13"/>
                      <a:gd name="T6" fmla="*/ 1 w 26"/>
                      <a:gd name="T7" fmla="*/ 0 h 13"/>
                      <a:gd name="T8" fmla="*/ 0 w 26"/>
                      <a:gd name="T9" fmla="*/ 8 h 13"/>
                      <a:gd name="T10" fmla="*/ 0 60000 65536"/>
                      <a:gd name="T11" fmla="*/ 0 60000 65536"/>
                      <a:gd name="T12" fmla="*/ 0 60000 65536"/>
                      <a:gd name="T13" fmla="*/ 0 60000 65536"/>
                      <a:gd name="T14" fmla="*/ 0 60000 65536"/>
                      <a:gd name="T15" fmla="*/ 0 w 26"/>
                      <a:gd name="T16" fmla="*/ 0 h 13"/>
                      <a:gd name="T17" fmla="*/ 26 w 26"/>
                      <a:gd name="T18" fmla="*/ 13 h 13"/>
                    </a:gdLst>
                    <a:ahLst/>
                    <a:cxnLst>
                      <a:cxn ang="T10">
                        <a:pos x="T0" y="T1"/>
                      </a:cxn>
                      <a:cxn ang="T11">
                        <a:pos x="T2" y="T3"/>
                      </a:cxn>
                      <a:cxn ang="T12">
                        <a:pos x="T4" y="T5"/>
                      </a:cxn>
                      <a:cxn ang="T13">
                        <a:pos x="T6" y="T7"/>
                      </a:cxn>
                      <a:cxn ang="T14">
                        <a:pos x="T8" y="T9"/>
                      </a:cxn>
                    </a:cxnLst>
                    <a:rect l="T15" t="T16" r="T17" b="T18"/>
                    <a:pathLst>
                      <a:path w="26" h="13">
                        <a:moveTo>
                          <a:pt x="0" y="8"/>
                        </a:moveTo>
                        <a:lnTo>
                          <a:pt x="25" y="13"/>
                        </a:lnTo>
                        <a:lnTo>
                          <a:pt x="26" y="6"/>
                        </a:lnTo>
                        <a:lnTo>
                          <a:pt x="1" y="0"/>
                        </a:lnTo>
                        <a:lnTo>
                          <a:pt x="0" y="8"/>
                        </a:lnTo>
                        <a:close/>
                      </a:path>
                    </a:pathLst>
                  </a:custGeom>
                  <a:solidFill>
                    <a:srgbClr val="FFFF00"/>
                  </a:solidFill>
                  <a:ln w="0">
                    <a:solidFill>
                      <a:srgbClr val="FFFF00"/>
                    </a:solidFill>
                    <a:round/>
                    <a:headEnd/>
                    <a:tailEnd/>
                  </a:ln>
                </p:spPr>
                <p:txBody>
                  <a:bodyPr/>
                  <a:lstStyle/>
                  <a:p>
                    <a:endParaRPr lang="fr-FR"/>
                  </a:p>
                </p:txBody>
              </p:sp>
              <p:sp>
                <p:nvSpPr>
                  <p:cNvPr id="36311" name="Freeform 145"/>
                  <p:cNvSpPr>
                    <a:spLocks/>
                  </p:cNvSpPr>
                  <p:nvPr/>
                </p:nvSpPr>
                <p:spPr bwMode="auto">
                  <a:xfrm>
                    <a:off x="1854" y="3365"/>
                    <a:ext cx="25" cy="5"/>
                  </a:xfrm>
                  <a:custGeom>
                    <a:avLst/>
                    <a:gdLst>
                      <a:gd name="T0" fmla="*/ 0 w 25"/>
                      <a:gd name="T1" fmla="*/ 1 h 5"/>
                      <a:gd name="T2" fmla="*/ 0 w 25"/>
                      <a:gd name="T3" fmla="*/ 0 h 5"/>
                      <a:gd name="T4" fmla="*/ 25 w 25"/>
                      <a:gd name="T5" fmla="*/ 3 h 5"/>
                      <a:gd name="T6" fmla="*/ 25 w 25"/>
                      <a:gd name="T7" fmla="*/ 5 h 5"/>
                      <a:gd name="T8" fmla="*/ 0 w 25"/>
                      <a:gd name="T9" fmla="*/ 1 h 5"/>
                      <a:gd name="T10" fmla="*/ 0 60000 65536"/>
                      <a:gd name="T11" fmla="*/ 0 60000 65536"/>
                      <a:gd name="T12" fmla="*/ 0 60000 65536"/>
                      <a:gd name="T13" fmla="*/ 0 60000 65536"/>
                      <a:gd name="T14" fmla="*/ 0 60000 65536"/>
                      <a:gd name="T15" fmla="*/ 0 w 25"/>
                      <a:gd name="T16" fmla="*/ 0 h 5"/>
                      <a:gd name="T17" fmla="*/ 25 w 25"/>
                      <a:gd name="T18" fmla="*/ 5 h 5"/>
                    </a:gdLst>
                    <a:ahLst/>
                    <a:cxnLst>
                      <a:cxn ang="T10">
                        <a:pos x="T0" y="T1"/>
                      </a:cxn>
                      <a:cxn ang="T11">
                        <a:pos x="T2" y="T3"/>
                      </a:cxn>
                      <a:cxn ang="T12">
                        <a:pos x="T4" y="T5"/>
                      </a:cxn>
                      <a:cxn ang="T13">
                        <a:pos x="T6" y="T7"/>
                      </a:cxn>
                      <a:cxn ang="T14">
                        <a:pos x="T8" y="T9"/>
                      </a:cxn>
                    </a:cxnLst>
                    <a:rect l="T15" t="T16" r="T17" b="T18"/>
                    <a:pathLst>
                      <a:path w="25" h="5">
                        <a:moveTo>
                          <a:pt x="0" y="1"/>
                        </a:moveTo>
                        <a:lnTo>
                          <a:pt x="0" y="0"/>
                        </a:lnTo>
                        <a:lnTo>
                          <a:pt x="25" y="3"/>
                        </a:lnTo>
                        <a:lnTo>
                          <a:pt x="25" y="5"/>
                        </a:lnTo>
                        <a:lnTo>
                          <a:pt x="0" y="1"/>
                        </a:lnTo>
                        <a:close/>
                      </a:path>
                    </a:pathLst>
                  </a:custGeom>
                  <a:solidFill>
                    <a:srgbClr val="FFFF00"/>
                  </a:solidFill>
                  <a:ln w="0">
                    <a:solidFill>
                      <a:srgbClr val="FFFF00"/>
                    </a:solidFill>
                    <a:round/>
                    <a:headEnd/>
                    <a:tailEnd/>
                  </a:ln>
                </p:spPr>
                <p:txBody>
                  <a:bodyPr/>
                  <a:lstStyle/>
                  <a:p>
                    <a:endParaRPr lang="fr-FR"/>
                  </a:p>
                </p:txBody>
              </p:sp>
              <p:sp>
                <p:nvSpPr>
                  <p:cNvPr id="36312" name="Freeform 146"/>
                  <p:cNvSpPr>
                    <a:spLocks/>
                  </p:cNvSpPr>
                  <p:nvPr/>
                </p:nvSpPr>
                <p:spPr bwMode="auto">
                  <a:xfrm>
                    <a:off x="1867" y="3312"/>
                    <a:ext cx="27" cy="12"/>
                  </a:xfrm>
                  <a:custGeom>
                    <a:avLst/>
                    <a:gdLst>
                      <a:gd name="T0" fmla="*/ 0 w 27"/>
                      <a:gd name="T1" fmla="*/ 10 h 12"/>
                      <a:gd name="T2" fmla="*/ 26 w 27"/>
                      <a:gd name="T3" fmla="*/ 12 h 12"/>
                      <a:gd name="T4" fmla="*/ 27 w 27"/>
                      <a:gd name="T5" fmla="*/ 2 h 12"/>
                      <a:gd name="T6" fmla="*/ 2 w 27"/>
                      <a:gd name="T7" fmla="*/ 0 h 12"/>
                      <a:gd name="T8" fmla="*/ 0 w 27"/>
                      <a:gd name="T9" fmla="*/ 10 h 12"/>
                      <a:gd name="T10" fmla="*/ 0 60000 65536"/>
                      <a:gd name="T11" fmla="*/ 0 60000 65536"/>
                      <a:gd name="T12" fmla="*/ 0 60000 65536"/>
                      <a:gd name="T13" fmla="*/ 0 60000 65536"/>
                      <a:gd name="T14" fmla="*/ 0 60000 65536"/>
                      <a:gd name="T15" fmla="*/ 0 w 27"/>
                      <a:gd name="T16" fmla="*/ 0 h 12"/>
                      <a:gd name="T17" fmla="*/ 27 w 27"/>
                      <a:gd name="T18" fmla="*/ 12 h 12"/>
                    </a:gdLst>
                    <a:ahLst/>
                    <a:cxnLst>
                      <a:cxn ang="T10">
                        <a:pos x="T0" y="T1"/>
                      </a:cxn>
                      <a:cxn ang="T11">
                        <a:pos x="T2" y="T3"/>
                      </a:cxn>
                      <a:cxn ang="T12">
                        <a:pos x="T4" y="T5"/>
                      </a:cxn>
                      <a:cxn ang="T13">
                        <a:pos x="T6" y="T7"/>
                      </a:cxn>
                      <a:cxn ang="T14">
                        <a:pos x="T8" y="T9"/>
                      </a:cxn>
                    </a:cxnLst>
                    <a:rect l="T15" t="T16" r="T17" b="T18"/>
                    <a:pathLst>
                      <a:path w="27" h="12">
                        <a:moveTo>
                          <a:pt x="0" y="10"/>
                        </a:moveTo>
                        <a:lnTo>
                          <a:pt x="26" y="12"/>
                        </a:lnTo>
                        <a:lnTo>
                          <a:pt x="27" y="2"/>
                        </a:lnTo>
                        <a:lnTo>
                          <a:pt x="2" y="0"/>
                        </a:lnTo>
                        <a:lnTo>
                          <a:pt x="0" y="10"/>
                        </a:lnTo>
                        <a:close/>
                      </a:path>
                    </a:pathLst>
                  </a:custGeom>
                  <a:solidFill>
                    <a:srgbClr val="FFFF00"/>
                  </a:solidFill>
                  <a:ln w="0">
                    <a:solidFill>
                      <a:srgbClr val="FFFF00"/>
                    </a:solidFill>
                    <a:round/>
                    <a:headEnd/>
                    <a:tailEnd/>
                  </a:ln>
                </p:spPr>
                <p:txBody>
                  <a:bodyPr/>
                  <a:lstStyle/>
                  <a:p>
                    <a:endParaRPr lang="fr-FR"/>
                  </a:p>
                </p:txBody>
              </p:sp>
              <p:sp>
                <p:nvSpPr>
                  <p:cNvPr id="36313" name="Freeform 147"/>
                  <p:cNvSpPr>
                    <a:spLocks/>
                  </p:cNvSpPr>
                  <p:nvPr/>
                </p:nvSpPr>
                <p:spPr bwMode="auto">
                  <a:xfrm>
                    <a:off x="1880" y="3299"/>
                    <a:ext cx="3" cy="27"/>
                  </a:xfrm>
                  <a:custGeom>
                    <a:avLst/>
                    <a:gdLst>
                      <a:gd name="T0" fmla="*/ 1 w 3"/>
                      <a:gd name="T1" fmla="*/ 0 h 27"/>
                      <a:gd name="T2" fmla="*/ 0 w 3"/>
                      <a:gd name="T3" fmla="*/ 27 h 27"/>
                      <a:gd name="T4" fmla="*/ 1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1"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314" name="Freeform 148"/>
                  <p:cNvSpPr>
                    <a:spLocks/>
                  </p:cNvSpPr>
                  <p:nvPr/>
                </p:nvSpPr>
                <p:spPr bwMode="auto">
                  <a:xfrm>
                    <a:off x="1867" y="3300"/>
                    <a:ext cx="26" cy="27"/>
                  </a:xfrm>
                  <a:custGeom>
                    <a:avLst/>
                    <a:gdLst>
                      <a:gd name="T0" fmla="*/ 0 w 26"/>
                      <a:gd name="T1" fmla="*/ 12 h 27"/>
                      <a:gd name="T2" fmla="*/ 13 w 26"/>
                      <a:gd name="T3" fmla="*/ 0 h 27"/>
                      <a:gd name="T4" fmla="*/ 26 w 26"/>
                      <a:gd name="T5" fmla="*/ 14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4"/>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36315" name="Freeform 149"/>
                  <p:cNvSpPr>
                    <a:spLocks/>
                  </p:cNvSpPr>
                  <p:nvPr/>
                </p:nvSpPr>
                <p:spPr bwMode="auto">
                  <a:xfrm>
                    <a:off x="1881" y="3299"/>
                    <a:ext cx="4" cy="27"/>
                  </a:xfrm>
                  <a:custGeom>
                    <a:avLst/>
                    <a:gdLst>
                      <a:gd name="T0" fmla="*/ 2 w 4"/>
                      <a:gd name="T1" fmla="*/ 0 h 27"/>
                      <a:gd name="T2" fmla="*/ 0 w 4"/>
                      <a:gd name="T3" fmla="*/ 27 h 27"/>
                      <a:gd name="T4" fmla="*/ 3 w 4"/>
                      <a:gd name="T5" fmla="*/ 27 h 27"/>
                      <a:gd name="T6" fmla="*/ 4 w 4"/>
                      <a:gd name="T7" fmla="*/ 0 h 27"/>
                      <a:gd name="T8" fmla="*/ 2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2" y="0"/>
                        </a:moveTo>
                        <a:lnTo>
                          <a:pt x="0" y="27"/>
                        </a:lnTo>
                        <a:lnTo>
                          <a:pt x="3" y="27"/>
                        </a:lnTo>
                        <a:lnTo>
                          <a:pt x="4" y="0"/>
                        </a:lnTo>
                        <a:lnTo>
                          <a:pt x="2" y="0"/>
                        </a:lnTo>
                        <a:close/>
                      </a:path>
                    </a:pathLst>
                  </a:custGeom>
                  <a:solidFill>
                    <a:srgbClr val="FFFF00"/>
                  </a:solidFill>
                  <a:ln w="0">
                    <a:solidFill>
                      <a:srgbClr val="FFFF00"/>
                    </a:solidFill>
                    <a:round/>
                    <a:headEnd/>
                    <a:tailEnd/>
                  </a:ln>
                </p:spPr>
                <p:txBody>
                  <a:bodyPr/>
                  <a:lstStyle/>
                  <a:p>
                    <a:endParaRPr lang="fr-FR"/>
                  </a:p>
                </p:txBody>
              </p:sp>
              <p:sp>
                <p:nvSpPr>
                  <p:cNvPr id="36316" name="Rectangle 150"/>
                  <p:cNvSpPr>
                    <a:spLocks noChangeArrowheads="1"/>
                  </p:cNvSpPr>
                  <p:nvPr/>
                </p:nvSpPr>
                <p:spPr bwMode="auto">
                  <a:xfrm>
                    <a:off x="1881" y="3300"/>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17" name="Freeform 151"/>
                  <p:cNvSpPr>
                    <a:spLocks/>
                  </p:cNvSpPr>
                  <p:nvPr/>
                </p:nvSpPr>
                <p:spPr bwMode="auto">
                  <a:xfrm>
                    <a:off x="1872" y="3285"/>
                    <a:ext cx="28" cy="29"/>
                  </a:xfrm>
                  <a:custGeom>
                    <a:avLst/>
                    <a:gdLst>
                      <a:gd name="T0" fmla="*/ 0 w 28"/>
                      <a:gd name="T1" fmla="*/ 27 h 29"/>
                      <a:gd name="T2" fmla="*/ 26 w 28"/>
                      <a:gd name="T3" fmla="*/ 29 h 29"/>
                      <a:gd name="T4" fmla="*/ 28 w 28"/>
                      <a:gd name="T5" fmla="*/ 2 h 29"/>
                      <a:gd name="T6" fmla="*/ 2 w 28"/>
                      <a:gd name="T7" fmla="*/ 0 h 29"/>
                      <a:gd name="T8" fmla="*/ 0 w 28"/>
                      <a:gd name="T9" fmla="*/ 27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0" y="27"/>
                        </a:moveTo>
                        <a:lnTo>
                          <a:pt x="26" y="29"/>
                        </a:lnTo>
                        <a:lnTo>
                          <a:pt x="28" y="2"/>
                        </a:lnTo>
                        <a:lnTo>
                          <a:pt x="2" y="0"/>
                        </a:lnTo>
                        <a:lnTo>
                          <a:pt x="0" y="27"/>
                        </a:lnTo>
                        <a:close/>
                      </a:path>
                    </a:pathLst>
                  </a:custGeom>
                  <a:solidFill>
                    <a:srgbClr val="FFFF00"/>
                  </a:solidFill>
                  <a:ln w="0">
                    <a:solidFill>
                      <a:srgbClr val="FFFF00"/>
                    </a:solidFill>
                    <a:round/>
                    <a:headEnd/>
                    <a:tailEnd/>
                  </a:ln>
                </p:spPr>
                <p:txBody>
                  <a:bodyPr/>
                  <a:lstStyle/>
                  <a:p>
                    <a:endParaRPr lang="fr-FR"/>
                  </a:p>
                </p:txBody>
              </p:sp>
              <p:sp>
                <p:nvSpPr>
                  <p:cNvPr id="36318" name="Freeform 152"/>
                  <p:cNvSpPr>
                    <a:spLocks/>
                  </p:cNvSpPr>
                  <p:nvPr/>
                </p:nvSpPr>
                <p:spPr bwMode="auto">
                  <a:xfrm>
                    <a:off x="1871" y="3300"/>
                    <a:ext cx="25" cy="27"/>
                  </a:xfrm>
                  <a:custGeom>
                    <a:avLst/>
                    <a:gdLst>
                      <a:gd name="T0" fmla="*/ 13 w 25"/>
                      <a:gd name="T1" fmla="*/ 0 h 27"/>
                      <a:gd name="T2" fmla="*/ 0 w 25"/>
                      <a:gd name="T3" fmla="*/ 12 h 27"/>
                      <a:gd name="T4" fmla="*/ 13 w 25"/>
                      <a:gd name="T5" fmla="*/ 27 h 27"/>
                      <a:gd name="T6" fmla="*/ 25 w 25"/>
                      <a:gd name="T7" fmla="*/ 14 h 27"/>
                      <a:gd name="T8" fmla="*/ 13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3" y="0"/>
                        </a:moveTo>
                        <a:lnTo>
                          <a:pt x="0" y="12"/>
                        </a:lnTo>
                        <a:lnTo>
                          <a:pt x="13" y="27"/>
                        </a:lnTo>
                        <a:lnTo>
                          <a:pt x="25" y="14"/>
                        </a:lnTo>
                        <a:lnTo>
                          <a:pt x="13" y="0"/>
                        </a:lnTo>
                        <a:close/>
                      </a:path>
                    </a:pathLst>
                  </a:custGeom>
                  <a:solidFill>
                    <a:srgbClr val="FFFF00"/>
                  </a:solidFill>
                  <a:ln w="0">
                    <a:solidFill>
                      <a:srgbClr val="FFFF00"/>
                    </a:solidFill>
                    <a:round/>
                    <a:headEnd/>
                    <a:tailEnd/>
                  </a:ln>
                </p:spPr>
                <p:txBody>
                  <a:bodyPr/>
                  <a:lstStyle/>
                  <a:p>
                    <a:endParaRPr lang="fr-FR"/>
                  </a:p>
                </p:txBody>
              </p:sp>
              <p:sp>
                <p:nvSpPr>
                  <p:cNvPr id="36319" name="Freeform 153"/>
                  <p:cNvSpPr>
                    <a:spLocks/>
                  </p:cNvSpPr>
                  <p:nvPr/>
                </p:nvSpPr>
                <p:spPr bwMode="auto">
                  <a:xfrm>
                    <a:off x="1874" y="3282"/>
                    <a:ext cx="26" cy="5"/>
                  </a:xfrm>
                  <a:custGeom>
                    <a:avLst/>
                    <a:gdLst>
                      <a:gd name="T0" fmla="*/ 0 w 26"/>
                      <a:gd name="T1" fmla="*/ 3 h 5"/>
                      <a:gd name="T2" fmla="*/ 26 w 26"/>
                      <a:gd name="T3" fmla="*/ 5 h 5"/>
                      <a:gd name="T4" fmla="*/ 26 w 26"/>
                      <a:gd name="T5" fmla="*/ 2 h 5"/>
                      <a:gd name="T6" fmla="*/ 0 w 26"/>
                      <a:gd name="T7" fmla="*/ 0 h 5"/>
                      <a:gd name="T8" fmla="*/ 0 w 26"/>
                      <a:gd name="T9" fmla="*/ 3 h 5"/>
                      <a:gd name="T10" fmla="*/ 0 60000 65536"/>
                      <a:gd name="T11" fmla="*/ 0 60000 65536"/>
                      <a:gd name="T12" fmla="*/ 0 60000 65536"/>
                      <a:gd name="T13" fmla="*/ 0 60000 65536"/>
                      <a:gd name="T14" fmla="*/ 0 60000 65536"/>
                      <a:gd name="T15" fmla="*/ 0 w 26"/>
                      <a:gd name="T16" fmla="*/ 0 h 5"/>
                      <a:gd name="T17" fmla="*/ 26 w 26"/>
                      <a:gd name="T18" fmla="*/ 5 h 5"/>
                    </a:gdLst>
                    <a:ahLst/>
                    <a:cxnLst>
                      <a:cxn ang="T10">
                        <a:pos x="T0" y="T1"/>
                      </a:cxn>
                      <a:cxn ang="T11">
                        <a:pos x="T2" y="T3"/>
                      </a:cxn>
                      <a:cxn ang="T12">
                        <a:pos x="T4" y="T5"/>
                      </a:cxn>
                      <a:cxn ang="T13">
                        <a:pos x="T6" y="T7"/>
                      </a:cxn>
                      <a:cxn ang="T14">
                        <a:pos x="T8" y="T9"/>
                      </a:cxn>
                    </a:cxnLst>
                    <a:rect l="T15" t="T16" r="T17" b="T18"/>
                    <a:pathLst>
                      <a:path w="26" h="5">
                        <a:moveTo>
                          <a:pt x="0" y="3"/>
                        </a:moveTo>
                        <a:lnTo>
                          <a:pt x="26" y="5"/>
                        </a:lnTo>
                        <a:lnTo>
                          <a:pt x="26" y="2"/>
                        </a:lnTo>
                        <a:lnTo>
                          <a:pt x="0" y="0"/>
                        </a:lnTo>
                        <a:lnTo>
                          <a:pt x="0" y="3"/>
                        </a:lnTo>
                        <a:close/>
                      </a:path>
                    </a:pathLst>
                  </a:custGeom>
                  <a:solidFill>
                    <a:srgbClr val="FFFF00"/>
                  </a:solidFill>
                  <a:ln w="0">
                    <a:solidFill>
                      <a:srgbClr val="FFFF00"/>
                    </a:solidFill>
                    <a:round/>
                    <a:headEnd/>
                    <a:tailEnd/>
                  </a:ln>
                </p:spPr>
                <p:txBody>
                  <a:bodyPr/>
                  <a:lstStyle/>
                  <a:p>
                    <a:endParaRPr lang="fr-FR"/>
                  </a:p>
                </p:txBody>
              </p:sp>
              <p:sp>
                <p:nvSpPr>
                  <p:cNvPr id="36320" name="Freeform 154"/>
                  <p:cNvSpPr>
                    <a:spLocks/>
                  </p:cNvSpPr>
                  <p:nvPr/>
                </p:nvSpPr>
                <p:spPr bwMode="auto">
                  <a:xfrm>
                    <a:off x="1873" y="3285"/>
                    <a:ext cx="26" cy="2"/>
                  </a:xfrm>
                  <a:custGeom>
                    <a:avLst/>
                    <a:gdLst>
                      <a:gd name="T0" fmla="*/ 0 w 26"/>
                      <a:gd name="T1" fmla="*/ 0 h 2"/>
                      <a:gd name="T2" fmla="*/ 0 w 26"/>
                      <a:gd name="T3" fmla="*/ 0 h 2"/>
                      <a:gd name="T4" fmla="*/ 26 w 26"/>
                      <a:gd name="T5" fmla="*/ 2 h 2"/>
                      <a:gd name="T6" fmla="*/ 26 w 26"/>
                      <a:gd name="T7" fmla="*/ 2 h 2"/>
                      <a:gd name="T8" fmla="*/ 0 w 26"/>
                      <a:gd name="T9" fmla="*/ 0 h 2"/>
                      <a:gd name="T10" fmla="*/ 0 60000 65536"/>
                      <a:gd name="T11" fmla="*/ 0 60000 65536"/>
                      <a:gd name="T12" fmla="*/ 0 60000 65536"/>
                      <a:gd name="T13" fmla="*/ 0 60000 65536"/>
                      <a:gd name="T14" fmla="*/ 0 60000 65536"/>
                      <a:gd name="T15" fmla="*/ 0 w 26"/>
                      <a:gd name="T16" fmla="*/ 0 h 2"/>
                      <a:gd name="T17" fmla="*/ 26 w 26"/>
                      <a:gd name="T18" fmla="*/ 2 h 2"/>
                    </a:gdLst>
                    <a:ahLst/>
                    <a:cxnLst>
                      <a:cxn ang="T10">
                        <a:pos x="T0" y="T1"/>
                      </a:cxn>
                      <a:cxn ang="T11">
                        <a:pos x="T2" y="T3"/>
                      </a:cxn>
                      <a:cxn ang="T12">
                        <a:pos x="T4" y="T5"/>
                      </a:cxn>
                      <a:cxn ang="T13">
                        <a:pos x="T6" y="T7"/>
                      </a:cxn>
                      <a:cxn ang="T14">
                        <a:pos x="T8" y="T9"/>
                      </a:cxn>
                    </a:cxnLst>
                    <a:rect l="T15" t="T16" r="T17" b="T18"/>
                    <a:pathLst>
                      <a:path w="26" h="2">
                        <a:moveTo>
                          <a:pt x="0" y="0"/>
                        </a:moveTo>
                        <a:lnTo>
                          <a:pt x="0" y="0"/>
                        </a:lnTo>
                        <a:lnTo>
                          <a:pt x="26" y="2"/>
                        </a:lnTo>
                        <a:lnTo>
                          <a:pt x="0" y="0"/>
                        </a:lnTo>
                        <a:close/>
                      </a:path>
                    </a:pathLst>
                  </a:custGeom>
                  <a:solidFill>
                    <a:srgbClr val="FFFF00"/>
                  </a:solidFill>
                  <a:ln w="0">
                    <a:solidFill>
                      <a:srgbClr val="FFFF00"/>
                    </a:solidFill>
                    <a:round/>
                    <a:headEnd/>
                    <a:tailEnd/>
                  </a:ln>
                </p:spPr>
                <p:txBody>
                  <a:bodyPr/>
                  <a:lstStyle/>
                  <a:p>
                    <a:endParaRPr lang="fr-FR"/>
                  </a:p>
                </p:txBody>
              </p:sp>
              <p:sp>
                <p:nvSpPr>
                  <p:cNvPr id="36321" name="Freeform 155"/>
                  <p:cNvSpPr>
                    <a:spLocks/>
                  </p:cNvSpPr>
                  <p:nvPr/>
                </p:nvSpPr>
                <p:spPr bwMode="auto">
                  <a:xfrm>
                    <a:off x="1877" y="3232"/>
                    <a:ext cx="27" cy="9"/>
                  </a:xfrm>
                  <a:custGeom>
                    <a:avLst/>
                    <a:gdLst>
                      <a:gd name="T0" fmla="*/ 0 w 27"/>
                      <a:gd name="T1" fmla="*/ 7 h 9"/>
                      <a:gd name="T2" fmla="*/ 26 w 27"/>
                      <a:gd name="T3" fmla="*/ 9 h 9"/>
                      <a:gd name="T4" fmla="*/ 27 w 27"/>
                      <a:gd name="T5" fmla="*/ 2 h 9"/>
                      <a:gd name="T6" fmla="*/ 1 w 27"/>
                      <a:gd name="T7" fmla="*/ 0 h 9"/>
                      <a:gd name="T8" fmla="*/ 0 w 27"/>
                      <a:gd name="T9" fmla="*/ 7 h 9"/>
                      <a:gd name="T10" fmla="*/ 0 60000 65536"/>
                      <a:gd name="T11" fmla="*/ 0 60000 65536"/>
                      <a:gd name="T12" fmla="*/ 0 60000 65536"/>
                      <a:gd name="T13" fmla="*/ 0 60000 65536"/>
                      <a:gd name="T14" fmla="*/ 0 60000 65536"/>
                      <a:gd name="T15" fmla="*/ 0 w 27"/>
                      <a:gd name="T16" fmla="*/ 0 h 9"/>
                      <a:gd name="T17" fmla="*/ 27 w 27"/>
                      <a:gd name="T18" fmla="*/ 9 h 9"/>
                    </a:gdLst>
                    <a:ahLst/>
                    <a:cxnLst>
                      <a:cxn ang="T10">
                        <a:pos x="T0" y="T1"/>
                      </a:cxn>
                      <a:cxn ang="T11">
                        <a:pos x="T2" y="T3"/>
                      </a:cxn>
                      <a:cxn ang="T12">
                        <a:pos x="T4" y="T5"/>
                      </a:cxn>
                      <a:cxn ang="T13">
                        <a:pos x="T6" y="T7"/>
                      </a:cxn>
                      <a:cxn ang="T14">
                        <a:pos x="T8" y="T9"/>
                      </a:cxn>
                    </a:cxnLst>
                    <a:rect l="T15" t="T16" r="T17" b="T18"/>
                    <a:pathLst>
                      <a:path w="27" h="9">
                        <a:moveTo>
                          <a:pt x="0" y="7"/>
                        </a:moveTo>
                        <a:lnTo>
                          <a:pt x="26" y="9"/>
                        </a:lnTo>
                        <a:lnTo>
                          <a:pt x="27" y="2"/>
                        </a:lnTo>
                        <a:lnTo>
                          <a:pt x="1" y="0"/>
                        </a:lnTo>
                        <a:lnTo>
                          <a:pt x="0" y="7"/>
                        </a:lnTo>
                        <a:close/>
                      </a:path>
                    </a:pathLst>
                  </a:custGeom>
                  <a:solidFill>
                    <a:srgbClr val="FFFF00"/>
                  </a:solidFill>
                  <a:ln w="0">
                    <a:solidFill>
                      <a:srgbClr val="FFFF00"/>
                    </a:solidFill>
                    <a:round/>
                    <a:headEnd/>
                    <a:tailEnd/>
                  </a:ln>
                </p:spPr>
                <p:txBody>
                  <a:bodyPr/>
                  <a:lstStyle/>
                  <a:p>
                    <a:endParaRPr lang="fr-FR"/>
                  </a:p>
                </p:txBody>
              </p:sp>
              <p:sp>
                <p:nvSpPr>
                  <p:cNvPr id="36322" name="Freeform 156"/>
                  <p:cNvSpPr>
                    <a:spLocks/>
                  </p:cNvSpPr>
                  <p:nvPr/>
                </p:nvSpPr>
                <p:spPr bwMode="auto">
                  <a:xfrm>
                    <a:off x="1890" y="3219"/>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323" name="Freeform 157"/>
                  <p:cNvSpPr>
                    <a:spLocks/>
                  </p:cNvSpPr>
                  <p:nvPr/>
                </p:nvSpPr>
                <p:spPr bwMode="auto">
                  <a:xfrm>
                    <a:off x="1877" y="3220"/>
                    <a:ext cx="26" cy="27"/>
                  </a:xfrm>
                  <a:custGeom>
                    <a:avLst/>
                    <a:gdLst>
                      <a:gd name="T0" fmla="*/ 0 w 26"/>
                      <a:gd name="T1" fmla="*/ 12 h 27"/>
                      <a:gd name="T2" fmla="*/ 13 w 26"/>
                      <a:gd name="T3" fmla="*/ 0 h 27"/>
                      <a:gd name="T4" fmla="*/ 26 w 26"/>
                      <a:gd name="T5" fmla="*/ 14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4"/>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36324" name="Freeform 158"/>
                  <p:cNvSpPr>
                    <a:spLocks/>
                  </p:cNvSpPr>
                  <p:nvPr/>
                </p:nvSpPr>
                <p:spPr bwMode="auto">
                  <a:xfrm>
                    <a:off x="1880" y="3205"/>
                    <a:ext cx="28" cy="29"/>
                  </a:xfrm>
                  <a:custGeom>
                    <a:avLst/>
                    <a:gdLst>
                      <a:gd name="T0" fmla="*/ 0 w 28"/>
                      <a:gd name="T1" fmla="*/ 27 h 29"/>
                      <a:gd name="T2" fmla="*/ 26 w 28"/>
                      <a:gd name="T3" fmla="*/ 29 h 29"/>
                      <a:gd name="T4" fmla="*/ 28 w 28"/>
                      <a:gd name="T5" fmla="*/ 2 h 29"/>
                      <a:gd name="T6" fmla="*/ 3 w 28"/>
                      <a:gd name="T7" fmla="*/ 0 h 29"/>
                      <a:gd name="T8" fmla="*/ 0 w 28"/>
                      <a:gd name="T9" fmla="*/ 27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0" y="27"/>
                        </a:moveTo>
                        <a:lnTo>
                          <a:pt x="26" y="29"/>
                        </a:lnTo>
                        <a:lnTo>
                          <a:pt x="28" y="2"/>
                        </a:lnTo>
                        <a:lnTo>
                          <a:pt x="3" y="0"/>
                        </a:lnTo>
                        <a:lnTo>
                          <a:pt x="0" y="27"/>
                        </a:lnTo>
                        <a:close/>
                      </a:path>
                    </a:pathLst>
                  </a:custGeom>
                  <a:solidFill>
                    <a:srgbClr val="FFFF00"/>
                  </a:solidFill>
                  <a:ln w="0">
                    <a:solidFill>
                      <a:srgbClr val="FFFF00"/>
                    </a:solidFill>
                    <a:round/>
                    <a:headEnd/>
                    <a:tailEnd/>
                  </a:ln>
                </p:spPr>
                <p:txBody>
                  <a:bodyPr/>
                  <a:lstStyle/>
                  <a:p>
                    <a:endParaRPr lang="fr-FR"/>
                  </a:p>
                </p:txBody>
              </p:sp>
              <p:sp>
                <p:nvSpPr>
                  <p:cNvPr id="36325" name="Freeform 159"/>
                  <p:cNvSpPr>
                    <a:spLocks/>
                  </p:cNvSpPr>
                  <p:nvPr/>
                </p:nvSpPr>
                <p:spPr bwMode="auto">
                  <a:xfrm>
                    <a:off x="1879" y="3220"/>
                    <a:ext cx="26" cy="27"/>
                  </a:xfrm>
                  <a:custGeom>
                    <a:avLst/>
                    <a:gdLst>
                      <a:gd name="T0" fmla="*/ 13 w 26"/>
                      <a:gd name="T1" fmla="*/ 0 h 27"/>
                      <a:gd name="T2" fmla="*/ 0 w 26"/>
                      <a:gd name="T3" fmla="*/ 12 h 27"/>
                      <a:gd name="T4" fmla="*/ 13 w 26"/>
                      <a:gd name="T5" fmla="*/ 27 h 27"/>
                      <a:gd name="T6" fmla="*/ 26 w 26"/>
                      <a:gd name="T7" fmla="*/ 14 h 27"/>
                      <a:gd name="T8" fmla="*/ 13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3" y="0"/>
                        </a:moveTo>
                        <a:lnTo>
                          <a:pt x="0" y="12"/>
                        </a:lnTo>
                        <a:lnTo>
                          <a:pt x="13" y="27"/>
                        </a:lnTo>
                        <a:lnTo>
                          <a:pt x="26" y="14"/>
                        </a:lnTo>
                        <a:lnTo>
                          <a:pt x="13" y="0"/>
                        </a:lnTo>
                        <a:close/>
                      </a:path>
                    </a:pathLst>
                  </a:custGeom>
                  <a:solidFill>
                    <a:srgbClr val="FFFF00"/>
                  </a:solidFill>
                  <a:ln w="0">
                    <a:solidFill>
                      <a:srgbClr val="FFFF00"/>
                    </a:solidFill>
                    <a:round/>
                    <a:headEnd/>
                    <a:tailEnd/>
                  </a:ln>
                </p:spPr>
                <p:txBody>
                  <a:bodyPr/>
                  <a:lstStyle/>
                  <a:p>
                    <a:endParaRPr lang="fr-FR"/>
                  </a:p>
                </p:txBody>
              </p:sp>
              <p:sp>
                <p:nvSpPr>
                  <p:cNvPr id="36326" name="Freeform 160"/>
                  <p:cNvSpPr>
                    <a:spLocks/>
                  </p:cNvSpPr>
                  <p:nvPr/>
                </p:nvSpPr>
                <p:spPr bwMode="auto">
                  <a:xfrm>
                    <a:off x="1894" y="3192"/>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6327" name="Freeform 161"/>
                  <p:cNvSpPr>
                    <a:spLocks/>
                  </p:cNvSpPr>
                  <p:nvPr/>
                </p:nvSpPr>
                <p:spPr bwMode="auto">
                  <a:xfrm>
                    <a:off x="1881" y="3193"/>
                    <a:ext cx="26" cy="27"/>
                  </a:xfrm>
                  <a:custGeom>
                    <a:avLst/>
                    <a:gdLst>
                      <a:gd name="T0" fmla="*/ 0 w 26"/>
                      <a:gd name="T1" fmla="*/ 12 h 27"/>
                      <a:gd name="T2" fmla="*/ 13 w 26"/>
                      <a:gd name="T3" fmla="*/ 0 h 27"/>
                      <a:gd name="T4" fmla="*/ 26 w 26"/>
                      <a:gd name="T5" fmla="*/ 14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4"/>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36328" name="Freeform 162"/>
                  <p:cNvSpPr>
                    <a:spLocks/>
                  </p:cNvSpPr>
                  <p:nvPr/>
                </p:nvSpPr>
                <p:spPr bwMode="auto">
                  <a:xfrm>
                    <a:off x="1884" y="3199"/>
                    <a:ext cx="25" cy="8"/>
                  </a:xfrm>
                  <a:custGeom>
                    <a:avLst/>
                    <a:gdLst>
                      <a:gd name="T0" fmla="*/ 0 w 25"/>
                      <a:gd name="T1" fmla="*/ 6 h 8"/>
                      <a:gd name="T2" fmla="*/ 25 w 25"/>
                      <a:gd name="T3" fmla="*/ 8 h 8"/>
                      <a:gd name="T4" fmla="*/ 25 w 25"/>
                      <a:gd name="T5" fmla="*/ 2 h 8"/>
                      <a:gd name="T6" fmla="*/ 0 w 25"/>
                      <a:gd name="T7" fmla="*/ 0 h 8"/>
                      <a:gd name="T8" fmla="*/ 0 w 25"/>
                      <a:gd name="T9" fmla="*/ 6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0" y="6"/>
                        </a:moveTo>
                        <a:lnTo>
                          <a:pt x="25" y="8"/>
                        </a:lnTo>
                        <a:lnTo>
                          <a:pt x="25" y="2"/>
                        </a:lnTo>
                        <a:lnTo>
                          <a:pt x="0" y="0"/>
                        </a:lnTo>
                        <a:lnTo>
                          <a:pt x="0" y="6"/>
                        </a:lnTo>
                        <a:close/>
                      </a:path>
                    </a:pathLst>
                  </a:custGeom>
                  <a:solidFill>
                    <a:srgbClr val="FFFF00"/>
                  </a:solidFill>
                  <a:ln w="0">
                    <a:solidFill>
                      <a:srgbClr val="FFFF00"/>
                    </a:solidFill>
                    <a:round/>
                    <a:headEnd/>
                    <a:tailEnd/>
                  </a:ln>
                </p:spPr>
                <p:txBody>
                  <a:bodyPr/>
                  <a:lstStyle/>
                  <a:p>
                    <a:endParaRPr lang="fr-FR"/>
                  </a:p>
                </p:txBody>
              </p:sp>
              <p:sp>
                <p:nvSpPr>
                  <p:cNvPr id="36329" name="Freeform 163"/>
                  <p:cNvSpPr>
                    <a:spLocks/>
                  </p:cNvSpPr>
                  <p:nvPr/>
                </p:nvSpPr>
                <p:spPr bwMode="auto">
                  <a:xfrm>
                    <a:off x="1883" y="3193"/>
                    <a:ext cx="25" cy="27"/>
                  </a:xfrm>
                  <a:custGeom>
                    <a:avLst/>
                    <a:gdLst>
                      <a:gd name="T0" fmla="*/ 12 w 25"/>
                      <a:gd name="T1" fmla="*/ 0 h 27"/>
                      <a:gd name="T2" fmla="*/ 0 w 25"/>
                      <a:gd name="T3" fmla="*/ 12 h 27"/>
                      <a:gd name="T4" fmla="*/ 12 w 25"/>
                      <a:gd name="T5" fmla="*/ 27 h 27"/>
                      <a:gd name="T6" fmla="*/ 25 w 25"/>
                      <a:gd name="T7" fmla="*/ 14 h 27"/>
                      <a:gd name="T8" fmla="*/ 12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2" y="0"/>
                        </a:moveTo>
                        <a:lnTo>
                          <a:pt x="0" y="12"/>
                        </a:lnTo>
                        <a:lnTo>
                          <a:pt x="12" y="27"/>
                        </a:lnTo>
                        <a:lnTo>
                          <a:pt x="25" y="14"/>
                        </a:lnTo>
                        <a:lnTo>
                          <a:pt x="12" y="0"/>
                        </a:lnTo>
                        <a:close/>
                      </a:path>
                    </a:pathLst>
                  </a:custGeom>
                  <a:solidFill>
                    <a:srgbClr val="FFFF00"/>
                  </a:solidFill>
                  <a:ln w="0">
                    <a:solidFill>
                      <a:srgbClr val="FFFF00"/>
                    </a:solidFill>
                    <a:round/>
                    <a:headEnd/>
                    <a:tailEnd/>
                  </a:ln>
                </p:spPr>
                <p:txBody>
                  <a:bodyPr/>
                  <a:lstStyle/>
                  <a:p>
                    <a:endParaRPr lang="fr-FR"/>
                  </a:p>
                </p:txBody>
              </p:sp>
              <p:sp>
                <p:nvSpPr>
                  <p:cNvPr id="36330" name="Freeform 164"/>
                  <p:cNvSpPr>
                    <a:spLocks/>
                  </p:cNvSpPr>
                  <p:nvPr/>
                </p:nvSpPr>
                <p:spPr bwMode="auto">
                  <a:xfrm>
                    <a:off x="1889" y="3151"/>
                    <a:ext cx="27" cy="10"/>
                  </a:xfrm>
                  <a:custGeom>
                    <a:avLst/>
                    <a:gdLst>
                      <a:gd name="T0" fmla="*/ 0 w 27"/>
                      <a:gd name="T1" fmla="*/ 8 h 10"/>
                      <a:gd name="T2" fmla="*/ 26 w 27"/>
                      <a:gd name="T3" fmla="*/ 10 h 10"/>
                      <a:gd name="T4" fmla="*/ 27 w 27"/>
                      <a:gd name="T5" fmla="*/ 2 h 10"/>
                      <a:gd name="T6" fmla="*/ 1 w 27"/>
                      <a:gd name="T7" fmla="*/ 0 h 10"/>
                      <a:gd name="T8" fmla="*/ 0 w 27"/>
                      <a:gd name="T9" fmla="*/ 8 h 10"/>
                      <a:gd name="T10" fmla="*/ 0 60000 65536"/>
                      <a:gd name="T11" fmla="*/ 0 60000 65536"/>
                      <a:gd name="T12" fmla="*/ 0 60000 65536"/>
                      <a:gd name="T13" fmla="*/ 0 60000 65536"/>
                      <a:gd name="T14" fmla="*/ 0 60000 65536"/>
                      <a:gd name="T15" fmla="*/ 0 w 27"/>
                      <a:gd name="T16" fmla="*/ 0 h 10"/>
                      <a:gd name="T17" fmla="*/ 27 w 27"/>
                      <a:gd name="T18" fmla="*/ 10 h 10"/>
                    </a:gdLst>
                    <a:ahLst/>
                    <a:cxnLst>
                      <a:cxn ang="T10">
                        <a:pos x="T0" y="T1"/>
                      </a:cxn>
                      <a:cxn ang="T11">
                        <a:pos x="T2" y="T3"/>
                      </a:cxn>
                      <a:cxn ang="T12">
                        <a:pos x="T4" y="T5"/>
                      </a:cxn>
                      <a:cxn ang="T13">
                        <a:pos x="T6" y="T7"/>
                      </a:cxn>
                      <a:cxn ang="T14">
                        <a:pos x="T8" y="T9"/>
                      </a:cxn>
                    </a:cxnLst>
                    <a:rect l="T15" t="T16" r="T17" b="T18"/>
                    <a:pathLst>
                      <a:path w="27" h="10">
                        <a:moveTo>
                          <a:pt x="0" y="8"/>
                        </a:moveTo>
                        <a:lnTo>
                          <a:pt x="26" y="10"/>
                        </a:lnTo>
                        <a:lnTo>
                          <a:pt x="27" y="2"/>
                        </a:lnTo>
                        <a:lnTo>
                          <a:pt x="1" y="0"/>
                        </a:lnTo>
                        <a:lnTo>
                          <a:pt x="0" y="8"/>
                        </a:lnTo>
                        <a:close/>
                      </a:path>
                    </a:pathLst>
                  </a:custGeom>
                  <a:solidFill>
                    <a:srgbClr val="FFFF00"/>
                  </a:solidFill>
                  <a:ln w="0">
                    <a:solidFill>
                      <a:srgbClr val="FFFF00"/>
                    </a:solidFill>
                    <a:round/>
                    <a:headEnd/>
                    <a:tailEnd/>
                  </a:ln>
                </p:spPr>
                <p:txBody>
                  <a:bodyPr/>
                  <a:lstStyle/>
                  <a:p>
                    <a:endParaRPr lang="fr-FR"/>
                  </a:p>
                </p:txBody>
              </p:sp>
              <p:sp>
                <p:nvSpPr>
                  <p:cNvPr id="36331" name="Freeform 165"/>
                  <p:cNvSpPr>
                    <a:spLocks/>
                  </p:cNvSpPr>
                  <p:nvPr/>
                </p:nvSpPr>
                <p:spPr bwMode="auto">
                  <a:xfrm>
                    <a:off x="1902" y="3138"/>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332" name="Freeform 166"/>
                  <p:cNvSpPr>
                    <a:spLocks/>
                  </p:cNvSpPr>
                  <p:nvPr/>
                </p:nvSpPr>
                <p:spPr bwMode="auto">
                  <a:xfrm>
                    <a:off x="1889" y="3139"/>
                    <a:ext cx="26" cy="27"/>
                  </a:xfrm>
                  <a:custGeom>
                    <a:avLst/>
                    <a:gdLst>
                      <a:gd name="T0" fmla="*/ 0 w 26"/>
                      <a:gd name="T1" fmla="*/ 12 h 27"/>
                      <a:gd name="T2" fmla="*/ 13 w 26"/>
                      <a:gd name="T3" fmla="*/ 0 h 27"/>
                      <a:gd name="T4" fmla="*/ 26 w 26"/>
                      <a:gd name="T5" fmla="*/ 14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4"/>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36333" name="Freeform 167"/>
                  <p:cNvSpPr>
                    <a:spLocks/>
                  </p:cNvSpPr>
                  <p:nvPr/>
                </p:nvSpPr>
                <p:spPr bwMode="auto">
                  <a:xfrm>
                    <a:off x="1904" y="3138"/>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334" name="Rectangle 168"/>
                  <p:cNvSpPr>
                    <a:spLocks noChangeArrowheads="1"/>
                  </p:cNvSpPr>
                  <p:nvPr/>
                </p:nvSpPr>
                <p:spPr bwMode="auto">
                  <a:xfrm>
                    <a:off x="1904" y="313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35" name="Freeform 169"/>
                  <p:cNvSpPr>
                    <a:spLocks/>
                  </p:cNvSpPr>
                  <p:nvPr/>
                </p:nvSpPr>
                <p:spPr bwMode="auto">
                  <a:xfrm>
                    <a:off x="1906" y="3138"/>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6336" name="Rectangle 170"/>
                  <p:cNvSpPr>
                    <a:spLocks noChangeArrowheads="1"/>
                  </p:cNvSpPr>
                  <p:nvPr/>
                </p:nvSpPr>
                <p:spPr bwMode="auto">
                  <a:xfrm>
                    <a:off x="1906" y="313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37" name="Freeform 171"/>
                  <p:cNvSpPr>
                    <a:spLocks/>
                  </p:cNvSpPr>
                  <p:nvPr/>
                </p:nvSpPr>
                <p:spPr bwMode="auto">
                  <a:xfrm>
                    <a:off x="1907" y="3138"/>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338" name="Rectangle 172"/>
                  <p:cNvSpPr>
                    <a:spLocks noChangeArrowheads="1"/>
                  </p:cNvSpPr>
                  <p:nvPr/>
                </p:nvSpPr>
                <p:spPr bwMode="auto">
                  <a:xfrm>
                    <a:off x="1907" y="313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39" name="Freeform 173"/>
                  <p:cNvSpPr>
                    <a:spLocks/>
                  </p:cNvSpPr>
                  <p:nvPr/>
                </p:nvSpPr>
                <p:spPr bwMode="auto">
                  <a:xfrm>
                    <a:off x="1909" y="3138"/>
                    <a:ext cx="8" cy="27"/>
                  </a:xfrm>
                  <a:custGeom>
                    <a:avLst/>
                    <a:gdLst>
                      <a:gd name="T0" fmla="*/ 1 w 8"/>
                      <a:gd name="T1" fmla="*/ 0 h 27"/>
                      <a:gd name="T2" fmla="*/ 0 w 8"/>
                      <a:gd name="T3" fmla="*/ 27 h 27"/>
                      <a:gd name="T4" fmla="*/ 7 w 8"/>
                      <a:gd name="T5" fmla="*/ 27 h 27"/>
                      <a:gd name="T6" fmla="*/ 8 w 8"/>
                      <a:gd name="T7" fmla="*/ 0 h 27"/>
                      <a:gd name="T8" fmla="*/ 1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1" y="0"/>
                        </a:moveTo>
                        <a:lnTo>
                          <a:pt x="0" y="27"/>
                        </a:lnTo>
                        <a:lnTo>
                          <a:pt x="7" y="27"/>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36340" name="Rectangle 174"/>
                  <p:cNvSpPr>
                    <a:spLocks noChangeArrowheads="1"/>
                  </p:cNvSpPr>
                  <p:nvPr/>
                </p:nvSpPr>
                <p:spPr bwMode="auto">
                  <a:xfrm>
                    <a:off x="1909" y="313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41" name="Freeform 175"/>
                  <p:cNvSpPr>
                    <a:spLocks/>
                  </p:cNvSpPr>
                  <p:nvPr/>
                </p:nvSpPr>
                <p:spPr bwMode="auto">
                  <a:xfrm>
                    <a:off x="1916" y="3138"/>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342" name="Rectangle 176"/>
                  <p:cNvSpPr>
                    <a:spLocks noChangeArrowheads="1"/>
                  </p:cNvSpPr>
                  <p:nvPr/>
                </p:nvSpPr>
                <p:spPr bwMode="auto">
                  <a:xfrm>
                    <a:off x="1916" y="313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43" name="Freeform 177"/>
                  <p:cNvSpPr>
                    <a:spLocks/>
                  </p:cNvSpPr>
                  <p:nvPr/>
                </p:nvSpPr>
                <p:spPr bwMode="auto">
                  <a:xfrm>
                    <a:off x="1906" y="3130"/>
                    <a:ext cx="30" cy="25"/>
                  </a:xfrm>
                  <a:custGeom>
                    <a:avLst/>
                    <a:gdLst>
                      <a:gd name="T0" fmla="*/ 0 w 30"/>
                      <a:gd name="T1" fmla="*/ 18 h 25"/>
                      <a:gd name="T2" fmla="*/ 25 w 30"/>
                      <a:gd name="T3" fmla="*/ 25 h 25"/>
                      <a:gd name="T4" fmla="*/ 30 w 30"/>
                      <a:gd name="T5" fmla="*/ 7 h 25"/>
                      <a:gd name="T6" fmla="*/ 6 w 30"/>
                      <a:gd name="T7" fmla="*/ 0 h 25"/>
                      <a:gd name="T8" fmla="*/ 0 w 30"/>
                      <a:gd name="T9" fmla="*/ 18 h 25"/>
                      <a:gd name="T10" fmla="*/ 0 60000 65536"/>
                      <a:gd name="T11" fmla="*/ 0 60000 65536"/>
                      <a:gd name="T12" fmla="*/ 0 60000 65536"/>
                      <a:gd name="T13" fmla="*/ 0 60000 65536"/>
                      <a:gd name="T14" fmla="*/ 0 60000 65536"/>
                      <a:gd name="T15" fmla="*/ 0 w 30"/>
                      <a:gd name="T16" fmla="*/ 0 h 25"/>
                      <a:gd name="T17" fmla="*/ 30 w 30"/>
                      <a:gd name="T18" fmla="*/ 25 h 25"/>
                    </a:gdLst>
                    <a:ahLst/>
                    <a:cxnLst>
                      <a:cxn ang="T10">
                        <a:pos x="T0" y="T1"/>
                      </a:cxn>
                      <a:cxn ang="T11">
                        <a:pos x="T2" y="T3"/>
                      </a:cxn>
                      <a:cxn ang="T12">
                        <a:pos x="T4" y="T5"/>
                      </a:cxn>
                      <a:cxn ang="T13">
                        <a:pos x="T6" y="T7"/>
                      </a:cxn>
                      <a:cxn ang="T14">
                        <a:pos x="T8" y="T9"/>
                      </a:cxn>
                    </a:cxnLst>
                    <a:rect l="T15" t="T16" r="T17" b="T18"/>
                    <a:pathLst>
                      <a:path w="30" h="25">
                        <a:moveTo>
                          <a:pt x="0" y="18"/>
                        </a:moveTo>
                        <a:lnTo>
                          <a:pt x="25" y="25"/>
                        </a:lnTo>
                        <a:lnTo>
                          <a:pt x="30" y="7"/>
                        </a:lnTo>
                        <a:lnTo>
                          <a:pt x="6" y="0"/>
                        </a:lnTo>
                        <a:lnTo>
                          <a:pt x="0" y="18"/>
                        </a:lnTo>
                        <a:close/>
                      </a:path>
                    </a:pathLst>
                  </a:custGeom>
                  <a:solidFill>
                    <a:srgbClr val="FFFF00"/>
                  </a:solidFill>
                  <a:ln w="0">
                    <a:solidFill>
                      <a:srgbClr val="FFFF00"/>
                    </a:solidFill>
                    <a:round/>
                    <a:headEnd/>
                    <a:tailEnd/>
                  </a:ln>
                </p:spPr>
                <p:txBody>
                  <a:bodyPr/>
                  <a:lstStyle/>
                  <a:p>
                    <a:endParaRPr lang="fr-FR"/>
                  </a:p>
                </p:txBody>
              </p:sp>
              <p:sp>
                <p:nvSpPr>
                  <p:cNvPr id="36344" name="Freeform 178"/>
                  <p:cNvSpPr>
                    <a:spLocks/>
                  </p:cNvSpPr>
                  <p:nvPr/>
                </p:nvSpPr>
                <p:spPr bwMode="auto">
                  <a:xfrm>
                    <a:off x="1906" y="3139"/>
                    <a:ext cx="25" cy="27"/>
                  </a:xfrm>
                  <a:custGeom>
                    <a:avLst/>
                    <a:gdLst>
                      <a:gd name="T0" fmla="*/ 12 w 25"/>
                      <a:gd name="T1" fmla="*/ 0 h 27"/>
                      <a:gd name="T2" fmla="*/ 0 w 25"/>
                      <a:gd name="T3" fmla="*/ 10 h 27"/>
                      <a:gd name="T4" fmla="*/ 12 w 25"/>
                      <a:gd name="T5" fmla="*/ 27 h 27"/>
                      <a:gd name="T6" fmla="*/ 25 w 25"/>
                      <a:gd name="T7" fmla="*/ 17 h 27"/>
                      <a:gd name="T8" fmla="*/ 12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2" y="0"/>
                        </a:moveTo>
                        <a:lnTo>
                          <a:pt x="0" y="10"/>
                        </a:lnTo>
                        <a:lnTo>
                          <a:pt x="12" y="27"/>
                        </a:lnTo>
                        <a:lnTo>
                          <a:pt x="25" y="17"/>
                        </a:lnTo>
                        <a:lnTo>
                          <a:pt x="12" y="0"/>
                        </a:lnTo>
                        <a:close/>
                      </a:path>
                    </a:pathLst>
                  </a:custGeom>
                  <a:solidFill>
                    <a:srgbClr val="FFFF00"/>
                  </a:solidFill>
                  <a:ln w="0">
                    <a:solidFill>
                      <a:srgbClr val="FFFF00"/>
                    </a:solidFill>
                    <a:round/>
                    <a:headEnd/>
                    <a:tailEnd/>
                  </a:ln>
                </p:spPr>
                <p:txBody>
                  <a:bodyPr/>
                  <a:lstStyle/>
                  <a:p>
                    <a:endParaRPr lang="fr-FR"/>
                  </a:p>
                </p:txBody>
              </p:sp>
              <p:sp>
                <p:nvSpPr>
                  <p:cNvPr id="36345" name="Freeform 179"/>
                  <p:cNvSpPr>
                    <a:spLocks/>
                  </p:cNvSpPr>
                  <p:nvPr/>
                </p:nvSpPr>
                <p:spPr bwMode="auto">
                  <a:xfrm>
                    <a:off x="1928" y="3095"/>
                    <a:ext cx="24" cy="8"/>
                  </a:xfrm>
                  <a:custGeom>
                    <a:avLst/>
                    <a:gdLst>
                      <a:gd name="T0" fmla="*/ 0 w 24"/>
                      <a:gd name="T1" fmla="*/ 1 h 8"/>
                      <a:gd name="T2" fmla="*/ 24 w 24"/>
                      <a:gd name="T3" fmla="*/ 8 h 8"/>
                      <a:gd name="T4" fmla="*/ 24 w 24"/>
                      <a:gd name="T5" fmla="*/ 7 h 8"/>
                      <a:gd name="T6" fmla="*/ 0 w 24"/>
                      <a:gd name="T7" fmla="*/ 0 h 8"/>
                      <a:gd name="T8" fmla="*/ 0 w 24"/>
                      <a:gd name="T9" fmla="*/ 1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0" y="1"/>
                        </a:moveTo>
                        <a:lnTo>
                          <a:pt x="24" y="8"/>
                        </a:lnTo>
                        <a:lnTo>
                          <a:pt x="24" y="7"/>
                        </a:lnTo>
                        <a:lnTo>
                          <a:pt x="0" y="0"/>
                        </a:lnTo>
                        <a:lnTo>
                          <a:pt x="0" y="1"/>
                        </a:lnTo>
                        <a:close/>
                      </a:path>
                    </a:pathLst>
                  </a:custGeom>
                  <a:solidFill>
                    <a:srgbClr val="FFFF00"/>
                  </a:solidFill>
                  <a:ln w="0">
                    <a:solidFill>
                      <a:srgbClr val="FFFF00"/>
                    </a:solidFill>
                    <a:round/>
                    <a:headEnd/>
                    <a:tailEnd/>
                  </a:ln>
                </p:spPr>
                <p:txBody>
                  <a:bodyPr/>
                  <a:lstStyle/>
                  <a:p>
                    <a:endParaRPr lang="fr-FR"/>
                  </a:p>
                </p:txBody>
              </p:sp>
              <p:sp>
                <p:nvSpPr>
                  <p:cNvPr id="36346" name="Freeform 180"/>
                  <p:cNvSpPr>
                    <a:spLocks/>
                  </p:cNvSpPr>
                  <p:nvPr/>
                </p:nvSpPr>
                <p:spPr bwMode="auto">
                  <a:xfrm>
                    <a:off x="1939" y="3084"/>
                    <a:ext cx="4" cy="27"/>
                  </a:xfrm>
                  <a:custGeom>
                    <a:avLst/>
                    <a:gdLst>
                      <a:gd name="T0" fmla="*/ 2 w 4"/>
                      <a:gd name="T1" fmla="*/ 0 h 27"/>
                      <a:gd name="T2" fmla="*/ 0 w 4"/>
                      <a:gd name="T3" fmla="*/ 27 h 27"/>
                      <a:gd name="T4" fmla="*/ 3 w 4"/>
                      <a:gd name="T5" fmla="*/ 27 h 27"/>
                      <a:gd name="T6" fmla="*/ 4 w 4"/>
                      <a:gd name="T7" fmla="*/ 0 h 27"/>
                      <a:gd name="T8" fmla="*/ 2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2" y="0"/>
                        </a:moveTo>
                        <a:lnTo>
                          <a:pt x="0" y="27"/>
                        </a:lnTo>
                        <a:lnTo>
                          <a:pt x="3" y="27"/>
                        </a:lnTo>
                        <a:lnTo>
                          <a:pt x="4" y="0"/>
                        </a:lnTo>
                        <a:lnTo>
                          <a:pt x="2" y="0"/>
                        </a:lnTo>
                        <a:close/>
                      </a:path>
                    </a:pathLst>
                  </a:custGeom>
                  <a:solidFill>
                    <a:srgbClr val="FFFF00"/>
                  </a:solidFill>
                  <a:ln w="0">
                    <a:solidFill>
                      <a:srgbClr val="FFFF00"/>
                    </a:solidFill>
                    <a:round/>
                    <a:headEnd/>
                    <a:tailEnd/>
                  </a:ln>
                </p:spPr>
                <p:txBody>
                  <a:bodyPr/>
                  <a:lstStyle/>
                  <a:p>
                    <a:endParaRPr lang="fr-FR"/>
                  </a:p>
                </p:txBody>
              </p:sp>
              <p:sp>
                <p:nvSpPr>
                  <p:cNvPr id="36347" name="Freeform 181"/>
                  <p:cNvSpPr>
                    <a:spLocks/>
                  </p:cNvSpPr>
                  <p:nvPr/>
                </p:nvSpPr>
                <p:spPr bwMode="auto">
                  <a:xfrm>
                    <a:off x="1928" y="3085"/>
                    <a:ext cx="24" cy="27"/>
                  </a:xfrm>
                  <a:custGeom>
                    <a:avLst/>
                    <a:gdLst>
                      <a:gd name="T0" fmla="*/ 0 w 24"/>
                      <a:gd name="T1" fmla="*/ 10 h 27"/>
                      <a:gd name="T2" fmla="*/ 11 w 24"/>
                      <a:gd name="T3" fmla="*/ 0 h 27"/>
                      <a:gd name="T4" fmla="*/ 24 w 24"/>
                      <a:gd name="T5" fmla="*/ 17 h 27"/>
                      <a:gd name="T6" fmla="*/ 11 w 24"/>
                      <a:gd name="T7" fmla="*/ 27 h 27"/>
                      <a:gd name="T8" fmla="*/ 0 w 24"/>
                      <a:gd name="T9" fmla="*/ 10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10"/>
                        </a:moveTo>
                        <a:lnTo>
                          <a:pt x="11" y="0"/>
                        </a:lnTo>
                        <a:lnTo>
                          <a:pt x="24" y="17"/>
                        </a:lnTo>
                        <a:lnTo>
                          <a:pt x="11" y="27"/>
                        </a:lnTo>
                        <a:lnTo>
                          <a:pt x="0" y="10"/>
                        </a:lnTo>
                        <a:close/>
                      </a:path>
                    </a:pathLst>
                  </a:custGeom>
                  <a:solidFill>
                    <a:srgbClr val="FFFF00"/>
                  </a:solidFill>
                  <a:ln w="0">
                    <a:solidFill>
                      <a:srgbClr val="FFFF00"/>
                    </a:solidFill>
                    <a:round/>
                    <a:headEnd/>
                    <a:tailEnd/>
                  </a:ln>
                </p:spPr>
                <p:txBody>
                  <a:bodyPr/>
                  <a:lstStyle/>
                  <a:p>
                    <a:endParaRPr lang="fr-FR"/>
                  </a:p>
                </p:txBody>
              </p:sp>
              <p:sp>
                <p:nvSpPr>
                  <p:cNvPr id="36348" name="Freeform 182"/>
                  <p:cNvSpPr>
                    <a:spLocks/>
                  </p:cNvSpPr>
                  <p:nvPr/>
                </p:nvSpPr>
                <p:spPr bwMode="auto">
                  <a:xfrm>
                    <a:off x="1942" y="3084"/>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6349" name="Rectangle 183"/>
                  <p:cNvSpPr>
                    <a:spLocks noChangeArrowheads="1"/>
                  </p:cNvSpPr>
                  <p:nvPr/>
                </p:nvSpPr>
                <p:spPr bwMode="auto">
                  <a:xfrm>
                    <a:off x="1942" y="308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50" name="Freeform 184"/>
                  <p:cNvSpPr>
                    <a:spLocks/>
                  </p:cNvSpPr>
                  <p:nvPr/>
                </p:nvSpPr>
                <p:spPr bwMode="auto">
                  <a:xfrm>
                    <a:off x="1943" y="3084"/>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351" name="Rectangle 185"/>
                  <p:cNvSpPr>
                    <a:spLocks noChangeArrowheads="1"/>
                  </p:cNvSpPr>
                  <p:nvPr/>
                </p:nvSpPr>
                <p:spPr bwMode="auto">
                  <a:xfrm>
                    <a:off x="1943" y="308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52" name="Freeform 186"/>
                  <p:cNvSpPr>
                    <a:spLocks/>
                  </p:cNvSpPr>
                  <p:nvPr/>
                </p:nvSpPr>
                <p:spPr bwMode="auto">
                  <a:xfrm>
                    <a:off x="1945" y="3084"/>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353" name="Rectangle 187"/>
                  <p:cNvSpPr>
                    <a:spLocks noChangeArrowheads="1"/>
                  </p:cNvSpPr>
                  <p:nvPr/>
                </p:nvSpPr>
                <p:spPr bwMode="auto">
                  <a:xfrm>
                    <a:off x="1945" y="308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54" name="Freeform 188"/>
                  <p:cNvSpPr>
                    <a:spLocks/>
                  </p:cNvSpPr>
                  <p:nvPr/>
                </p:nvSpPr>
                <p:spPr bwMode="auto">
                  <a:xfrm>
                    <a:off x="1935" y="3068"/>
                    <a:ext cx="31" cy="34"/>
                  </a:xfrm>
                  <a:custGeom>
                    <a:avLst/>
                    <a:gdLst>
                      <a:gd name="T0" fmla="*/ 0 w 31"/>
                      <a:gd name="T1" fmla="*/ 27 h 34"/>
                      <a:gd name="T2" fmla="*/ 25 w 31"/>
                      <a:gd name="T3" fmla="*/ 34 h 34"/>
                      <a:gd name="T4" fmla="*/ 31 w 31"/>
                      <a:gd name="T5" fmla="*/ 7 h 34"/>
                      <a:gd name="T6" fmla="*/ 7 w 31"/>
                      <a:gd name="T7" fmla="*/ 0 h 34"/>
                      <a:gd name="T8" fmla="*/ 0 w 31"/>
                      <a:gd name="T9" fmla="*/ 27 h 34"/>
                      <a:gd name="T10" fmla="*/ 0 60000 65536"/>
                      <a:gd name="T11" fmla="*/ 0 60000 65536"/>
                      <a:gd name="T12" fmla="*/ 0 60000 65536"/>
                      <a:gd name="T13" fmla="*/ 0 60000 65536"/>
                      <a:gd name="T14" fmla="*/ 0 60000 65536"/>
                      <a:gd name="T15" fmla="*/ 0 w 31"/>
                      <a:gd name="T16" fmla="*/ 0 h 34"/>
                      <a:gd name="T17" fmla="*/ 31 w 31"/>
                      <a:gd name="T18" fmla="*/ 34 h 34"/>
                    </a:gdLst>
                    <a:ahLst/>
                    <a:cxnLst>
                      <a:cxn ang="T10">
                        <a:pos x="T0" y="T1"/>
                      </a:cxn>
                      <a:cxn ang="T11">
                        <a:pos x="T2" y="T3"/>
                      </a:cxn>
                      <a:cxn ang="T12">
                        <a:pos x="T4" y="T5"/>
                      </a:cxn>
                      <a:cxn ang="T13">
                        <a:pos x="T6" y="T7"/>
                      </a:cxn>
                      <a:cxn ang="T14">
                        <a:pos x="T8" y="T9"/>
                      </a:cxn>
                    </a:cxnLst>
                    <a:rect l="T15" t="T16" r="T17" b="T18"/>
                    <a:pathLst>
                      <a:path w="31" h="34">
                        <a:moveTo>
                          <a:pt x="0" y="27"/>
                        </a:moveTo>
                        <a:lnTo>
                          <a:pt x="25" y="34"/>
                        </a:lnTo>
                        <a:lnTo>
                          <a:pt x="31" y="7"/>
                        </a:lnTo>
                        <a:lnTo>
                          <a:pt x="7" y="0"/>
                        </a:lnTo>
                        <a:lnTo>
                          <a:pt x="0" y="27"/>
                        </a:lnTo>
                        <a:close/>
                      </a:path>
                    </a:pathLst>
                  </a:custGeom>
                  <a:solidFill>
                    <a:srgbClr val="FFFF00"/>
                  </a:solidFill>
                  <a:ln w="0">
                    <a:solidFill>
                      <a:srgbClr val="FFFF00"/>
                    </a:solidFill>
                    <a:round/>
                    <a:headEnd/>
                    <a:tailEnd/>
                  </a:ln>
                </p:spPr>
                <p:txBody>
                  <a:bodyPr/>
                  <a:lstStyle/>
                  <a:p>
                    <a:endParaRPr lang="fr-FR"/>
                  </a:p>
                </p:txBody>
              </p:sp>
              <p:sp>
                <p:nvSpPr>
                  <p:cNvPr id="36355" name="Freeform 189"/>
                  <p:cNvSpPr>
                    <a:spLocks/>
                  </p:cNvSpPr>
                  <p:nvPr/>
                </p:nvSpPr>
                <p:spPr bwMode="auto">
                  <a:xfrm>
                    <a:off x="1935" y="3085"/>
                    <a:ext cx="25" cy="27"/>
                  </a:xfrm>
                  <a:custGeom>
                    <a:avLst/>
                    <a:gdLst>
                      <a:gd name="T0" fmla="*/ 12 w 25"/>
                      <a:gd name="T1" fmla="*/ 0 h 27"/>
                      <a:gd name="T2" fmla="*/ 0 w 25"/>
                      <a:gd name="T3" fmla="*/ 10 h 27"/>
                      <a:gd name="T4" fmla="*/ 12 w 25"/>
                      <a:gd name="T5" fmla="*/ 27 h 27"/>
                      <a:gd name="T6" fmla="*/ 25 w 25"/>
                      <a:gd name="T7" fmla="*/ 17 h 27"/>
                      <a:gd name="T8" fmla="*/ 12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2" y="0"/>
                        </a:moveTo>
                        <a:lnTo>
                          <a:pt x="0" y="10"/>
                        </a:lnTo>
                        <a:lnTo>
                          <a:pt x="12" y="27"/>
                        </a:lnTo>
                        <a:lnTo>
                          <a:pt x="25" y="17"/>
                        </a:lnTo>
                        <a:lnTo>
                          <a:pt x="12" y="0"/>
                        </a:lnTo>
                        <a:close/>
                      </a:path>
                    </a:pathLst>
                  </a:custGeom>
                  <a:solidFill>
                    <a:srgbClr val="FFFF00"/>
                  </a:solidFill>
                  <a:ln w="0">
                    <a:solidFill>
                      <a:srgbClr val="FFFF00"/>
                    </a:solidFill>
                    <a:round/>
                    <a:headEnd/>
                    <a:tailEnd/>
                  </a:ln>
                </p:spPr>
                <p:txBody>
                  <a:bodyPr/>
                  <a:lstStyle/>
                  <a:p>
                    <a:endParaRPr lang="fr-FR"/>
                  </a:p>
                </p:txBody>
              </p:sp>
              <p:sp>
                <p:nvSpPr>
                  <p:cNvPr id="36356" name="Freeform 190"/>
                  <p:cNvSpPr>
                    <a:spLocks/>
                  </p:cNvSpPr>
                  <p:nvPr/>
                </p:nvSpPr>
                <p:spPr bwMode="auto">
                  <a:xfrm>
                    <a:off x="1953" y="3058"/>
                    <a:ext cx="4" cy="26"/>
                  </a:xfrm>
                  <a:custGeom>
                    <a:avLst/>
                    <a:gdLst>
                      <a:gd name="T0" fmla="*/ 1 w 4"/>
                      <a:gd name="T1" fmla="*/ 0 h 26"/>
                      <a:gd name="T2" fmla="*/ 0 w 4"/>
                      <a:gd name="T3" fmla="*/ 26 h 26"/>
                      <a:gd name="T4" fmla="*/ 3 w 4"/>
                      <a:gd name="T5" fmla="*/ 26 h 26"/>
                      <a:gd name="T6" fmla="*/ 4 w 4"/>
                      <a:gd name="T7" fmla="*/ 0 h 26"/>
                      <a:gd name="T8" fmla="*/ 1 w 4"/>
                      <a:gd name="T9" fmla="*/ 0 h 26"/>
                      <a:gd name="T10" fmla="*/ 0 60000 65536"/>
                      <a:gd name="T11" fmla="*/ 0 60000 65536"/>
                      <a:gd name="T12" fmla="*/ 0 60000 65536"/>
                      <a:gd name="T13" fmla="*/ 0 60000 65536"/>
                      <a:gd name="T14" fmla="*/ 0 60000 65536"/>
                      <a:gd name="T15" fmla="*/ 0 w 4"/>
                      <a:gd name="T16" fmla="*/ 0 h 26"/>
                      <a:gd name="T17" fmla="*/ 4 w 4"/>
                      <a:gd name="T18" fmla="*/ 26 h 26"/>
                    </a:gdLst>
                    <a:ahLst/>
                    <a:cxnLst>
                      <a:cxn ang="T10">
                        <a:pos x="T0" y="T1"/>
                      </a:cxn>
                      <a:cxn ang="T11">
                        <a:pos x="T2" y="T3"/>
                      </a:cxn>
                      <a:cxn ang="T12">
                        <a:pos x="T4" y="T5"/>
                      </a:cxn>
                      <a:cxn ang="T13">
                        <a:pos x="T6" y="T7"/>
                      </a:cxn>
                      <a:cxn ang="T14">
                        <a:pos x="T8" y="T9"/>
                      </a:cxn>
                    </a:cxnLst>
                    <a:rect l="T15" t="T16" r="T17" b="T18"/>
                    <a:pathLst>
                      <a:path w="4" h="26">
                        <a:moveTo>
                          <a:pt x="1" y="0"/>
                        </a:moveTo>
                        <a:lnTo>
                          <a:pt x="0" y="26"/>
                        </a:lnTo>
                        <a:lnTo>
                          <a:pt x="3" y="26"/>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6357" name="Freeform 191"/>
                  <p:cNvSpPr>
                    <a:spLocks/>
                  </p:cNvSpPr>
                  <p:nvPr/>
                </p:nvSpPr>
                <p:spPr bwMode="auto">
                  <a:xfrm>
                    <a:off x="1942" y="3059"/>
                    <a:ext cx="24" cy="26"/>
                  </a:xfrm>
                  <a:custGeom>
                    <a:avLst/>
                    <a:gdLst>
                      <a:gd name="T0" fmla="*/ 0 w 24"/>
                      <a:gd name="T1" fmla="*/ 9 h 26"/>
                      <a:gd name="T2" fmla="*/ 11 w 24"/>
                      <a:gd name="T3" fmla="*/ 0 h 26"/>
                      <a:gd name="T4" fmla="*/ 24 w 24"/>
                      <a:gd name="T5" fmla="*/ 16 h 26"/>
                      <a:gd name="T6" fmla="*/ 11 w 24"/>
                      <a:gd name="T7" fmla="*/ 26 h 26"/>
                      <a:gd name="T8" fmla="*/ 0 w 24"/>
                      <a:gd name="T9" fmla="*/ 9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0" y="9"/>
                        </a:moveTo>
                        <a:lnTo>
                          <a:pt x="11" y="0"/>
                        </a:lnTo>
                        <a:lnTo>
                          <a:pt x="24" y="16"/>
                        </a:lnTo>
                        <a:lnTo>
                          <a:pt x="11" y="26"/>
                        </a:lnTo>
                        <a:lnTo>
                          <a:pt x="0" y="9"/>
                        </a:lnTo>
                        <a:close/>
                      </a:path>
                    </a:pathLst>
                  </a:custGeom>
                  <a:solidFill>
                    <a:srgbClr val="FFFF00"/>
                  </a:solidFill>
                  <a:ln w="0">
                    <a:solidFill>
                      <a:srgbClr val="FFFF00"/>
                    </a:solidFill>
                    <a:round/>
                    <a:headEnd/>
                    <a:tailEnd/>
                  </a:ln>
                </p:spPr>
                <p:txBody>
                  <a:bodyPr/>
                  <a:lstStyle/>
                  <a:p>
                    <a:endParaRPr lang="fr-FR"/>
                  </a:p>
                </p:txBody>
              </p:sp>
              <p:sp>
                <p:nvSpPr>
                  <p:cNvPr id="36358" name="Freeform 192"/>
                  <p:cNvSpPr>
                    <a:spLocks/>
                  </p:cNvSpPr>
                  <p:nvPr/>
                </p:nvSpPr>
                <p:spPr bwMode="auto">
                  <a:xfrm>
                    <a:off x="1956" y="3058"/>
                    <a:ext cx="2" cy="26"/>
                  </a:xfrm>
                  <a:custGeom>
                    <a:avLst/>
                    <a:gdLst>
                      <a:gd name="T0" fmla="*/ 1 w 2"/>
                      <a:gd name="T1" fmla="*/ 0 h 26"/>
                      <a:gd name="T2" fmla="*/ 0 w 2"/>
                      <a:gd name="T3" fmla="*/ 26 h 26"/>
                      <a:gd name="T4" fmla="*/ 1 w 2"/>
                      <a:gd name="T5" fmla="*/ 26 h 26"/>
                      <a:gd name="T6" fmla="*/ 2 w 2"/>
                      <a:gd name="T7" fmla="*/ 0 h 26"/>
                      <a:gd name="T8" fmla="*/ 1 w 2"/>
                      <a:gd name="T9" fmla="*/ 0 h 26"/>
                      <a:gd name="T10" fmla="*/ 0 60000 65536"/>
                      <a:gd name="T11" fmla="*/ 0 60000 65536"/>
                      <a:gd name="T12" fmla="*/ 0 60000 65536"/>
                      <a:gd name="T13" fmla="*/ 0 60000 65536"/>
                      <a:gd name="T14" fmla="*/ 0 60000 65536"/>
                      <a:gd name="T15" fmla="*/ 0 w 2"/>
                      <a:gd name="T16" fmla="*/ 0 h 26"/>
                      <a:gd name="T17" fmla="*/ 2 w 2"/>
                      <a:gd name="T18" fmla="*/ 26 h 26"/>
                    </a:gdLst>
                    <a:ahLst/>
                    <a:cxnLst>
                      <a:cxn ang="T10">
                        <a:pos x="T0" y="T1"/>
                      </a:cxn>
                      <a:cxn ang="T11">
                        <a:pos x="T2" y="T3"/>
                      </a:cxn>
                      <a:cxn ang="T12">
                        <a:pos x="T4" y="T5"/>
                      </a:cxn>
                      <a:cxn ang="T13">
                        <a:pos x="T6" y="T7"/>
                      </a:cxn>
                      <a:cxn ang="T14">
                        <a:pos x="T8" y="T9"/>
                      </a:cxn>
                    </a:cxnLst>
                    <a:rect l="T15" t="T16" r="T17" b="T18"/>
                    <a:pathLst>
                      <a:path w="2" h="26">
                        <a:moveTo>
                          <a:pt x="1" y="0"/>
                        </a:moveTo>
                        <a:lnTo>
                          <a:pt x="0" y="26"/>
                        </a:lnTo>
                        <a:lnTo>
                          <a:pt x="1" y="26"/>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6359" name="Rectangle 193"/>
                  <p:cNvSpPr>
                    <a:spLocks noChangeArrowheads="1"/>
                  </p:cNvSpPr>
                  <p:nvPr/>
                </p:nvSpPr>
                <p:spPr bwMode="auto">
                  <a:xfrm>
                    <a:off x="1956" y="3059"/>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60" name="Freeform 194"/>
                  <p:cNvSpPr>
                    <a:spLocks/>
                  </p:cNvSpPr>
                  <p:nvPr/>
                </p:nvSpPr>
                <p:spPr bwMode="auto">
                  <a:xfrm>
                    <a:off x="1957" y="3058"/>
                    <a:ext cx="4" cy="26"/>
                  </a:xfrm>
                  <a:custGeom>
                    <a:avLst/>
                    <a:gdLst>
                      <a:gd name="T0" fmla="*/ 1 w 4"/>
                      <a:gd name="T1" fmla="*/ 0 h 26"/>
                      <a:gd name="T2" fmla="*/ 0 w 4"/>
                      <a:gd name="T3" fmla="*/ 26 h 26"/>
                      <a:gd name="T4" fmla="*/ 3 w 4"/>
                      <a:gd name="T5" fmla="*/ 26 h 26"/>
                      <a:gd name="T6" fmla="*/ 4 w 4"/>
                      <a:gd name="T7" fmla="*/ 0 h 26"/>
                      <a:gd name="T8" fmla="*/ 1 w 4"/>
                      <a:gd name="T9" fmla="*/ 0 h 26"/>
                      <a:gd name="T10" fmla="*/ 0 60000 65536"/>
                      <a:gd name="T11" fmla="*/ 0 60000 65536"/>
                      <a:gd name="T12" fmla="*/ 0 60000 65536"/>
                      <a:gd name="T13" fmla="*/ 0 60000 65536"/>
                      <a:gd name="T14" fmla="*/ 0 60000 65536"/>
                      <a:gd name="T15" fmla="*/ 0 w 4"/>
                      <a:gd name="T16" fmla="*/ 0 h 26"/>
                      <a:gd name="T17" fmla="*/ 4 w 4"/>
                      <a:gd name="T18" fmla="*/ 26 h 26"/>
                    </a:gdLst>
                    <a:ahLst/>
                    <a:cxnLst>
                      <a:cxn ang="T10">
                        <a:pos x="T0" y="T1"/>
                      </a:cxn>
                      <a:cxn ang="T11">
                        <a:pos x="T2" y="T3"/>
                      </a:cxn>
                      <a:cxn ang="T12">
                        <a:pos x="T4" y="T5"/>
                      </a:cxn>
                      <a:cxn ang="T13">
                        <a:pos x="T6" y="T7"/>
                      </a:cxn>
                      <a:cxn ang="T14">
                        <a:pos x="T8" y="T9"/>
                      </a:cxn>
                    </a:cxnLst>
                    <a:rect l="T15" t="T16" r="T17" b="T18"/>
                    <a:pathLst>
                      <a:path w="4" h="26">
                        <a:moveTo>
                          <a:pt x="1" y="0"/>
                        </a:moveTo>
                        <a:lnTo>
                          <a:pt x="0" y="26"/>
                        </a:lnTo>
                        <a:lnTo>
                          <a:pt x="3" y="26"/>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6361" name="Rectangle 195"/>
                  <p:cNvSpPr>
                    <a:spLocks noChangeArrowheads="1"/>
                  </p:cNvSpPr>
                  <p:nvPr/>
                </p:nvSpPr>
                <p:spPr bwMode="auto">
                  <a:xfrm>
                    <a:off x="1957" y="3059"/>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362" name="Freeform 196"/>
                  <p:cNvSpPr>
                    <a:spLocks/>
                  </p:cNvSpPr>
                  <p:nvPr/>
                </p:nvSpPr>
                <p:spPr bwMode="auto">
                  <a:xfrm>
                    <a:off x="1978" y="3044"/>
                    <a:ext cx="27" cy="15"/>
                  </a:xfrm>
                  <a:custGeom>
                    <a:avLst/>
                    <a:gdLst>
                      <a:gd name="T0" fmla="*/ 0 w 27"/>
                      <a:gd name="T1" fmla="*/ 12 h 15"/>
                      <a:gd name="T2" fmla="*/ 26 w 27"/>
                      <a:gd name="T3" fmla="*/ 15 h 15"/>
                      <a:gd name="T4" fmla="*/ 27 w 27"/>
                      <a:gd name="T5" fmla="*/ 2 h 15"/>
                      <a:gd name="T6" fmla="*/ 1 w 27"/>
                      <a:gd name="T7" fmla="*/ 0 h 15"/>
                      <a:gd name="T8" fmla="*/ 0 w 27"/>
                      <a:gd name="T9" fmla="*/ 12 h 15"/>
                      <a:gd name="T10" fmla="*/ 0 60000 65536"/>
                      <a:gd name="T11" fmla="*/ 0 60000 65536"/>
                      <a:gd name="T12" fmla="*/ 0 60000 65536"/>
                      <a:gd name="T13" fmla="*/ 0 60000 65536"/>
                      <a:gd name="T14" fmla="*/ 0 60000 65536"/>
                      <a:gd name="T15" fmla="*/ 0 w 27"/>
                      <a:gd name="T16" fmla="*/ 0 h 15"/>
                      <a:gd name="T17" fmla="*/ 27 w 27"/>
                      <a:gd name="T18" fmla="*/ 15 h 15"/>
                    </a:gdLst>
                    <a:ahLst/>
                    <a:cxnLst>
                      <a:cxn ang="T10">
                        <a:pos x="T0" y="T1"/>
                      </a:cxn>
                      <a:cxn ang="T11">
                        <a:pos x="T2" y="T3"/>
                      </a:cxn>
                      <a:cxn ang="T12">
                        <a:pos x="T4" y="T5"/>
                      </a:cxn>
                      <a:cxn ang="T13">
                        <a:pos x="T6" y="T7"/>
                      </a:cxn>
                      <a:cxn ang="T14">
                        <a:pos x="T8" y="T9"/>
                      </a:cxn>
                    </a:cxnLst>
                    <a:rect l="T15" t="T16" r="T17" b="T18"/>
                    <a:pathLst>
                      <a:path w="27" h="15">
                        <a:moveTo>
                          <a:pt x="0" y="12"/>
                        </a:moveTo>
                        <a:lnTo>
                          <a:pt x="26" y="15"/>
                        </a:lnTo>
                        <a:lnTo>
                          <a:pt x="27" y="2"/>
                        </a:lnTo>
                        <a:lnTo>
                          <a:pt x="1" y="0"/>
                        </a:lnTo>
                        <a:lnTo>
                          <a:pt x="0" y="12"/>
                        </a:lnTo>
                        <a:close/>
                      </a:path>
                    </a:pathLst>
                  </a:custGeom>
                  <a:solidFill>
                    <a:srgbClr val="FFFF00"/>
                  </a:solidFill>
                  <a:ln w="0">
                    <a:solidFill>
                      <a:srgbClr val="FFFF00"/>
                    </a:solidFill>
                    <a:round/>
                    <a:headEnd/>
                    <a:tailEnd/>
                  </a:ln>
                </p:spPr>
                <p:txBody>
                  <a:bodyPr/>
                  <a:lstStyle/>
                  <a:p>
                    <a:endParaRPr lang="fr-FR"/>
                  </a:p>
                </p:txBody>
              </p:sp>
              <p:sp>
                <p:nvSpPr>
                  <p:cNvPr id="36363" name="Freeform 197"/>
                  <p:cNvSpPr>
                    <a:spLocks/>
                  </p:cNvSpPr>
                  <p:nvPr/>
                </p:nvSpPr>
                <p:spPr bwMode="auto">
                  <a:xfrm>
                    <a:off x="1978" y="3032"/>
                    <a:ext cx="26" cy="27"/>
                  </a:xfrm>
                  <a:custGeom>
                    <a:avLst/>
                    <a:gdLst>
                      <a:gd name="T0" fmla="*/ 0 w 26"/>
                      <a:gd name="T1" fmla="*/ 12 h 27"/>
                      <a:gd name="T2" fmla="*/ 13 w 26"/>
                      <a:gd name="T3" fmla="*/ 0 h 27"/>
                      <a:gd name="T4" fmla="*/ 26 w 26"/>
                      <a:gd name="T5" fmla="*/ 14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4"/>
                        </a:lnTo>
                        <a:lnTo>
                          <a:pt x="13" y="27"/>
                        </a:lnTo>
                        <a:lnTo>
                          <a:pt x="0" y="12"/>
                        </a:lnTo>
                        <a:close/>
                      </a:path>
                    </a:pathLst>
                  </a:custGeom>
                  <a:solidFill>
                    <a:srgbClr val="FFFF00"/>
                  </a:solidFill>
                  <a:ln w="0">
                    <a:solidFill>
                      <a:srgbClr val="FFFF00"/>
                    </a:solidFill>
                    <a:round/>
                    <a:headEnd/>
                    <a:tailEnd/>
                  </a:ln>
                </p:spPr>
                <p:txBody>
                  <a:bodyPr/>
                  <a:lstStyle/>
                  <a:p>
                    <a:endParaRPr lang="fr-FR"/>
                  </a:p>
                </p:txBody>
              </p:sp>
            </p:grpSp>
          </p:grpSp>
        </p:grpSp>
        <p:sp>
          <p:nvSpPr>
            <p:cNvPr id="35921" name="Freeform 200"/>
            <p:cNvSpPr>
              <a:spLocks/>
            </p:cNvSpPr>
            <p:nvPr/>
          </p:nvSpPr>
          <p:spPr bwMode="auto">
            <a:xfrm>
              <a:off x="2211" y="3286"/>
              <a:ext cx="30" cy="29"/>
            </a:xfrm>
            <a:custGeom>
              <a:avLst/>
              <a:gdLst>
                <a:gd name="T0" fmla="*/ 1 w 28"/>
                <a:gd name="T1" fmla="*/ 0 h 27"/>
                <a:gd name="T2" fmla="*/ 0 w 28"/>
                <a:gd name="T3" fmla="*/ 77 h 27"/>
                <a:gd name="T4" fmla="*/ 76 w 28"/>
                <a:gd name="T5" fmla="*/ 77 h 27"/>
                <a:gd name="T6" fmla="*/ 78 w 28"/>
                <a:gd name="T7" fmla="*/ 0 h 27"/>
                <a:gd name="T8" fmla="*/ 1 w 28"/>
                <a:gd name="T9" fmla="*/ 0 h 27"/>
                <a:gd name="T10" fmla="*/ 0 60000 65536"/>
                <a:gd name="T11" fmla="*/ 0 60000 65536"/>
                <a:gd name="T12" fmla="*/ 0 60000 65536"/>
                <a:gd name="T13" fmla="*/ 0 60000 65536"/>
                <a:gd name="T14" fmla="*/ 0 60000 65536"/>
                <a:gd name="T15" fmla="*/ 0 w 28"/>
                <a:gd name="T16" fmla="*/ 0 h 27"/>
                <a:gd name="T17" fmla="*/ 28 w 28"/>
                <a:gd name="T18" fmla="*/ 27 h 27"/>
              </a:gdLst>
              <a:ahLst/>
              <a:cxnLst>
                <a:cxn ang="T10">
                  <a:pos x="T0" y="T1"/>
                </a:cxn>
                <a:cxn ang="T11">
                  <a:pos x="T2" y="T3"/>
                </a:cxn>
                <a:cxn ang="T12">
                  <a:pos x="T4" y="T5"/>
                </a:cxn>
                <a:cxn ang="T13">
                  <a:pos x="T6" y="T7"/>
                </a:cxn>
                <a:cxn ang="T14">
                  <a:pos x="T8" y="T9"/>
                </a:cxn>
              </a:cxnLst>
              <a:rect l="T15" t="T16" r="T17" b="T18"/>
              <a:pathLst>
                <a:path w="28" h="27">
                  <a:moveTo>
                    <a:pt x="1" y="0"/>
                  </a:moveTo>
                  <a:lnTo>
                    <a:pt x="0" y="27"/>
                  </a:lnTo>
                  <a:lnTo>
                    <a:pt x="27" y="27"/>
                  </a:lnTo>
                  <a:lnTo>
                    <a:pt x="28" y="0"/>
                  </a:lnTo>
                  <a:lnTo>
                    <a:pt x="1" y="0"/>
                  </a:lnTo>
                  <a:close/>
                </a:path>
              </a:pathLst>
            </a:custGeom>
            <a:solidFill>
              <a:srgbClr val="FFFF00"/>
            </a:solidFill>
            <a:ln w="0">
              <a:solidFill>
                <a:srgbClr val="FFFF00"/>
              </a:solidFill>
              <a:round/>
              <a:headEnd/>
              <a:tailEnd/>
            </a:ln>
          </p:spPr>
          <p:txBody>
            <a:bodyPr/>
            <a:lstStyle/>
            <a:p>
              <a:endParaRPr lang="fr-FR"/>
            </a:p>
          </p:txBody>
        </p:sp>
        <p:grpSp>
          <p:nvGrpSpPr>
            <p:cNvPr id="35922" name="Group 210"/>
            <p:cNvGrpSpPr>
              <a:grpSpLocks/>
            </p:cNvGrpSpPr>
            <p:nvPr/>
          </p:nvGrpSpPr>
          <p:grpSpPr bwMode="auto">
            <a:xfrm>
              <a:off x="2313" y="2536"/>
              <a:ext cx="1653" cy="750"/>
              <a:chOff x="2069" y="2115"/>
              <a:chExt cx="1543" cy="700"/>
            </a:xfrm>
          </p:grpSpPr>
          <p:sp>
            <p:nvSpPr>
              <p:cNvPr id="36060" name="Freeform 211"/>
              <p:cNvSpPr>
                <a:spLocks/>
              </p:cNvSpPr>
              <p:nvPr/>
            </p:nvSpPr>
            <p:spPr bwMode="auto">
              <a:xfrm>
                <a:off x="2069" y="2787"/>
                <a:ext cx="10" cy="27"/>
              </a:xfrm>
              <a:custGeom>
                <a:avLst/>
                <a:gdLst>
                  <a:gd name="T0" fmla="*/ 1 w 10"/>
                  <a:gd name="T1" fmla="*/ 0 h 27"/>
                  <a:gd name="T2" fmla="*/ 0 w 10"/>
                  <a:gd name="T3" fmla="*/ 27 h 27"/>
                  <a:gd name="T4" fmla="*/ 9 w 10"/>
                  <a:gd name="T5" fmla="*/ 27 h 27"/>
                  <a:gd name="T6" fmla="*/ 10 w 10"/>
                  <a:gd name="T7" fmla="*/ 0 h 27"/>
                  <a:gd name="T8" fmla="*/ 1 w 10"/>
                  <a:gd name="T9" fmla="*/ 0 h 27"/>
                  <a:gd name="T10" fmla="*/ 0 60000 65536"/>
                  <a:gd name="T11" fmla="*/ 0 60000 65536"/>
                  <a:gd name="T12" fmla="*/ 0 60000 65536"/>
                  <a:gd name="T13" fmla="*/ 0 60000 65536"/>
                  <a:gd name="T14" fmla="*/ 0 60000 65536"/>
                  <a:gd name="T15" fmla="*/ 0 w 10"/>
                  <a:gd name="T16" fmla="*/ 0 h 27"/>
                  <a:gd name="T17" fmla="*/ 10 w 10"/>
                  <a:gd name="T18" fmla="*/ 27 h 27"/>
                </a:gdLst>
                <a:ahLst/>
                <a:cxnLst>
                  <a:cxn ang="T10">
                    <a:pos x="T0" y="T1"/>
                  </a:cxn>
                  <a:cxn ang="T11">
                    <a:pos x="T2" y="T3"/>
                  </a:cxn>
                  <a:cxn ang="T12">
                    <a:pos x="T4" y="T5"/>
                  </a:cxn>
                  <a:cxn ang="T13">
                    <a:pos x="T6" y="T7"/>
                  </a:cxn>
                  <a:cxn ang="T14">
                    <a:pos x="T8" y="T9"/>
                  </a:cxn>
                </a:cxnLst>
                <a:rect l="T15" t="T16" r="T17" b="T18"/>
                <a:pathLst>
                  <a:path w="10" h="27">
                    <a:moveTo>
                      <a:pt x="1" y="0"/>
                    </a:moveTo>
                    <a:lnTo>
                      <a:pt x="0" y="27"/>
                    </a:lnTo>
                    <a:lnTo>
                      <a:pt x="9" y="27"/>
                    </a:lnTo>
                    <a:lnTo>
                      <a:pt x="10" y="0"/>
                    </a:lnTo>
                    <a:lnTo>
                      <a:pt x="1" y="0"/>
                    </a:lnTo>
                    <a:close/>
                  </a:path>
                </a:pathLst>
              </a:custGeom>
              <a:solidFill>
                <a:srgbClr val="FFFF00"/>
              </a:solidFill>
              <a:ln w="0">
                <a:solidFill>
                  <a:srgbClr val="FFFF00"/>
                </a:solidFill>
                <a:round/>
                <a:headEnd/>
                <a:tailEnd/>
              </a:ln>
            </p:spPr>
            <p:txBody>
              <a:bodyPr/>
              <a:lstStyle/>
              <a:p>
                <a:endParaRPr lang="fr-FR"/>
              </a:p>
            </p:txBody>
          </p:sp>
          <p:sp>
            <p:nvSpPr>
              <p:cNvPr id="36061" name="Rectangle 212"/>
              <p:cNvSpPr>
                <a:spLocks noChangeArrowheads="1"/>
              </p:cNvSpPr>
              <p:nvPr/>
            </p:nvSpPr>
            <p:spPr bwMode="auto">
              <a:xfrm>
                <a:off x="2069" y="278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62" name="Freeform 213"/>
              <p:cNvSpPr>
                <a:spLocks/>
              </p:cNvSpPr>
              <p:nvPr/>
            </p:nvSpPr>
            <p:spPr bwMode="auto">
              <a:xfrm>
                <a:off x="2121" y="2787"/>
                <a:ext cx="17" cy="27"/>
              </a:xfrm>
              <a:custGeom>
                <a:avLst/>
                <a:gdLst>
                  <a:gd name="T0" fmla="*/ 1 w 17"/>
                  <a:gd name="T1" fmla="*/ 0 h 27"/>
                  <a:gd name="T2" fmla="*/ 0 w 17"/>
                  <a:gd name="T3" fmla="*/ 27 h 27"/>
                  <a:gd name="T4" fmla="*/ 16 w 17"/>
                  <a:gd name="T5" fmla="*/ 27 h 27"/>
                  <a:gd name="T6" fmla="*/ 17 w 17"/>
                  <a:gd name="T7" fmla="*/ 0 h 27"/>
                  <a:gd name="T8" fmla="*/ 1 w 17"/>
                  <a:gd name="T9" fmla="*/ 0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1" y="0"/>
                    </a:moveTo>
                    <a:lnTo>
                      <a:pt x="0" y="27"/>
                    </a:lnTo>
                    <a:lnTo>
                      <a:pt x="16" y="27"/>
                    </a:lnTo>
                    <a:lnTo>
                      <a:pt x="17" y="0"/>
                    </a:lnTo>
                    <a:lnTo>
                      <a:pt x="1" y="0"/>
                    </a:lnTo>
                    <a:close/>
                  </a:path>
                </a:pathLst>
              </a:custGeom>
              <a:solidFill>
                <a:srgbClr val="FFFF00"/>
              </a:solidFill>
              <a:ln w="0">
                <a:solidFill>
                  <a:srgbClr val="FFFF00"/>
                </a:solidFill>
                <a:round/>
                <a:headEnd/>
                <a:tailEnd/>
              </a:ln>
            </p:spPr>
            <p:txBody>
              <a:bodyPr/>
              <a:lstStyle/>
              <a:p>
                <a:endParaRPr lang="fr-FR"/>
              </a:p>
            </p:txBody>
          </p:sp>
          <p:sp>
            <p:nvSpPr>
              <p:cNvPr id="36063" name="Freeform 214"/>
              <p:cNvSpPr>
                <a:spLocks/>
              </p:cNvSpPr>
              <p:nvPr/>
            </p:nvSpPr>
            <p:spPr bwMode="auto">
              <a:xfrm>
                <a:off x="2137" y="2787"/>
                <a:ext cx="23" cy="27"/>
              </a:xfrm>
              <a:custGeom>
                <a:avLst/>
                <a:gdLst>
                  <a:gd name="T0" fmla="*/ 1 w 23"/>
                  <a:gd name="T1" fmla="*/ 0 h 27"/>
                  <a:gd name="T2" fmla="*/ 0 w 23"/>
                  <a:gd name="T3" fmla="*/ 27 h 27"/>
                  <a:gd name="T4" fmla="*/ 22 w 23"/>
                  <a:gd name="T5" fmla="*/ 27 h 27"/>
                  <a:gd name="T6" fmla="*/ 23 w 23"/>
                  <a:gd name="T7" fmla="*/ 0 h 27"/>
                  <a:gd name="T8" fmla="*/ 1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 y="0"/>
                    </a:moveTo>
                    <a:lnTo>
                      <a:pt x="0" y="27"/>
                    </a:lnTo>
                    <a:lnTo>
                      <a:pt x="22" y="27"/>
                    </a:lnTo>
                    <a:lnTo>
                      <a:pt x="23" y="0"/>
                    </a:lnTo>
                    <a:lnTo>
                      <a:pt x="1" y="0"/>
                    </a:lnTo>
                    <a:close/>
                  </a:path>
                </a:pathLst>
              </a:custGeom>
              <a:solidFill>
                <a:srgbClr val="FFFF00"/>
              </a:solidFill>
              <a:ln w="0">
                <a:solidFill>
                  <a:srgbClr val="FFFF00"/>
                </a:solidFill>
                <a:round/>
                <a:headEnd/>
                <a:tailEnd/>
              </a:ln>
            </p:spPr>
            <p:txBody>
              <a:bodyPr/>
              <a:lstStyle/>
              <a:p>
                <a:endParaRPr lang="fr-FR"/>
              </a:p>
            </p:txBody>
          </p:sp>
          <p:sp>
            <p:nvSpPr>
              <p:cNvPr id="36064" name="Rectangle 215"/>
              <p:cNvSpPr>
                <a:spLocks noChangeArrowheads="1"/>
              </p:cNvSpPr>
              <p:nvPr/>
            </p:nvSpPr>
            <p:spPr bwMode="auto">
              <a:xfrm>
                <a:off x="2137" y="278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65" name="Freeform 216"/>
              <p:cNvSpPr>
                <a:spLocks/>
              </p:cNvSpPr>
              <p:nvPr/>
            </p:nvSpPr>
            <p:spPr bwMode="auto">
              <a:xfrm>
                <a:off x="2148" y="2790"/>
                <a:ext cx="26" cy="16"/>
              </a:xfrm>
              <a:custGeom>
                <a:avLst/>
                <a:gdLst>
                  <a:gd name="T0" fmla="*/ 0 w 26"/>
                  <a:gd name="T1" fmla="*/ 5 h 16"/>
                  <a:gd name="T2" fmla="*/ 24 w 26"/>
                  <a:gd name="T3" fmla="*/ 16 h 16"/>
                  <a:gd name="T4" fmla="*/ 26 w 26"/>
                  <a:gd name="T5" fmla="*/ 11 h 16"/>
                  <a:gd name="T6" fmla="*/ 2 w 26"/>
                  <a:gd name="T7" fmla="*/ 0 h 16"/>
                  <a:gd name="T8" fmla="*/ 0 w 26"/>
                  <a:gd name="T9" fmla="*/ 5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0" y="5"/>
                    </a:moveTo>
                    <a:lnTo>
                      <a:pt x="24" y="16"/>
                    </a:lnTo>
                    <a:lnTo>
                      <a:pt x="26" y="11"/>
                    </a:lnTo>
                    <a:lnTo>
                      <a:pt x="2" y="0"/>
                    </a:lnTo>
                    <a:lnTo>
                      <a:pt x="0" y="5"/>
                    </a:lnTo>
                    <a:close/>
                  </a:path>
                </a:pathLst>
              </a:custGeom>
              <a:solidFill>
                <a:srgbClr val="FFFF00"/>
              </a:solidFill>
              <a:ln w="0">
                <a:solidFill>
                  <a:srgbClr val="FFFF00"/>
                </a:solidFill>
                <a:round/>
                <a:headEnd/>
                <a:tailEnd/>
              </a:ln>
            </p:spPr>
            <p:txBody>
              <a:bodyPr/>
              <a:lstStyle/>
              <a:p>
                <a:endParaRPr lang="fr-FR"/>
              </a:p>
            </p:txBody>
          </p:sp>
          <p:sp>
            <p:nvSpPr>
              <p:cNvPr id="36066" name="Freeform 217"/>
              <p:cNvSpPr>
                <a:spLocks/>
              </p:cNvSpPr>
              <p:nvPr/>
            </p:nvSpPr>
            <p:spPr bwMode="auto">
              <a:xfrm>
                <a:off x="2147" y="2788"/>
                <a:ext cx="24" cy="27"/>
              </a:xfrm>
              <a:custGeom>
                <a:avLst/>
                <a:gdLst>
                  <a:gd name="T0" fmla="*/ 12 w 24"/>
                  <a:gd name="T1" fmla="*/ 0 h 27"/>
                  <a:gd name="T2" fmla="*/ 0 w 24"/>
                  <a:gd name="T3" fmla="*/ 7 h 27"/>
                  <a:gd name="T4" fmla="*/ 12 w 24"/>
                  <a:gd name="T5" fmla="*/ 27 h 27"/>
                  <a:gd name="T6" fmla="*/ 24 w 24"/>
                  <a:gd name="T7" fmla="*/ 18 h 27"/>
                  <a:gd name="T8" fmla="*/ 12 w 24"/>
                  <a:gd name="T9" fmla="*/ 0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12" y="0"/>
                    </a:moveTo>
                    <a:lnTo>
                      <a:pt x="0" y="7"/>
                    </a:lnTo>
                    <a:lnTo>
                      <a:pt x="12" y="27"/>
                    </a:lnTo>
                    <a:lnTo>
                      <a:pt x="24" y="18"/>
                    </a:lnTo>
                    <a:lnTo>
                      <a:pt x="12" y="0"/>
                    </a:lnTo>
                    <a:close/>
                  </a:path>
                </a:pathLst>
              </a:custGeom>
              <a:solidFill>
                <a:srgbClr val="FFFF00"/>
              </a:solidFill>
              <a:ln w="0">
                <a:solidFill>
                  <a:srgbClr val="FFFF00"/>
                </a:solidFill>
                <a:round/>
                <a:headEnd/>
                <a:tailEnd/>
              </a:ln>
            </p:spPr>
            <p:txBody>
              <a:bodyPr/>
              <a:lstStyle/>
              <a:p>
                <a:endParaRPr lang="fr-FR"/>
              </a:p>
            </p:txBody>
          </p:sp>
          <p:sp>
            <p:nvSpPr>
              <p:cNvPr id="36067" name="Freeform 218"/>
              <p:cNvSpPr>
                <a:spLocks/>
              </p:cNvSpPr>
              <p:nvPr/>
            </p:nvSpPr>
            <p:spPr bwMode="auto">
              <a:xfrm>
                <a:off x="2190" y="2760"/>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6068" name="Freeform 219"/>
              <p:cNvSpPr>
                <a:spLocks/>
              </p:cNvSpPr>
              <p:nvPr/>
            </p:nvSpPr>
            <p:spPr bwMode="auto">
              <a:xfrm>
                <a:off x="2191" y="2760"/>
                <a:ext cx="34" cy="27"/>
              </a:xfrm>
              <a:custGeom>
                <a:avLst/>
                <a:gdLst>
                  <a:gd name="T0" fmla="*/ 1 w 34"/>
                  <a:gd name="T1" fmla="*/ 0 h 27"/>
                  <a:gd name="T2" fmla="*/ 0 w 34"/>
                  <a:gd name="T3" fmla="*/ 27 h 27"/>
                  <a:gd name="T4" fmla="*/ 33 w 34"/>
                  <a:gd name="T5" fmla="*/ 27 h 27"/>
                  <a:gd name="T6" fmla="*/ 34 w 34"/>
                  <a:gd name="T7" fmla="*/ 0 h 27"/>
                  <a:gd name="T8" fmla="*/ 1 w 34"/>
                  <a:gd name="T9" fmla="*/ 0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1" y="0"/>
                    </a:moveTo>
                    <a:lnTo>
                      <a:pt x="0" y="27"/>
                    </a:lnTo>
                    <a:lnTo>
                      <a:pt x="33" y="27"/>
                    </a:lnTo>
                    <a:lnTo>
                      <a:pt x="34" y="0"/>
                    </a:lnTo>
                    <a:lnTo>
                      <a:pt x="1" y="0"/>
                    </a:lnTo>
                    <a:close/>
                  </a:path>
                </a:pathLst>
              </a:custGeom>
              <a:solidFill>
                <a:srgbClr val="FFFF00"/>
              </a:solidFill>
              <a:ln w="0">
                <a:solidFill>
                  <a:srgbClr val="FFFF00"/>
                </a:solidFill>
                <a:round/>
                <a:headEnd/>
                <a:tailEnd/>
              </a:ln>
            </p:spPr>
            <p:txBody>
              <a:bodyPr/>
              <a:lstStyle/>
              <a:p>
                <a:endParaRPr lang="fr-FR"/>
              </a:p>
            </p:txBody>
          </p:sp>
          <p:sp>
            <p:nvSpPr>
              <p:cNvPr id="36069" name="Rectangle 220"/>
              <p:cNvSpPr>
                <a:spLocks noChangeArrowheads="1"/>
              </p:cNvSpPr>
              <p:nvPr/>
            </p:nvSpPr>
            <p:spPr bwMode="auto">
              <a:xfrm>
                <a:off x="2191" y="276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70" name="Freeform 221"/>
              <p:cNvSpPr>
                <a:spLocks/>
              </p:cNvSpPr>
              <p:nvPr/>
            </p:nvSpPr>
            <p:spPr bwMode="auto">
              <a:xfrm>
                <a:off x="2224" y="2760"/>
                <a:ext cx="4" cy="27"/>
              </a:xfrm>
              <a:custGeom>
                <a:avLst/>
                <a:gdLst>
                  <a:gd name="T0" fmla="*/ 1 w 4"/>
                  <a:gd name="T1" fmla="*/ 0 h 27"/>
                  <a:gd name="T2" fmla="*/ 0 w 4"/>
                  <a:gd name="T3" fmla="*/ 27 h 27"/>
                  <a:gd name="T4" fmla="*/ 2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2"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6071" name="Rectangle 222"/>
              <p:cNvSpPr>
                <a:spLocks noChangeArrowheads="1"/>
              </p:cNvSpPr>
              <p:nvPr/>
            </p:nvSpPr>
            <p:spPr bwMode="auto">
              <a:xfrm>
                <a:off x="2224" y="276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72" name="Freeform 223"/>
              <p:cNvSpPr>
                <a:spLocks/>
              </p:cNvSpPr>
              <p:nvPr/>
            </p:nvSpPr>
            <p:spPr bwMode="auto">
              <a:xfrm>
                <a:off x="2226" y="2760"/>
                <a:ext cx="4" cy="27"/>
              </a:xfrm>
              <a:custGeom>
                <a:avLst/>
                <a:gdLst>
                  <a:gd name="T0" fmla="*/ 2 w 4"/>
                  <a:gd name="T1" fmla="*/ 0 h 27"/>
                  <a:gd name="T2" fmla="*/ 0 w 4"/>
                  <a:gd name="T3" fmla="*/ 27 h 27"/>
                  <a:gd name="T4" fmla="*/ 3 w 4"/>
                  <a:gd name="T5" fmla="*/ 27 h 27"/>
                  <a:gd name="T6" fmla="*/ 4 w 4"/>
                  <a:gd name="T7" fmla="*/ 0 h 27"/>
                  <a:gd name="T8" fmla="*/ 2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2" y="0"/>
                    </a:moveTo>
                    <a:lnTo>
                      <a:pt x="0" y="27"/>
                    </a:lnTo>
                    <a:lnTo>
                      <a:pt x="3" y="27"/>
                    </a:lnTo>
                    <a:lnTo>
                      <a:pt x="4" y="0"/>
                    </a:lnTo>
                    <a:lnTo>
                      <a:pt x="2" y="0"/>
                    </a:lnTo>
                    <a:close/>
                  </a:path>
                </a:pathLst>
              </a:custGeom>
              <a:solidFill>
                <a:srgbClr val="FFFF00"/>
              </a:solidFill>
              <a:ln w="0">
                <a:solidFill>
                  <a:srgbClr val="FFFF00"/>
                </a:solidFill>
                <a:round/>
                <a:headEnd/>
                <a:tailEnd/>
              </a:ln>
            </p:spPr>
            <p:txBody>
              <a:bodyPr/>
              <a:lstStyle/>
              <a:p>
                <a:endParaRPr lang="fr-FR"/>
              </a:p>
            </p:txBody>
          </p:sp>
          <p:sp>
            <p:nvSpPr>
              <p:cNvPr id="36073" name="Rectangle 224"/>
              <p:cNvSpPr>
                <a:spLocks noChangeArrowheads="1"/>
              </p:cNvSpPr>
              <p:nvPr/>
            </p:nvSpPr>
            <p:spPr bwMode="auto">
              <a:xfrm>
                <a:off x="2226" y="276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74" name="Freeform 225"/>
              <p:cNvSpPr>
                <a:spLocks/>
              </p:cNvSpPr>
              <p:nvPr/>
            </p:nvSpPr>
            <p:spPr bwMode="auto">
              <a:xfrm>
                <a:off x="2229" y="2760"/>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075" name="Rectangle 226"/>
              <p:cNvSpPr>
                <a:spLocks noChangeArrowheads="1"/>
              </p:cNvSpPr>
              <p:nvPr/>
            </p:nvSpPr>
            <p:spPr bwMode="auto">
              <a:xfrm>
                <a:off x="2229" y="276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76" name="Freeform 227"/>
              <p:cNvSpPr>
                <a:spLocks/>
              </p:cNvSpPr>
              <p:nvPr/>
            </p:nvSpPr>
            <p:spPr bwMode="auto">
              <a:xfrm>
                <a:off x="2253" y="2733"/>
                <a:ext cx="14" cy="27"/>
              </a:xfrm>
              <a:custGeom>
                <a:avLst/>
                <a:gdLst>
                  <a:gd name="T0" fmla="*/ 1 w 14"/>
                  <a:gd name="T1" fmla="*/ 0 h 27"/>
                  <a:gd name="T2" fmla="*/ 0 w 14"/>
                  <a:gd name="T3" fmla="*/ 27 h 27"/>
                  <a:gd name="T4" fmla="*/ 13 w 14"/>
                  <a:gd name="T5" fmla="*/ 27 h 27"/>
                  <a:gd name="T6" fmla="*/ 14 w 14"/>
                  <a:gd name="T7" fmla="*/ 0 h 27"/>
                  <a:gd name="T8" fmla="*/ 1 w 14"/>
                  <a:gd name="T9" fmla="*/ 0 h 27"/>
                  <a:gd name="T10" fmla="*/ 0 60000 65536"/>
                  <a:gd name="T11" fmla="*/ 0 60000 65536"/>
                  <a:gd name="T12" fmla="*/ 0 60000 65536"/>
                  <a:gd name="T13" fmla="*/ 0 60000 65536"/>
                  <a:gd name="T14" fmla="*/ 0 60000 65536"/>
                  <a:gd name="T15" fmla="*/ 0 w 14"/>
                  <a:gd name="T16" fmla="*/ 0 h 27"/>
                  <a:gd name="T17" fmla="*/ 14 w 14"/>
                  <a:gd name="T18" fmla="*/ 27 h 27"/>
                </a:gdLst>
                <a:ahLst/>
                <a:cxnLst>
                  <a:cxn ang="T10">
                    <a:pos x="T0" y="T1"/>
                  </a:cxn>
                  <a:cxn ang="T11">
                    <a:pos x="T2" y="T3"/>
                  </a:cxn>
                  <a:cxn ang="T12">
                    <a:pos x="T4" y="T5"/>
                  </a:cxn>
                  <a:cxn ang="T13">
                    <a:pos x="T6" y="T7"/>
                  </a:cxn>
                  <a:cxn ang="T14">
                    <a:pos x="T8" y="T9"/>
                  </a:cxn>
                </a:cxnLst>
                <a:rect l="T15" t="T16" r="T17" b="T18"/>
                <a:pathLst>
                  <a:path w="14" h="27">
                    <a:moveTo>
                      <a:pt x="1" y="0"/>
                    </a:moveTo>
                    <a:lnTo>
                      <a:pt x="0" y="27"/>
                    </a:lnTo>
                    <a:lnTo>
                      <a:pt x="13" y="27"/>
                    </a:lnTo>
                    <a:lnTo>
                      <a:pt x="14" y="0"/>
                    </a:lnTo>
                    <a:lnTo>
                      <a:pt x="1" y="0"/>
                    </a:lnTo>
                    <a:close/>
                  </a:path>
                </a:pathLst>
              </a:custGeom>
              <a:solidFill>
                <a:srgbClr val="FFFF00"/>
              </a:solidFill>
              <a:ln w="0">
                <a:solidFill>
                  <a:srgbClr val="FFFF00"/>
                </a:solidFill>
                <a:round/>
                <a:headEnd/>
                <a:tailEnd/>
              </a:ln>
            </p:spPr>
            <p:txBody>
              <a:bodyPr/>
              <a:lstStyle/>
              <a:p>
                <a:endParaRPr lang="fr-FR"/>
              </a:p>
            </p:txBody>
          </p:sp>
          <p:sp>
            <p:nvSpPr>
              <p:cNvPr id="36077" name="Freeform 228"/>
              <p:cNvSpPr>
                <a:spLocks/>
              </p:cNvSpPr>
              <p:nvPr/>
            </p:nvSpPr>
            <p:spPr bwMode="auto">
              <a:xfrm>
                <a:off x="2266" y="2733"/>
                <a:ext cx="5" cy="27"/>
              </a:xfrm>
              <a:custGeom>
                <a:avLst/>
                <a:gdLst>
                  <a:gd name="T0" fmla="*/ 1 w 5"/>
                  <a:gd name="T1" fmla="*/ 0 h 27"/>
                  <a:gd name="T2" fmla="*/ 0 w 5"/>
                  <a:gd name="T3" fmla="*/ 27 h 27"/>
                  <a:gd name="T4" fmla="*/ 3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3"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078" name="Rectangle 229"/>
              <p:cNvSpPr>
                <a:spLocks noChangeArrowheads="1"/>
              </p:cNvSpPr>
              <p:nvPr/>
            </p:nvSpPr>
            <p:spPr bwMode="auto">
              <a:xfrm>
                <a:off x="2266" y="273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79" name="Freeform 230"/>
              <p:cNvSpPr>
                <a:spLocks/>
              </p:cNvSpPr>
              <p:nvPr/>
            </p:nvSpPr>
            <p:spPr bwMode="auto">
              <a:xfrm>
                <a:off x="2269" y="2733"/>
                <a:ext cx="8" cy="27"/>
              </a:xfrm>
              <a:custGeom>
                <a:avLst/>
                <a:gdLst>
                  <a:gd name="T0" fmla="*/ 2 w 8"/>
                  <a:gd name="T1" fmla="*/ 0 h 27"/>
                  <a:gd name="T2" fmla="*/ 0 w 8"/>
                  <a:gd name="T3" fmla="*/ 27 h 27"/>
                  <a:gd name="T4" fmla="*/ 7 w 8"/>
                  <a:gd name="T5" fmla="*/ 27 h 27"/>
                  <a:gd name="T6" fmla="*/ 8 w 8"/>
                  <a:gd name="T7" fmla="*/ 0 h 27"/>
                  <a:gd name="T8" fmla="*/ 2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2" y="0"/>
                    </a:moveTo>
                    <a:lnTo>
                      <a:pt x="0" y="27"/>
                    </a:lnTo>
                    <a:lnTo>
                      <a:pt x="7" y="27"/>
                    </a:lnTo>
                    <a:lnTo>
                      <a:pt x="8" y="0"/>
                    </a:lnTo>
                    <a:lnTo>
                      <a:pt x="2" y="0"/>
                    </a:lnTo>
                    <a:close/>
                  </a:path>
                </a:pathLst>
              </a:custGeom>
              <a:solidFill>
                <a:srgbClr val="FFFF00"/>
              </a:solidFill>
              <a:ln w="0">
                <a:solidFill>
                  <a:srgbClr val="FFFF00"/>
                </a:solidFill>
                <a:round/>
                <a:headEnd/>
                <a:tailEnd/>
              </a:ln>
            </p:spPr>
            <p:txBody>
              <a:bodyPr/>
              <a:lstStyle/>
              <a:p>
                <a:endParaRPr lang="fr-FR"/>
              </a:p>
            </p:txBody>
          </p:sp>
          <p:sp>
            <p:nvSpPr>
              <p:cNvPr id="36080" name="Rectangle 231"/>
              <p:cNvSpPr>
                <a:spLocks noChangeArrowheads="1"/>
              </p:cNvSpPr>
              <p:nvPr/>
            </p:nvSpPr>
            <p:spPr bwMode="auto">
              <a:xfrm>
                <a:off x="2269" y="273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81" name="Freeform 232"/>
              <p:cNvSpPr>
                <a:spLocks/>
              </p:cNvSpPr>
              <p:nvPr/>
            </p:nvSpPr>
            <p:spPr bwMode="auto">
              <a:xfrm>
                <a:off x="2276" y="2733"/>
                <a:ext cx="11" cy="27"/>
              </a:xfrm>
              <a:custGeom>
                <a:avLst/>
                <a:gdLst>
                  <a:gd name="T0" fmla="*/ 1 w 11"/>
                  <a:gd name="T1" fmla="*/ 0 h 27"/>
                  <a:gd name="T2" fmla="*/ 0 w 11"/>
                  <a:gd name="T3" fmla="*/ 27 h 27"/>
                  <a:gd name="T4" fmla="*/ 10 w 11"/>
                  <a:gd name="T5" fmla="*/ 27 h 27"/>
                  <a:gd name="T6" fmla="*/ 11 w 11"/>
                  <a:gd name="T7" fmla="*/ 0 h 27"/>
                  <a:gd name="T8" fmla="*/ 1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1" y="0"/>
                    </a:moveTo>
                    <a:lnTo>
                      <a:pt x="0" y="27"/>
                    </a:lnTo>
                    <a:lnTo>
                      <a:pt x="10" y="27"/>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36082" name="Rectangle 233"/>
              <p:cNvSpPr>
                <a:spLocks noChangeArrowheads="1"/>
              </p:cNvSpPr>
              <p:nvPr/>
            </p:nvSpPr>
            <p:spPr bwMode="auto">
              <a:xfrm>
                <a:off x="2276" y="273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83" name="Freeform 234"/>
              <p:cNvSpPr>
                <a:spLocks/>
              </p:cNvSpPr>
              <p:nvPr/>
            </p:nvSpPr>
            <p:spPr bwMode="auto">
              <a:xfrm>
                <a:off x="2275" y="2732"/>
                <a:ext cx="28" cy="20"/>
              </a:xfrm>
              <a:custGeom>
                <a:avLst/>
                <a:gdLst>
                  <a:gd name="T0" fmla="*/ 0 w 28"/>
                  <a:gd name="T1" fmla="*/ 10 h 20"/>
                  <a:gd name="T2" fmla="*/ 23 w 28"/>
                  <a:gd name="T3" fmla="*/ 20 h 20"/>
                  <a:gd name="T4" fmla="*/ 28 w 28"/>
                  <a:gd name="T5" fmla="*/ 11 h 20"/>
                  <a:gd name="T6" fmla="*/ 4 w 28"/>
                  <a:gd name="T7" fmla="*/ 0 h 20"/>
                  <a:gd name="T8" fmla="*/ 0 w 28"/>
                  <a:gd name="T9" fmla="*/ 10 h 20"/>
                  <a:gd name="T10" fmla="*/ 0 60000 65536"/>
                  <a:gd name="T11" fmla="*/ 0 60000 65536"/>
                  <a:gd name="T12" fmla="*/ 0 60000 65536"/>
                  <a:gd name="T13" fmla="*/ 0 60000 65536"/>
                  <a:gd name="T14" fmla="*/ 0 60000 65536"/>
                  <a:gd name="T15" fmla="*/ 0 w 28"/>
                  <a:gd name="T16" fmla="*/ 0 h 20"/>
                  <a:gd name="T17" fmla="*/ 28 w 28"/>
                  <a:gd name="T18" fmla="*/ 20 h 20"/>
                </a:gdLst>
                <a:ahLst/>
                <a:cxnLst>
                  <a:cxn ang="T10">
                    <a:pos x="T0" y="T1"/>
                  </a:cxn>
                  <a:cxn ang="T11">
                    <a:pos x="T2" y="T3"/>
                  </a:cxn>
                  <a:cxn ang="T12">
                    <a:pos x="T4" y="T5"/>
                  </a:cxn>
                  <a:cxn ang="T13">
                    <a:pos x="T6" y="T7"/>
                  </a:cxn>
                  <a:cxn ang="T14">
                    <a:pos x="T8" y="T9"/>
                  </a:cxn>
                </a:cxnLst>
                <a:rect l="T15" t="T16" r="T17" b="T18"/>
                <a:pathLst>
                  <a:path w="28" h="20">
                    <a:moveTo>
                      <a:pt x="0" y="10"/>
                    </a:moveTo>
                    <a:lnTo>
                      <a:pt x="23" y="20"/>
                    </a:lnTo>
                    <a:lnTo>
                      <a:pt x="28" y="11"/>
                    </a:lnTo>
                    <a:lnTo>
                      <a:pt x="4" y="0"/>
                    </a:lnTo>
                    <a:lnTo>
                      <a:pt x="0" y="10"/>
                    </a:lnTo>
                    <a:close/>
                  </a:path>
                </a:pathLst>
              </a:custGeom>
              <a:solidFill>
                <a:srgbClr val="FFFF00"/>
              </a:solidFill>
              <a:ln w="0">
                <a:solidFill>
                  <a:srgbClr val="FFFF00"/>
                </a:solidFill>
                <a:round/>
                <a:headEnd/>
                <a:tailEnd/>
              </a:ln>
            </p:spPr>
            <p:txBody>
              <a:bodyPr/>
              <a:lstStyle/>
              <a:p>
                <a:endParaRPr lang="fr-FR"/>
              </a:p>
            </p:txBody>
          </p:sp>
          <p:sp>
            <p:nvSpPr>
              <p:cNvPr id="36084" name="Freeform 235"/>
              <p:cNvSpPr>
                <a:spLocks/>
              </p:cNvSpPr>
              <p:nvPr/>
            </p:nvSpPr>
            <p:spPr bwMode="auto">
              <a:xfrm>
                <a:off x="2274" y="2734"/>
                <a:ext cx="23" cy="27"/>
              </a:xfrm>
              <a:custGeom>
                <a:avLst/>
                <a:gdLst>
                  <a:gd name="T0" fmla="*/ 12 w 23"/>
                  <a:gd name="T1" fmla="*/ 0 h 27"/>
                  <a:gd name="T2" fmla="*/ 0 w 23"/>
                  <a:gd name="T3" fmla="*/ 8 h 27"/>
                  <a:gd name="T4" fmla="*/ 12 w 23"/>
                  <a:gd name="T5" fmla="*/ 27 h 27"/>
                  <a:gd name="T6" fmla="*/ 23 w 23"/>
                  <a:gd name="T7" fmla="*/ 18 h 27"/>
                  <a:gd name="T8" fmla="*/ 12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2" y="0"/>
                    </a:moveTo>
                    <a:lnTo>
                      <a:pt x="0" y="8"/>
                    </a:lnTo>
                    <a:lnTo>
                      <a:pt x="12" y="27"/>
                    </a:lnTo>
                    <a:lnTo>
                      <a:pt x="23" y="18"/>
                    </a:lnTo>
                    <a:lnTo>
                      <a:pt x="12" y="0"/>
                    </a:lnTo>
                    <a:close/>
                  </a:path>
                </a:pathLst>
              </a:custGeom>
              <a:solidFill>
                <a:srgbClr val="FFFF00"/>
              </a:solidFill>
              <a:ln w="0">
                <a:solidFill>
                  <a:srgbClr val="FFFF00"/>
                </a:solidFill>
                <a:round/>
                <a:headEnd/>
                <a:tailEnd/>
              </a:ln>
            </p:spPr>
            <p:txBody>
              <a:bodyPr/>
              <a:lstStyle/>
              <a:p>
                <a:endParaRPr lang="fr-FR"/>
              </a:p>
            </p:txBody>
          </p:sp>
          <p:sp>
            <p:nvSpPr>
              <p:cNvPr id="36085" name="Freeform 236"/>
              <p:cNvSpPr>
                <a:spLocks/>
              </p:cNvSpPr>
              <p:nvPr/>
            </p:nvSpPr>
            <p:spPr bwMode="auto">
              <a:xfrm>
                <a:off x="2322" y="2706"/>
                <a:ext cx="44" cy="27"/>
              </a:xfrm>
              <a:custGeom>
                <a:avLst/>
                <a:gdLst>
                  <a:gd name="T0" fmla="*/ 1 w 44"/>
                  <a:gd name="T1" fmla="*/ 0 h 27"/>
                  <a:gd name="T2" fmla="*/ 0 w 44"/>
                  <a:gd name="T3" fmla="*/ 27 h 27"/>
                  <a:gd name="T4" fmla="*/ 43 w 44"/>
                  <a:gd name="T5" fmla="*/ 27 h 27"/>
                  <a:gd name="T6" fmla="*/ 44 w 44"/>
                  <a:gd name="T7" fmla="*/ 0 h 27"/>
                  <a:gd name="T8" fmla="*/ 1 w 44"/>
                  <a:gd name="T9" fmla="*/ 0 h 27"/>
                  <a:gd name="T10" fmla="*/ 0 60000 65536"/>
                  <a:gd name="T11" fmla="*/ 0 60000 65536"/>
                  <a:gd name="T12" fmla="*/ 0 60000 65536"/>
                  <a:gd name="T13" fmla="*/ 0 60000 65536"/>
                  <a:gd name="T14" fmla="*/ 0 60000 65536"/>
                  <a:gd name="T15" fmla="*/ 0 w 44"/>
                  <a:gd name="T16" fmla="*/ 0 h 27"/>
                  <a:gd name="T17" fmla="*/ 44 w 44"/>
                  <a:gd name="T18" fmla="*/ 27 h 27"/>
                </a:gdLst>
                <a:ahLst/>
                <a:cxnLst>
                  <a:cxn ang="T10">
                    <a:pos x="T0" y="T1"/>
                  </a:cxn>
                  <a:cxn ang="T11">
                    <a:pos x="T2" y="T3"/>
                  </a:cxn>
                  <a:cxn ang="T12">
                    <a:pos x="T4" y="T5"/>
                  </a:cxn>
                  <a:cxn ang="T13">
                    <a:pos x="T6" y="T7"/>
                  </a:cxn>
                  <a:cxn ang="T14">
                    <a:pos x="T8" y="T9"/>
                  </a:cxn>
                </a:cxnLst>
                <a:rect l="T15" t="T16" r="T17" b="T18"/>
                <a:pathLst>
                  <a:path w="44" h="27">
                    <a:moveTo>
                      <a:pt x="1" y="0"/>
                    </a:moveTo>
                    <a:lnTo>
                      <a:pt x="0" y="27"/>
                    </a:lnTo>
                    <a:lnTo>
                      <a:pt x="43" y="27"/>
                    </a:lnTo>
                    <a:lnTo>
                      <a:pt x="44" y="0"/>
                    </a:lnTo>
                    <a:lnTo>
                      <a:pt x="1" y="0"/>
                    </a:lnTo>
                    <a:close/>
                  </a:path>
                </a:pathLst>
              </a:custGeom>
              <a:solidFill>
                <a:srgbClr val="FFFF00"/>
              </a:solidFill>
              <a:ln w="0">
                <a:solidFill>
                  <a:srgbClr val="FFFF00"/>
                </a:solidFill>
                <a:round/>
                <a:headEnd/>
                <a:tailEnd/>
              </a:ln>
            </p:spPr>
            <p:txBody>
              <a:bodyPr/>
              <a:lstStyle/>
              <a:p>
                <a:endParaRPr lang="fr-FR"/>
              </a:p>
            </p:txBody>
          </p:sp>
          <p:sp>
            <p:nvSpPr>
              <p:cNvPr id="36086" name="Freeform 237"/>
              <p:cNvSpPr>
                <a:spLocks/>
              </p:cNvSpPr>
              <p:nvPr/>
            </p:nvSpPr>
            <p:spPr bwMode="auto">
              <a:xfrm>
                <a:off x="2408" y="2706"/>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087" name="Freeform 238"/>
              <p:cNvSpPr>
                <a:spLocks/>
              </p:cNvSpPr>
              <p:nvPr/>
            </p:nvSpPr>
            <p:spPr bwMode="auto">
              <a:xfrm>
                <a:off x="2412" y="2706"/>
                <a:ext cx="9" cy="27"/>
              </a:xfrm>
              <a:custGeom>
                <a:avLst/>
                <a:gdLst>
                  <a:gd name="T0" fmla="*/ 1 w 9"/>
                  <a:gd name="T1" fmla="*/ 0 h 27"/>
                  <a:gd name="T2" fmla="*/ 0 w 9"/>
                  <a:gd name="T3" fmla="*/ 27 h 27"/>
                  <a:gd name="T4" fmla="*/ 8 w 9"/>
                  <a:gd name="T5" fmla="*/ 27 h 27"/>
                  <a:gd name="T6" fmla="*/ 9 w 9"/>
                  <a:gd name="T7" fmla="*/ 0 h 27"/>
                  <a:gd name="T8" fmla="*/ 1 w 9"/>
                  <a:gd name="T9" fmla="*/ 0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1" y="0"/>
                    </a:moveTo>
                    <a:lnTo>
                      <a:pt x="0" y="27"/>
                    </a:lnTo>
                    <a:lnTo>
                      <a:pt x="8" y="27"/>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36088" name="Rectangle 239"/>
              <p:cNvSpPr>
                <a:spLocks noChangeArrowheads="1"/>
              </p:cNvSpPr>
              <p:nvPr/>
            </p:nvSpPr>
            <p:spPr bwMode="auto">
              <a:xfrm>
                <a:off x="2412" y="270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89" name="Freeform 240"/>
              <p:cNvSpPr>
                <a:spLocks/>
              </p:cNvSpPr>
              <p:nvPr/>
            </p:nvSpPr>
            <p:spPr bwMode="auto">
              <a:xfrm>
                <a:off x="2420" y="2706"/>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090" name="Rectangle 241"/>
              <p:cNvSpPr>
                <a:spLocks noChangeArrowheads="1"/>
              </p:cNvSpPr>
              <p:nvPr/>
            </p:nvSpPr>
            <p:spPr bwMode="auto">
              <a:xfrm>
                <a:off x="2420" y="270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91" name="Freeform 242"/>
              <p:cNvSpPr>
                <a:spLocks/>
              </p:cNvSpPr>
              <p:nvPr/>
            </p:nvSpPr>
            <p:spPr bwMode="auto">
              <a:xfrm>
                <a:off x="2424" y="2706"/>
                <a:ext cx="28" cy="27"/>
              </a:xfrm>
              <a:custGeom>
                <a:avLst/>
                <a:gdLst>
                  <a:gd name="T0" fmla="*/ 1 w 28"/>
                  <a:gd name="T1" fmla="*/ 0 h 27"/>
                  <a:gd name="T2" fmla="*/ 0 w 28"/>
                  <a:gd name="T3" fmla="*/ 27 h 27"/>
                  <a:gd name="T4" fmla="*/ 27 w 28"/>
                  <a:gd name="T5" fmla="*/ 27 h 27"/>
                  <a:gd name="T6" fmla="*/ 28 w 28"/>
                  <a:gd name="T7" fmla="*/ 0 h 27"/>
                  <a:gd name="T8" fmla="*/ 1 w 28"/>
                  <a:gd name="T9" fmla="*/ 0 h 27"/>
                  <a:gd name="T10" fmla="*/ 0 60000 65536"/>
                  <a:gd name="T11" fmla="*/ 0 60000 65536"/>
                  <a:gd name="T12" fmla="*/ 0 60000 65536"/>
                  <a:gd name="T13" fmla="*/ 0 60000 65536"/>
                  <a:gd name="T14" fmla="*/ 0 60000 65536"/>
                  <a:gd name="T15" fmla="*/ 0 w 28"/>
                  <a:gd name="T16" fmla="*/ 0 h 27"/>
                  <a:gd name="T17" fmla="*/ 28 w 28"/>
                  <a:gd name="T18" fmla="*/ 27 h 27"/>
                </a:gdLst>
                <a:ahLst/>
                <a:cxnLst>
                  <a:cxn ang="T10">
                    <a:pos x="T0" y="T1"/>
                  </a:cxn>
                  <a:cxn ang="T11">
                    <a:pos x="T2" y="T3"/>
                  </a:cxn>
                  <a:cxn ang="T12">
                    <a:pos x="T4" y="T5"/>
                  </a:cxn>
                  <a:cxn ang="T13">
                    <a:pos x="T6" y="T7"/>
                  </a:cxn>
                  <a:cxn ang="T14">
                    <a:pos x="T8" y="T9"/>
                  </a:cxn>
                </a:cxnLst>
                <a:rect l="T15" t="T16" r="T17" b="T18"/>
                <a:pathLst>
                  <a:path w="28" h="27">
                    <a:moveTo>
                      <a:pt x="1" y="0"/>
                    </a:moveTo>
                    <a:lnTo>
                      <a:pt x="0" y="27"/>
                    </a:lnTo>
                    <a:lnTo>
                      <a:pt x="27" y="27"/>
                    </a:lnTo>
                    <a:lnTo>
                      <a:pt x="28" y="0"/>
                    </a:lnTo>
                    <a:lnTo>
                      <a:pt x="1" y="0"/>
                    </a:lnTo>
                    <a:close/>
                  </a:path>
                </a:pathLst>
              </a:custGeom>
              <a:solidFill>
                <a:srgbClr val="FFFF00"/>
              </a:solidFill>
              <a:ln w="0">
                <a:solidFill>
                  <a:srgbClr val="FFFF00"/>
                </a:solidFill>
                <a:round/>
                <a:headEnd/>
                <a:tailEnd/>
              </a:ln>
            </p:spPr>
            <p:txBody>
              <a:bodyPr/>
              <a:lstStyle/>
              <a:p>
                <a:endParaRPr lang="fr-FR"/>
              </a:p>
            </p:txBody>
          </p:sp>
          <p:sp>
            <p:nvSpPr>
              <p:cNvPr id="36092" name="Rectangle 243"/>
              <p:cNvSpPr>
                <a:spLocks noChangeArrowheads="1"/>
              </p:cNvSpPr>
              <p:nvPr/>
            </p:nvSpPr>
            <p:spPr bwMode="auto">
              <a:xfrm>
                <a:off x="2424" y="270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93" name="Freeform 244"/>
              <p:cNvSpPr>
                <a:spLocks/>
              </p:cNvSpPr>
              <p:nvPr/>
            </p:nvSpPr>
            <p:spPr bwMode="auto">
              <a:xfrm>
                <a:off x="2471" y="2679"/>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6094" name="Freeform 245"/>
              <p:cNvSpPr>
                <a:spLocks/>
              </p:cNvSpPr>
              <p:nvPr/>
            </p:nvSpPr>
            <p:spPr bwMode="auto">
              <a:xfrm>
                <a:off x="2462" y="2662"/>
                <a:ext cx="32" cy="35"/>
              </a:xfrm>
              <a:custGeom>
                <a:avLst/>
                <a:gdLst>
                  <a:gd name="T0" fmla="*/ 0 w 32"/>
                  <a:gd name="T1" fmla="*/ 27 h 35"/>
                  <a:gd name="T2" fmla="*/ 24 w 32"/>
                  <a:gd name="T3" fmla="*/ 35 h 35"/>
                  <a:gd name="T4" fmla="*/ 32 w 32"/>
                  <a:gd name="T5" fmla="*/ 8 h 35"/>
                  <a:gd name="T6" fmla="*/ 7 w 32"/>
                  <a:gd name="T7" fmla="*/ 0 h 35"/>
                  <a:gd name="T8" fmla="*/ 0 w 32"/>
                  <a:gd name="T9" fmla="*/ 27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0" y="27"/>
                    </a:moveTo>
                    <a:lnTo>
                      <a:pt x="24" y="35"/>
                    </a:lnTo>
                    <a:lnTo>
                      <a:pt x="32" y="8"/>
                    </a:lnTo>
                    <a:lnTo>
                      <a:pt x="7" y="0"/>
                    </a:lnTo>
                    <a:lnTo>
                      <a:pt x="0" y="27"/>
                    </a:lnTo>
                    <a:close/>
                  </a:path>
                </a:pathLst>
              </a:custGeom>
              <a:solidFill>
                <a:srgbClr val="FFFF00"/>
              </a:solidFill>
              <a:ln w="0">
                <a:solidFill>
                  <a:srgbClr val="FFFF00"/>
                </a:solidFill>
                <a:round/>
                <a:headEnd/>
                <a:tailEnd/>
              </a:ln>
            </p:spPr>
            <p:txBody>
              <a:bodyPr/>
              <a:lstStyle/>
              <a:p>
                <a:endParaRPr lang="fr-FR"/>
              </a:p>
            </p:txBody>
          </p:sp>
          <p:sp>
            <p:nvSpPr>
              <p:cNvPr id="36095" name="Freeform 246"/>
              <p:cNvSpPr>
                <a:spLocks/>
              </p:cNvSpPr>
              <p:nvPr/>
            </p:nvSpPr>
            <p:spPr bwMode="auto">
              <a:xfrm>
                <a:off x="2462" y="2680"/>
                <a:ext cx="24" cy="27"/>
              </a:xfrm>
              <a:custGeom>
                <a:avLst/>
                <a:gdLst>
                  <a:gd name="T0" fmla="*/ 12 w 24"/>
                  <a:gd name="T1" fmla="*/ 0 h 27"/>
                  <a:gd name="T2" fmla="*/ 0 w 24"/>
                  <a:gd name="T3" fmla="*/ 10 h 27"/>
                  <a:gd name="T4" fmla="*/ 12 w 24"/>
                  <a:gd name="T5" fmla="*/ 27 h 27"/>
                  <a:gd name="T6" fmla="*/ 24 w 24"/>
                  <a:gd name="T7" fmla="*/ 18 h 27"/>
                  <a:gd name="T8" fmla="*/ 12 w 24"/>
                  <a:gd name="T9" fmla="*/ 0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12" y="0"/>
                    </a:moveTo>
                    <a:lnTo>
                      <a:pt x="0" y="10"/>
                    </a:lnTo>
                    <a:lnTo>
                      <a:pt x="12" y="27"/>
                    </a:lnTo>
                    <a:lnTo>
                      <a:pt x="24" y="18"/>
                    </a:lnTo>
                    <a:lnTo>
                      <a:pt x="12" y="0"/>
                    </a:lnTo>
                    <a:close/>
                  </a:path>
                </a:pathLst>
              </a:custGeom>
              <a:solidFill>
                <a:srgbClr val="FFFF00"/>
              </a:solidFill>
              <a:ln w="0">
                <a:solidFill>
                  <a:srgbClr val="FFFF00"/>
                </a:solidFill>
                <a:round/>
                <a:headEnd/>
                <a:tailEnd/>
              </a:ln>
            </p:spPr>
            <p:txBody>
              <a:bodyPr/>
              <a:lstStyle/>
              <a:p>
                <a:endParaRPr lang="fr-FR"/>
              </a:p>
            </p:txBody>
          </p:sp>
          <p:sp>
            <p:nvSpPr>
              <p:cNvPr id="36096" name="Freeform 247"/>
              <p:cNvSpPr>
                <a:spLocks/>
              </p:cNvSpPr>
              <p:nvPr/>
            </p:nvSpPr>
            <p:spPr bwMode="auto">
              <a:xfrm>
                <a:off x="2481" y="2652"/>
                <a:ext cx="11" cy="27"/>
              </a:xfrm>
              <a:custGeom>
                <a:avLst/>
                <a:gdLst>
                  <a:gd name="T0" fmla="*/ 1 w 11"/>
                  <a:gd name="T1" fmla="*/ 0 h 27"/>
                  <a:gd name="T2" fmla="*/ 0 w 11"/>
                  <a:gd name="T3" fmla="*/ 27 h 27"/>
                  <a:gd name="T4" fmla="*/ 10 w 11"/>
                  <a:gd name="T5" fmla="*/ 27 h 27"/>
                  <a:gd name="T6" fmla="*/ 11 w 11"/>
                  <a:gd name="T7" fmla="*/ 0 h 27"/>
                  <a:gd name="T8" fmla="*/ 1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1" y="0"/>
                    </a:moveTo>
                    <a:lnTo>
                      <a:pt x="0" y="27"/>
                    </a:lnTo>
                    <a:lnTo>
                      <a:pt x="10" y="27"/>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36097" name="Freeform 248"/>
              <p:cNvSpPr>
                <a:spLocks/>
              </p:cNvSpPr>
              <p:nvPr/>
            </p:nvSpPr>
            <p:spPr bwMode="auto">
              <a:xfrm>
                <a:off x="2469" y="2654"/>
                <a:ext cx="25" cy="26"/>
              </a:xfrm>
              <a:custGeom>
                <a:avLst/>
                <a:gdLst>
                  <a:gd name="T0" fmla="*/ 0 w 25"/>
                  <a:gd name="T1" fmla="*/ 9 h 26"/>
                  <a:gd name="T2" fmla="*/ 12 w 25"/>
                  <a:gd name="T3" fmla="*/ 0 h 26"/>
                  <a:gd name="T4" fmla="*/ 25 w 25"/>
                  <a:gd name="T5" fmla="*/ 17 h 26"/>
                  <a:gd name="T6" fmla="*/ 12 w 25"/>
                  <a:gd name="T7" fmla="*/ 26 h 26"/>
                  <a:gd name="T8" fmla="*/ 0 w 25"/>
                  <a:gd name="T9" fmla="*/ 9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0" y="9"/>
                    </a:moveTo>
                    <a:lnTo>
                      <a:pt x="12" y="0"/>
                    </a:lnTo>
                    <a:lnTo>
                      <a:pt x="25" y="17"/>
                    </a:lnTo>
                    <a:lnTo>
                      <a:pt x="12" y="26"/>
                    </a:lnTo>
                    <a:lnTo>
                      <a:pt x="0" y="9"/>
                    </a:lnTo>
                    <a:close/>
                  </a:path>
                </a:pathLst>
              </a:custGeom>
              <a:solidFill>
                <a:srgbClr val="FFFF00"/>
              </a:solidFill>
              <a:ln w="0">
                <a:solidFill>
                  <a:srgbClr val="FFFF00"/>
                </a:solidFill>
                <a:round/>
                <a:headEnd/>
                <a:tailEnd/>
              </a:ln>
            </p:spPr>
            <p:txBody>
              <a:bodyPr/>
              <a:lstStyle/>
              <a:p>
                <a:endParaRPr lang="fr-FR"/>
              </a:p>
            </p:txBody>
          </p:sp>
          <p:sp>
            <p:nvSpPr>
              <p:cNvPr id="36098" name="Freeform 249"/>
              <p:cNvSpPr>
                <a:spLocks/>
              </p:cNvSpPr>
              <p:nvPr/>
            </p:nvSpPr>
            <p:spPr bwMode="auto">
              <a:xfrm>
                <a:off x="2491" y="2652"/>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099" name="Rectangle 250"/>
              <p:cNvSpPr>
                <a:spLocks noChangeArrowheads="1"/>
              </p:cNvSpPr>
              <p:nvPr/>
            </p:nvSpPr>
            <p:spPr bwMode="auto">
              <a:xfrm>
                <a:off x="2491" y="2654"/>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00" name="Freeform 251"/>
              <p:cNvSpPr>
                <a:spLocks/>
              </p:cNvSpPr>
              <p:nvPr/>
            </p:nvSpPr>
            <p:spPr bwMode="auto">
              <a:xfrm>
                <a:off x="2493" y="2652"/>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6101" name="Rectangle 252"/>
              <p:cNvSpPr>
                <a:spLocks noChangeArrowheads="1"/>
              </p:cNvSpPr>
              <p:nvPr/>
            </p:nvSpPr>
            <p:spPr bwMode="auto">
              <a:xfrm>
                <a:off x="2493" y="2654"/>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02" name="Freeform 253"/>
              <p:cNvSpPr>
                <a:spLocks/>
              </p:cNvSpPr>
              <p:nvPr/>
            </p:nvSpPr>
            <p:spPr bwMode="auto">
              <a:xfrm>
                <a:off x="2512" y="2626"/>
                <a:ext cx="2" cy="26"/>
              </a:xfrm>
              <a:custGeom>
                <a:avLst/>
                <a:gdLst>
                  <a:gd name="T0" fmla="*/ 1 w 2"/>
                  <a:gd name="T1" fmla="*/ 0 h 26"/>
                  <a:gd name="T2" fmla="*/ 0 w 2"/>
                  <a:gd name="T3" fmla="*/ 26 h 26"/>
                  <a:gd name="T4" fmla="*/ 1 w 2"/>
                  <a:gd name="T5" fmla="*/ 26 h 26"/>
                  <a:gd name="T6" fmla="*/ 2 w 2"/>
                  <a:gd name="T7" fmla="*/ 0 h 26"/>
                  <a:gd name="T8" fmla="*/ 1 w 2"/>
                  <a:gd name="T9" fmla="*/ 0 h 26"/>
                  <a:gd name="T10" fmla="*/ 0 60000 65536"/>
                  <a:gd name="T11" fmla="*/ 0 60000 65536"/>
                  <a:gd name="T12" fmla="*/ 0 60000 65536"/>
                  <a:gd name="T13" fmla="*/ 0 60000 65536"/>
                  <a:gd name="T14" fmla="*/ 0 60000 65536"/>
                  <a:gd name="T15" fmla="*/ 0 w 2"/>
                  <a:gd name="T16" fmla="*/ 0 h 26"/>
                  <a:gd name="T17" fmla="*/ 2 w 2"/>
                  <a:gd name="T18" fmla="*/ 26 h 26"/>
                </a:gdLst>
                <a:ahLst/>
                <a:cxnLst>
                  <a:cxn ang="T10">
                    <a:pos x="T0" y="T1"/>
                  </a:cxn>
                  <a:cxn ang="T11">
                    <a:pos x="T2" y="T3"/>
                  </a:cxn>
                  <a:cxn ang="T12">
                    <a:pos x="T4" y="T5"/>
                  </a:cxn>
                  <a:cxn ang="T13">
                    <a:pos x="T6" y="T7"/>
                  </a:cxn>
                  <a:cxn ang="T14">
                    <a:pos x="T8" y="T9"/>
                  </a:cxn>
                </a:cxnLst>
                <a:rect l="T15" t="T16" r="T17" b="T18"/>
                <a:pathLst>
                  <a:path w="2" h="26">
                    <a:moveTo>
                      <a:pt x="1" y="0"/>
                    </a:moveTo>
                    <a:lnTo>
                      <a:pt x="0" y="26"/>
                    </a:lnTo>
                    <a:lnTo>
                      <a:pt x="1" y="26"/>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6103" name="Freeform 254"/>
              <p:cNvSpPr>
                <a:spLocks/>
              </p:cNvSpPr>
              <p:nvPr/>
            </p:nvSpPr>
            <p:spPr bwMode="auto">
              <a:xfrm>
                <a:off x="2501" y="2612"/>
                <a:ext cx="27" cy="28"/>
              </a:xfrm>
              <a:custGeom>
                <a:avLst/>
                <a:gdLst>
                  <a:gd name="T0" fmla="*/ 0 w 27"/>
                  <a:gd name="T1" fmla="*/ 27 h 28"/>
                  <a:gd name="T2" fmla="*/ 26 w 27"/>
                  <a:gd name="T3" fmla="*/ 28 h 28"/>
                  <a:gd name="T4" fmla="*/ 27 w 27"/>
                  <a:gd name="T5" fmla="*/ 1 h 28"/>
                  <a:gd name="T6" fmla="*/ 2 w 27"/>
                  <a:gd name="T7" fmla="*/ 0 h 28"/>
                  <a:gd name="T8" fmla="*/ 0 w 27"/>
                  <a:gd name="T9" fmla="*/ 27 h 28"/>
                  <a:gd name="T10" fmla="*/ 0 60000 65536"/>
                  <a:gd name="T11" fmla="*/ 0 60000 65536"/>
                  <a:gd name="T12" fmla="*/ 0 60000 65536"/>
                  <a:gd name="T13" fmla="*/ 0 60000 65536"/>
                  <a:gd name="T14" fmla="*/ 0 60000 65536"/>
                  <a:gd name="T15" fmla="*/ 0 w 27"/>
                  <a:gd name="T16" fmla="*/ 0 h 28"/>
                  <a:gd name="T17" fmla="*/ 27 w 27"/>
                  <a:gd name="T18" fmla="*/ 28 h 28"/>
                </a:gdLst>
                <a:ahLst/>
                <a:cxnLst>
                  <a:cxn ang="T10">
                    <a:pos x="T0" y="T1"/>
                  </a:cxn>
                  <a:cxn ang="T11">
                    <a:pos x="T2" y="T3"/>
                  </a:cxn>
                  <a:cxn ang="T12">
                    <a:pos x="T4" y="T5"/>
                  </a:cxn>
                  <a:cxn ang="T13">
                    <a:pos x="T6" y="T7"/>
                  </a:cxn>
                  <a:cxn ang="T14">
                    <a:pos x="T8" y="T9"/>
                  </a:cxn>
                </a:cxnLst>
                <a:rect l="T15" t="T16" r="T17" b="T18"/>
                <a:pathLst>
                  <a:path w="27" h="28">
                    <a:moveTo>
                      <a:pt x="0" y="27"/>
                    </a:moveTo>
                    <a:lnTo>
                      <a:pt x="26" y="28"/>
                    </a:lnTo>
                    <a:lnTo>
                      <a:pt x="27" y="1"/>
                    </a:lnTo>
                    <a:lnTo>
                      <a:pt x="2" y="0"/>
                    </a:lnTo>
                    <a:lnTo>
                      <a:pt x="0" y="27"/>
                    </a:lnTo>
                    <a:close/>
                  </a:path>
                </a:pathLst>
              </a:custGeom>
              <a:solidFill>
                <a:srgbClr val="FFFF00"/>
              </a:solidFill>
              <a:ln w="0">
                <a:solidFill>
                  <a:srgbClr val="FFFF00"/>
                </a:solidFill>
                <a:round/>
                <a:headEnd/>
                <a:tailEnd/>
              </a:ln>
            </p:spPr>
            <p:txBody>
              <a:bodyPr/>
              <a:lstStyle/>
              <a:p>
                <a:endParaRPr lang="fr-FR"/>
              </a:p>
            </p:txBody>
          </p:sp>
          <p:sp>
            <p:nvSpPr>
              <p:cNvPr id="36104" name="Freeform 255"/>
              <p:cNvSpPr>
                <a:spLocks/>
              </p:cNvSpPr>
              <p:nvPr/>
            </p:nvSpPr>
            <p:spPr bwMode="auto">
              <a:xfrm>
                <a:off x="2500" y="2627"/>
                <a:ext cx="26" cy="27"/>
              </a:xfrm>
              <a:custGeom>
                <a:avLst/>
                <a:gdLst>
                  <a:gd name="T0" fmla="*/ 13 w 26"/>
                  <a:gd name="T1" fmla="*/ 0 h 27"/>
                  <a:gd name="T2" fmla="*/ 0 w 26"/>
                  <a:gd name="T3" fmla="*/ 13 h 27"/>
                  <a:gd name="T4" fmla="*/ 13 w 26"/>
                  <a:gd name="T5" fmla="*/ 27 h 27"/>
                  <a:gd name="T6" fmla="*/ 26 w 26"/>
                  <a:gd name="T7" fmla="*/ 14 h 27"/>
                  <a:gd name="T8" fmla="*/ 13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3" y="0"/>
                    </a:moveTo>
                    <a:lnTo>
                      <a:pt x="0" y="13"/>
                    </a:lnTo>
                    <a:lnTo>
                      <a:pt x="13" y="27"/>
                    </a:lnTo>
                    <a:lnTo>
                      <a:pt x="26" y="14"/>
                    </a:lnTo>
                    <a:lnTo>
                      <a:pt x="13" y="0"/>
                    </a:lnTo>
                    <a:close/>
                  </a:path>
                </a:pathLst>
              </a:custGeom>
              <a:solidFill>
                <a:srgbClr val="FFFF00"/>
              </a:solidFill>
              <a:ln w="0">
                <a:solidFill>
                  <a:srgbClr val="FFFF00"/>
                </a:solidFill>
                <a:round/>
                <a:headEnd/>
                <a:tailEnd/>
              </a:ln>
            </p:spPr>
            <p:txBody>
              <a:bodyPr/>
              <a:lstStyle/>
              <a:p>
                <a:endParaRPr lang="fr-FR"/>
              </a:p>
            </p:txBody>
          </p:sp>
          <p:sp>
            <p:nvSpPr>
              <p:cNvPr id="36105" name="Freeform 256"/>
              <p:cNvSpPr>
                <a:spLocks/>
              </p:cNvSpPr>
              <p:nvPr/>
            </p:nvSpPr>
            <p:spPr bwMode="auto">
              <a:xfrm>
                <a:off x="2514" y="2599"/>
                <a:ext cx="4" cy="27"/>
              </a:xfrm>
              <a:custGeom>
                <a:avLst/>
                <a:gdLst>
                  <a:gd name="T0" fmla="*/ 1 w 4"/>
                  <a:gd name="T1" fmla="*/ 0 h 27"/>
                  <a:gd name="T2" fmla="*/ 0 w 4"/>
                  <a:gd name="T3" fmla="*/ 27 h 27"/>
                  <a:gd name="T4" fmla="*/ 2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2"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6106" name="Freeform 257"/>
              <p:cNvSpPr>
                <a:spLocks/>
              </p:cNvSpPr>
              <p:nvPr/>
            </p:nvSpPr>
            <p:spPr bwMode="auto">
              <a:xfrm>
                <a:off x="2501" y="2600"/>
                <a:ext cx="26" cy="27"/>
              </a:xfrm>
              <a:custGeom>
                <a:avLst/>
                <a:gdLst>
                  <a:gd name="T0" fmla="*/ 0 w 26"/>
                  <a:gd name="T1" fmla="*/ 13 h 27"/>
                  <a:gd name="T2" fmla="*/ 13 w 26"/>
                  <a:gd name="T3" fmla="*/ 0 h 27"/>
                  <a:gd name="T4" fmla="*/ 26 w 26"/>
                  <a:gd name="T5" fmla="*/ 14 h 27"/>
                  <a:gd name="T6" fmla="*/ 13 w 26"/>
                  <a:gd name="T7" fmla="*/ 27 h 27"/>
                  <a:gd name="T8" fmla="*/ 0 w 26"/>
                  <a:gd name="T9" fmla="*/ 13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3"/>
                    </a:moveTo>
                    <a:lnTo>
                      <a:pt x="13" y="0"/>
                    </a:lnTo>
                    <a:lnTo>
                      <a:pt x="26" y="14"/>
                    </a:lnTo>
                    <a:lnTo>
                      <a:pt x="13" y="27"/>
                    </a:lnTo>
                    <a:lnTo>
                      <a:pt x="0" y="13"/>
                    </a:lnTo>
                    <a:close/>
                  </a:path>
                </a:pathLst>
              </a:custGeom>
              <a:solidFill>
                <a:srgbClr val="FFFF00"/>
              </a:solidFill>
              <a:ln w="0">
                <a:solidFill>
                  <a:srgbClr val="FFFF00"/>
                </a:solidFill>
                <a:round/>
                <a:headEnd/>
                <a:tailEnd/>
              </a:ln>
            </p:spPr>
            <p:txBody>
              <a:bodyPr/>
              <a:lstStyle/>
              <a:p>
                <a:endParaRPr lang="fr-FR"/>
              </a:p>
            </p:txBody>
          </p:sp>
          <p:sp>
            <p:nvSpPr>
              <p:cNvPr id="36107" name="Freeform 258"/>
              <p:cNvSpPr>
                <a:spLocks/>
              </p:cNvSpPr>
              <p:nvPr/>
            </p:nvSpPr>
            <p:spPr bwMode="auto">
              <a:xfrm>
                <a:off x="2516" y="2599"/>
                <a:ext cx="4" cy="27"/>
              </a:xfrm>
              <a:custGeom>
                <a:avLst/>
                <a:gdLst>
                  <a:gd name="T0" fmla="*/ 2 w 4"/>
                  <a:gd name="T1" fmla="*/ 0 h 27"/>
                  <a:gd name="T2" fmla="*/ 0 w 4"/>
                  <a:gd name="T3" fmla="*/ 27 h 27"/>
                  <a:gd name="T4" fmla="*/ 3 w 4"/>
                  <a:gd name="T5" fmla="*/ 27 h 27"/>
                  <a:gd name="T6" fmla="*/ 4 w 4"/>
                  <a:gd name="T7" fmla="*/ 0 h 27"/>
                  <a:gd name="T8" fmla="*/ 2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2" y="0"/>
                    </a:moveTo>
                    <a:lnTo>
                      <a:pt x="0" y="27"/>
                    </a:lnTo>
                    <a:lnTo>
                      <a:pt x="3" y="27"/>
                    </a:lnTo>
                    <a:lnTo>
                      <a:pt x="4" y="0"/>
                    </a:lnTo>
                    <a:lnTo>
                      <a:pt x="2" y="0"/>
                    </a:lnTo>
                    <a:close/>
                  </a:path>
                </a:pathLst>
              </a:custGeom>
              <a:solidFill>
                <a:srgbClr val="FFFF00"/>
              </a:solidFill>
              <a:ln w="0">
                <a:solidFill>
                  <a:srgbClr val="FFFF00"/>
                </a:solidFill>
                <a:round/>
                <a:headEnd/>
                <a:tailEnd/>
              </a:ln>
            </p:spPr>
            <p:txBody>
              <a:bodyPr/>
              <a:lstStyle/>
              <a:p>
                <a:endParaRPr lang="fr-FR"/>
              </a:p>
            </p:txBody>
          </p:sp>
          <p:sp>
            <p:nvSpPr>
              <p:cNvPr id="36108" name="Rectangle 259"/>
              <p:cNvSpPr>
                <a:spLocks noChangeArrowheads="1"/>
              </p:cNvSpPr>
              <p:nvPr/>
            </p:nvSpPr>
            <p:spPr bwMode="auto">
              <a:xfrm>
                <a:off x="2516" y="2600"/>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09" name="Freeform 260"/>
              <p:cNvSpPr>
                <a:spLocks/>
              </p:cNvSpPr>
              <p:nvPr/>
            </p:nvSpPr>
            <p:spPr bwMode="auto">
              <a:xfrm>
                <a:off x="2519" y="2599"/>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110" name="Rectangle 261"/>
              <p:cNvSpPr>
                <a:spLocks noChangeArrowheads="1"/>
              </p:cNvSpPr>
              <p:nvPr/>
            </p:nvSpPr>
            <p:spPr bwMode="auto">
              <a:xfrm>
                <a:off x="2519" y="2600"/>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11" name="Freeform 262"/>
              <p:cNvSpPr>
                <a:spLocks/>
              </p:cNvSpPr>
              <p:nvPr/>
            </p:nvSpPr>
            <p:spPr bwMode="auto">
              <a:xfrm>
                <a:off x="2509" y="2603"/>
                <a:ext cx="27" cy="11"/>
              </a:xfrm>
              <a:custGeom>
                <a:avLst/>
                <a:gdLst>
                  <a:gd name="T0" fmla="*/ 0 w 27"/>
                  <a:gd name="T1" fmla="*/ 9 h 11"/>
                  <a:gd name="T2" fmla="*/ 26 w 27"/>
                  <a:gd name="T3" fmla="*/ 11 h 11"/>
                  <a:gd name="T4" fmla="*/ 27 w 27"/>
                  <a:gd name="T5" fmla="*/ 2 h 11"/>
                  <a:gd name="T6" fmla="*/ 1 w 27"/>
                  <a:gd name="T7" fmla="*/ 0 h 11"/>
                  <a:gd name="T8" fmla="*/ 0 w 27"/>
                  <a:gd name="T9" fmla="*/ 9 h 11"/>
                  <a:gd name="T10" fmla="*/ 0 60000 65536"/>
                  <a:gd name="T11" fmla="*/ 0 60000 65536"/>
                  <a:gd name="T12" fmla="*/ 0 60000 65536"/>
                  <a:gd name="T13" fmla="*/ 0 60000 65536"/>
                  <a:gd name="T14" fmla="*/ 0 60000 65536"/>
                  <a:gd name="T15" fmla="*/ 0 w 27"/>
                  <a:gd name="T16" fmla="*/ 0 h 11"/>
                  <a:gd name="T17" fmla="*/ 27 w 27"/>
                  <a:gd name="T18" fmla="*/ 11 h 11"/>
                </a:gdLst>
                <a:ahLst/>
                <a:cxnLst>
                  <a:cxn ang="T10">
                    <a:pos x="T0" y="T1"/>
                  </a:cxn>
                  <a:cxn ang="T11">
                    <a:pos x="T2" y="T3"/>
                  </a:cxn>
                  <a:cxn ang="T12">
                    <a:pos x="T4" y="T5"/>
                  </a:cxn>
                  <a:cxn ang="T13">
                    <a:pos x="T6" y="T7"/>
                  </a:cxn>
                  <a:cxn ang="T14">
                    <a:pos x="T8" y="T9"/>
                  </a:cxn>
                </a:cxnLst>
                <a:rect l="T15" t="T16" r="T17" b="T18"/>
                <a:pathLst>
                  <a:path w="27" h="11">
                    <a:moveTo>
                      <a:pt x="0" y="9"/>
                    </a:moveTo>
                    <a:lnTo>
                      <a:pt x="26" y="11"/>
                    </a:lnTo>
                    <a:lnTo>
                      <a:pt x="27" y="2"/>
                    </a:lnTo>
                    <a:lnTo>
                      <a:pt x="1" y="0"/>
                    </a:lnTo>
                    <a:lnTo>
                      <a:pt x="0" y="9"/>
                    </a:lnTo>
                    <a:close/>
                  </a:path>
                </a:pathLst>
              </a:custGeom>
              <a:solidFill>
                <a:srgbClr val="FFFF00"/>
              </a:solidFill>
              <a:ln w="0">
                <a:solidFill>
                  <a:srgbClr val="FFFF00"/>
                </a:solidFill>
                <a:round/>
                <a:headEnd/>
                <a:tailEnd/>
              </a:ln>
            </p:spPr>
            <p:txBody>
              <a:bodyPr/>
              <a:lstStyle/>
              <a:p>
                <a:endParaRPr lang="fr-FR"/>
              </a:p>
            </p:txBody>
          </p:sp>
          <p:sp>
            <p:nvSpPr>
              <p:cNvPr id="36112" name="Freeform 263"/>
              <p:cNvSpPr>
                <a:spLocks/>
              </p:cNvSpPr>
              <p:nvPr/>
            </p:nvSpPr>
            <p:spPr bwMode="auto">
              <a:xfrm>
                <a:off x="2508" y="2600"/>
                <a:ext cx="26" cy="27"/>
              </a:xfrm>
              <a:custGeom>
                <a:avLst/>
                <a:gdLst>
                  <a:gd name="T0" fmla="*/ 13 w 26"/>
                  <a:gd name="T1" fmla="*/ 0 h 27"/>
                  <a:gd name="T2" fmla="*/ 0 w 26"/>
                  <a:gd name="T3" fmla="*/ 12 h 27"/>
                  <a:gd name="T4" fmla="*/ 13 w 26"/>
                  <a:gd name="T5" fmla="*/ 27 h 27"/>
                  <a:gd name="T6" fmla="*/ 26 w 26"/>
                  <a:gd name="T7" fmla="*/ 14 h 27"/>
                  <a:gd name="T8" fmla="*/ 13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3" y="0"/>
                    </a:moveTo>
                    <a:lnTo>
                      <a:pt x="0" y="12"/>
                    </a:lnTo>
                    <a:lnTo>
                      <a:pt x="13" y="27"/>
                    </a:lnTo>
                    <a:lnTo>
                      <a:pt x="26" y="14"/>
                    </a:lnTo>
                    <a:lnTo>
                      <a:pt x="13" y="0"/>
                    </a:lnTo>
                    <a:close/>
                  </a:path>
                </a:pathLst>
              </a:custGeom>
              <a:solidFill>
                <a:srgbClr val="FFFF00"/>
              </a:solidFill>
              <a:ln w="0">
                <a:solidFill>
                  <a:srgbClr val="FFFF00"/>
                </a:solidFill>
                <a:round/>
                <a:headEnd/>
                <a:tailEnd/>
              </a:ln>
            </p:spPr>
            <p:txBody>
              <a:bodyPr/>
              <a:lstStyle/>
              <a:p>
                <a:endParaRPr lang="fr-FR"/>
              </a:p>
            </p:txBody>
          </p:sp>
          <p:sp>
            <p:nvSpPr>
              <p:cNvPr id="36113" name="Freeform 264"/>
              <p:cNvSpPr>
                <a:spLocks/>
              </p:cNvSpPr>
              <p:nvPr/>
            </p:nvSpPr>
            <p:spPr bwMode="auto">
              <a:xfrm>
                <a:off x="2522" y="2557"/>
                <a:ext cx="27" cy="14"/>
              </a:xfrm>
              <a:custGeom>
                <a:avLst/>
                <a:gdLst>
                  <a:gd name="T0" fmla="*/ 0 w 27"/>
                  <a:gd name="T1" fmla="*/ 10 h 14"/>
                  <a:gd name="T2" fmla="*/ 26 w 27"/>
                  <a:gd name="T3" fmla="*/ 14 h 14"/>
                  <a:gd name="T4" fmla="*/ 27 w 27"/>
                  <a:gd name="T5" fmla="*/ 4 h 14"/>
                  <a:gd name="T6" fmla="*/ 1 w 27"/>
                  <a:gd name="T7" fmla="*/ 0 h 14"/>
                  <a:gd name="T8" fmla="*/ 0 w 27"/>
                  <a:gd name="T9" fmla="*/ 10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0" y="10"/>
                    </a:moveTo>
                    <a:lnTo>
                      <a:pt x="26" y="14"/>
                    </a:lnTo>
                    <a:lnTo>
                      <a:pt x="27" y="4"/>
                    </a:lnTo>
                    <a:lnTo>
                      <a:pt x="1" y="0"/>
                    </a:lnTo>
                    <a:lnTo>
                      <a:pt x="0" y="10"/>
                    </a:lnTo>
                    <a:close/>
                  </a:path>
                </a:pathLst>
              </a:custGeom>
              <a:solidFill>
                <a:srgbClr val="FFFF00"/>
              </a:solidFill>
              <a:ln w="0">
                <a:solidFill>
                  <a:srgbClr val="FFFF00"/>
                </a:solidFill>
                <a:round/>
                <a:headEnd/>
                <a:tailEnd/>
              </a:ln>
            </p:spPr>
            <p:txBody>
              <a:bodyPr/>
              <a:lstStyle/>
              <a:p>
                <a:endParaRPr lang="fr-FR"/>
              </a:p>
            </p:txBody>
          </p:sp>
          <p:sp>
            <p:nvSpPr>
              <p:cNvPr id="36114" name="Freeform 265"/>
              <p:cNvSpPr>
                <a:spLocks/>
              </p:cNvSpPr>
              <p:nvPr/>
            </p:nvSpPr>
            <p:spPr bwMode="auto">
              <a:xfrm>
                <a:off x="2535" y="2545"/>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115" name="Freeform 266"/>
              <p:cNvSpPr>
                <a:spLocks/>
              </p:cNvSpPr>
              <p:nvPr/>
            </p:nvSpPr>
            <p:spPr bwMode="auto">
              <a:xfrm>
                <a:off x="2522" y="2546"/>
                <a:ext cx="26" cy="27"/>
              </a:xfrm>
              <a:custGeom>
                <a:avLst/>
                <a:gdLst>
                  <a:gd name="T0" fmla="*/ 0 w 26"/>
                  <a:gd name="T1" fmla="*/ 11 h 27"/>
                  <a:gd name="T2" fmla="*/ 13 w 26"/>
                  <a:gd name="T3" fmla="*/ 0 h 27"/>
                  <a:gd name="T4" fmla="*/ 26 w 26"/>
                  <a:gd name="T5" fmla="*/ 15 h 27"/>
                  <a:gd name="T6" fmla="*/ 13 w 26"/>
                  <a:gd name="T7" fmla="*/ 27 h 27"/>
                  <a:gd name="T8" fmla="*/ 0 w 26"/>
                  <a:gd name="T9" fmla="*/ 11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1"/>
                    </a:moveTo>
                    <a:lnTo>
                      <a:pt x="13" y="0"/>
                    </a:lnTo>
                    <a:lnTo>
                      <a:pt x="26" y="15"/>
                    </a:lnTo>
                    <a:lnTo>
                      <a:pt x="13" y="27"/>
                    </a:lnTo>
                    <a:lnTo>
                      <a:pt x="0" y="11"/>
                    </a:lnTo>
                    <a:close/>
                  </a:path>
                </a:pathLst>
              </a:custGeom>
              <a:solidFill>
                <a:srgbClr val="FFFF00"/>
              </a:solidFill>
              <a:ln w="0">
                <a:solidFill>
                  <a:srgbClr val="FFFF00"/>
                </a:solidFill>
                <a:round/>
                <a:headEnd/>
                <a:tailEnd/>
              </a:ln>
            </p:spPr>
            <p:txBody>
              <a:bodyPr/>
              <a:lstStyle/>
              <a:p>
                <a:endParaRPr lang="fr-FR"/>
              </a:p>
            </p:txBody>
          </p:sp>
          <p:sp>
            <p:nvSpPr>
              <p:cNvPr id="36116" name="Freeform 267"/>
              <p:cNvSpPr>
                <a:spLocks/>
              </p:cNvSpPr>
              <p:nvPr/>
            </p:nvSpPr>
            <p:spPr bwMode="auto">
              <a:xfrm>
                <a:off x="2537" y="2545"/>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6117" name="Rectangle 268"/>
              <p:cNvSpPr>
                <a:spLocks noChangeArrowheads="1"/>
              </p:cNvSpPr>
              <p:nvPr/>
            </p:nvSpPr>
            <p:spPr bwMode="auto">
              <a:xfrm>
                <a:off x="2537" y="254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18" name="Freeform 269"/>
              <p:cNvSpPr>
                <a:spLocks/>
              </p:cNvSpPr>
              <p:nvPr/>
            </p:nvSpPr>
            <p:spPr bwMode="auto">
              <a:xfrm>
                <a:off x="2538" y="2545"/>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119" name="Rectangle 270"/>
              <p:cNvSpPr>
                <a:spLocks noChangeArrowheads="1"/>
              </p:cNvSpPr>
              <p:nvPr/>
            </p:nvSpPr>
            <p:spPr bwMode="auto">
              <a:xfrm>
                <a:off x="2538" y="254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20" name="Freeform 271"/>
              <p:cNvSpPr>
                <a:spLocks/>
              </p:cNvSpPr>
              <p:nvPr/>
            </p:nvSpPr>
            <p:spPr bwMode="auto">
              <a:xfrm>
                <a:off x="2540" y="2545"/>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121" name="Rectangle 272"/>
              <p:cNvSpPr>
                <a:spLocks noChangeArrowheads="1"/>
              </p:cNvSpPr>
              <p:nvPr/>
            </p:nvSpPr>
            <p:spPr bwMode="auto">
              <a:xfrm>
                <a:off x="2540" y="254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22" name="Freeform 273"/>
              <p:cNvSpPr>
                <a:spLocks/>
              </p:cNvSpPr>
              <p:nvPr/>
            </p:nvSpPr>
            <p:spPr bwMode="auto">
              <a:xfrm>
                <a:off x="2542" y="2545"/>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36123" name="Rectangle 274"/>
              <p:cNvSpPr>
                <a:spLocks noChangeArrowheads="1"/>
              </p:cNvSpPr>
              <p:nvPr/>
            </p:nvSpPr>
            <p:spPr bwMode="auto">
              <a:xfrm>
                <a:off x="2542" y="254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24" name="Freeform 275"/>
              <p:cNvSpPr>
                <a:spLocks/>
              </p:cNvSpPr>
              <p:nvPr/>
            </p:nvSpPr>
            <p:spPr bwMode="auto">
              <a:xfrm>
                <a:off x="2547" y="2545"/>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6125" name="Rectangle 276"/>
              <p:cNvSpPr>
                <a:spLocks noChangeArrowheads="1"/>
              </p:cNvSpPr>
              <p:nvPr/>
            </p:nvSpPr>
            <p:spPr bwMode="auto">
              <a:xfrm>
                <a:off x="2547" y="254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26" name="Freeform 277"/>
              <p:cNvSpPr>
                <a:spLocks/>
              </p:cNvSpPr>
              <p:nvPr/>
            </p:nvSpPr>
            <p:spPr bwMode="auto">
              <a:xfrm>
                <a:off x="2550" y="2545"/>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127" name="Rectangle 278"/>
              <p:cNvSpPr>
                <a:spLocks noChangeArrowheads="1"/>
              </p:cNvSpPr>
              <p:nvPr/>
            </p:nvSpPr>
            <p:spPr bwMode="auto">
              <a:xfrm>
                <a:off x="2550" y="254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28" name="Freeform 279"/>
              <p:cNvSpPr>
                <a:spLocks/>
              </p:cNvSpPr>
              <p:nvPr/>
            </p:nvSpPr>
            <p:spPr bwMode="auto">
              <a:xfrm>
                <a:off x="2554" y="2545"/>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129" name="Rectangle 280"/>
              <p:cNvSpPr>
                <a:spLocks noChangeArrowheads="1"/>
              </p:cNvSpPr>
              <p:nvPr/>
            </p:nvSpPr>
            <p:spPr bwMode="auto">
              <a:xfrm>
                <a:off x="2554" y="254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30" name="Freeform 281"/>
              <p:cNvSpPr>
                <a:spLocks/>
              </p:cNvSpPr>
              <p:nvPr/>
            </p:nvSpPr>
            <p:spPr bwMode="auto">
              <a:xfrm>
                <a:off x="2544" y="2546"/>
                <a:ext cx="27" cy="14"/>
              </a:xfrm>
              <a:custGeom>
                <a:avLst/>
                <a:gdLst>
                  <a:gd name="T0" fmla="*/ 0 w 27"/>
                  <a:gd name="T1" fmla="*/ 12 h 14"/>
                  <a:gd name="T2" fmla="*/ 26 w 27"/>
                  <a:gd name="T3" fmla="*/ 14 h 14"/>
                  <a:gd name="T4" fmla="*/ 27 w 27"/>
                  <a:gd name="T5" fmla="*/ 2 h 14"/>
                  <a:gd name="T6" fmla="*/ 1 w 27"/>
                  <a:gd name="T7" fmla="*/ 0 h 14"/>
                  <a:gd name="T8" fmla="*/ 0 w 27"/>
                  <a:gd name="T9" fmla="*/ 12 h 14"/>
                  <a:gd name="T10" fmla="*/ 0 60000 65536"/>
                  <a:gd name="T11" fmla="*/ 0 60000 65536"/>
                  <a:gd name="T12" fmla="*/ 0 60000 65536"/>
                  <a:gd name="T13" fmla="*/ 0 60000 65536"/>
                  <a:gd name="T14" fmla="*/ 0 60000 65536"/>
                  <a:gd name="T15" fmla="*/ 0 w 27"/>
                  <a:gd name="T16" fmla="*/ 0 h 14"/>
                  <a:gd name="T17" fmla="*/ 27 w 27"/>
                  <a:gd name="T18" fmla="*/ 14 h 14"/>
                </a:gdLst>
                <a:ahLst/>
                <a:cxnLst>
                  <a:cxn ang="T10">
                    <a:pos x="T0" y="T1"/>
                  </a:cxn>
                  <a:cxn ang="T11">
                    <a:pos x="T2" y="T3"/>
                  </a:cxn>
                  <a:cxn ang="T12">
                    <a:pos x="T4" y="T5"/>
                  </a:cxn>
                  <a:cxn ang="T13">
                    <a:pos x="T6" y="T7"/>
                  </a:cxn>
                  <a:cxn ang="T14">
                    <a:pos x="T8" y="T9"/>
                  </a:cxn>
                </a:cxnLst>
                <a:rect l="T15" t="T16" r="T17" b="T18"/>
                <a:pathLst>
                  <a:path w="27" h="14">
                    <a:moveTo>
                      <a:pt x="0" y="12"/>
                    </a:moveTo>
                    <a:lnTo>
                      <a:pt x="26" y="14"/>
                    </a:lnTo>
                    <a:lnTo>
                      <a:pt x="27" y="2"/>
                    </a:lnTo>
                    <a:lnTo>
                      <a:pt x="1" y="0"/>
                    </a:lnTo>
                    <a:lnTo>
                      <a:pt x="0" y="12"/>
                    </a:lnTo>
                    <a:close/>
                  </a:path>
                </a:pathLst>
              </a:custGeom>
              <a:solidFill>
                <a:srgbClr val="FFFF00"/>
              </a:solidFill>
              <a:ln w="0">
                <a:solidFill>
                  <a:srgbClr val="FFFF00"/>
                </a:solidFill>
                <a:round/>
                <a:headEnd/>
                <a:tailEnd/>
              </a:ln>
            </p:spPr>
            <p:txBody>
              <a:bodyPr/>
              <a:lstStyle/>
              <a:p>
                <a:endParaRPr lang="fr-FR"/>
              </a:p>
            </p:txBody>
          </p:sp>
          <p:sp>
            <p:nvSpPr>
              <p:cNvPr id="36131" name="Freeform 282"/>
              <p:cNvSpPr>
                <a:spLocks/>
              </p:cNvSpPr>
              <p:nvPr/>
            </p:nvSpPr>
            <p:spPr bwMode="auto">
              <a:xfrm>
                <a:off x="2543" y="2546"/>
                <a:ext cx="26" cy="27"/>
              </a:xfrm>
              <a:custGeom>
                <a:avLst/>
                <a:gdLst>
                  <a:gd name="T0" fmla="*/ 13 w 26"/>
                  <a:gd name="T1" fmla="*/ 0 h 27"/>
                  <a:gd name="T2" fmla="*/ 0 w 26"/>
                  <a:gd name="T3" fmla="*/ 12 h 27"/>
                  <a:gd name="T4" fmla="*/ 13 w 26"/>
                  <a:gd name="T5" fmla="*/ 27 h 27"/>
                  <a:gd name="T6" fmla="*/ 26 w 26"/>
                  <a:gd name="T7" fmla="*/ 14 h 27"/>
                  <a:gd name="T8" fmla="*/ 13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3" y="0"/>
                    </a:moveTo>
                    <a:lnTo>
                      <a:pt x="0" y="12"/>
                    </a:lnTo>
                    <a:lnTo>
                      <a:pt x="13" y="27"/>
                    </a:lnTo>
                    <a:lnTo>
                      <a:pt x="26" y="14"/>
                    </a:lnTo>
                    <a:lnTo>
                      <a:pt x="13" y="0"/>
                    </a:lnTo>
                    <a:close/>
                  </a:path>
                </a:pathLst>
              </a:custGeom>
              <a:solidFill>
                <a:srgbClr val="FFFF00"/>
              </a:solidFill>
              <a:ln w="0">
                <a:solidFill>
                  <a:srgbClr val="FFFF00"/>
                </a:solidFill>
                <a:round/>
                <a:headEnd/>
                <a:tailEnd/>
              </a:ln>
            </p:spPr>
            <p:txBody>
              <a:bodyPr/>
              <a:lstStyle/>
              <a:p>
                <a:endParaRPr lang="fr-FR"/>
              </a:p>
            </p:txBody>
          </p:sp>
          <p:sp>
            <p:nvSpPr>
              <p:cNvPr id="36132" name="Freeform 283"/>
              <p:cNvSpPr>
                <a:spLocks/>
              </p:cNvSpPr>
              <p:nvPr/>
            </p:nvSpPr>
            <p:spPr bwMode="auto">
              <a:xfrm>
                <a:off x="2571" y="2503"/>
                <a:ext cx="29" cy="27"/>
              </a:xfrm>
              <a:custGeom>
                <a:avLst/>
                <a:gdLst>
                  <a:gd name="T0" fmla="*/ 0 w 29"/>
                  <a:gd name="T1" fmla="*/ 23 h 27"/>
                  <a:gd name="T2" fmla="*/ 26 w 29"/>
                  <a:gd name="T3" fmla="*/ 27 h 27"/>
                  <a:gd name="T4" fmla="*/ 29 w 29"/>
                  <a:gd name="T5" fmla="*/ 4 h 27"/>
                  <a:gd name="T6" fmla="*/ 3 w 29"/>
                  <a:gd name="T7" fmla="*/ 0 h 27"/>
                  <a:gd name="T8" fmla="*/ 0 w 29"/>
                  <a:gd name="T9" fmla="*/ 23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0" y="23"/>
                    </a:moveTo>
                    <a:lnTo>
                      <a:pt x="26" y="27"/>
                    </a:lnTo>
                    <a:lnTo>
                      <a:pt x="29" y="4"/>
                    </a:lnTo>
                    <a:lnTo>
                      <a:pt x="3" y="0"/>
                    </a:lnTo>
                    <a:lnTo>
                      <a:pt x="0" y="23"/>
                    </a:lnTo>
                    <a:close/>
                  </a:path>
                </a:pathLst>
              </a:custGeom>
              <a:solidFill>
                <a:srgbClr val="FFFF00"/>
              </a:solidFill>
              <a:ln w="0">
                <a:solidFill>
                  <a:srgbClr val="FFFF00"/>
                </a:solidFill>
                <a:round/>
                <a:headEnd/>
                <a:tailEnd/>
              </a:ln>
            </p:spPr>
            <p:txBody>
              <a:bodyPr/>
              <a:lstStyle/>
              <a:p>
                <a:endParaRPr lang="fr-FR"/>
              </a:p>
            </p:txBody>
          </p:sp>
          <p:sp>
            <p:nvSpPr>
              <p:cNvPr id="36133" name="Freeform 284"/>
              <p:cNvSpPr>
                <a:spLocks/>
              </p:cNvSpPr>
              <p:nvPr/>
            </p:nvSpPr>
            <p:spPr bwMode="auto">
              <a:xfrm>
                <a:off x="2586" y="2491"/>
                <a:ext cx="19" cy="27"/>
              </a:xfrm>
              <a:custGeom>
                <a:avLst/>
                <a:gdLst>
                  <a:gd name="T0" fmla="*/ 1 w 19"/>
                  <a:gd name="T1" fmla="*/ 0 h 27"/>
                  <a:gd name="T2" fmla="*/ 0 w 19"/>
                  <a:gd name="T3" fmla="*/ 27 h 27"/>
                  <a:gd name="T4" fmla="*/ 17 w 19"/>
                  <a:gd name="T5" fmla="*/ 27 h 27"/>
                  <a:gd name="T6" fmla="*/ 19 w 19"/>
                  <a:gd name="T7" fmla="*/ 0 h 27"/>
                  <a:gd name="T8" fmla="*/ 1 w 19"/>
                  <a:gd name="T9" fmla="*/ 0 h 27"/>
                  <a:gd name="T10" fmla="*/ 0 60000 65536"/>
                  <a:gd name="T11" fmla="*/ 0 60000 65536"/>
                  <a:gd name="T12" fmla="*/ 0 60000 65536"/>
                  <a:gd name="T13" fmla="*/ 0 60000 65536"/>
                  <a:gd name="T14" fmla="*/ 0 60000 65536"/>
                  <a:gd name="T15" fmla="*/ 0 w 19"/>
                  <a:gd name="T16" fmla="*/ 0 h 27"/>
                  <a:gd name="T17" fmla="*/ 19 w 19"/>
                  <a:gd name="T18" fmla="*/ 27 h 27"/>
                </a:gdLst>
                <a:ahLst/>
                <a:cxnLst>
                  <a:cxn ang="T10">
                    <a:pos x="T0" y="T1"/>
                  </a:cxn>
                  <a:cxn ang="T11">
                    <a:pos x="T2" y="T3"/>
                  </a:cxn>
                  <a:cxn ang="T12">
                    <a:pos x="T4" y="T5"/>
                  </a:cxn>
                  <a:cxn ang="T13">
                    <a:pos x="T6" y="T7"/>
                  </a:cxn>
                  <a:cxn ang="T14">
                    <a:pos x="T8" y="T9"/>
                  </a:cxn>
                </a:cxnLst>
                <a:rect l="T15" t="T16" r="T17" b="T18"/>
                <a:pathLst>
                  <a:path w="19" h="27">
                    <a:moveTo>
                      <a:pt x="1" y="0"/>
                    </a:moveTo>
                    <a:lnTo>
                      <a:pt x="0" y="27"/>
                    </a:lnTo>
                    <a:lnTo>
                      <a:pt x="17" y="27"/>
                    </a:lnTo>
                    <a:lnTo>
                      <a:pt x="19" y="0"/>
                    </a:lnTo>
                    <a:lnTo>
                      <a:pt x="1" y="0"/>
                    </a:lnTo>
                    <a:close/>
                  </a:path>
                </a:pathLst>
              </a:custGeom>
              <a:solidFill>
                <a:srgbClr val="FFFF00"/>
              </a:solidFill>
              <a:ln w="0">
                <a:solidFill>
                  <a:srgbClr val="FFFF00"/>
                </a:solidFill>
                <a:round/>
                <a:headEnd/>
                <a:tailEnd/>
              </a:ln>
            </p:spPr>
            <p:txBody>
              <a:bodyPr/>
              <a:lstStyle/>
              <a:p>
                <a:endParaRPr lang="fr-FR"/>
              </a:p>
            </p:txBody>
          </p:sp>
          <p:sp>
            <p:nvSpPr>
              <p:cNvPr id="36134" name="Freeform 285"/>
              <p:cNvSpPr>
                <a:spLocks/>
              </p:cNvSpPr>
              <p:nvPr/>
            </p:nvSpPr>
            <p:spPr bwMode="auto">
              <a:xfrm>
                <a:off x="2573" y="2492"/>
                <a:ext cx="26" cy="27"/>
              </a:xfrm>
              <a:custGeom>
                <a:avLst/>
                <a:gdLst>
                  <a:gd name="T0" fmla="*/ 0 w 26"/>
                  <a:gd name="T1" fmla="*/ 11 h 27"/>
                  <a:gd name="T2" fmla="*/ 13 w 26"/>
                  <a:gd name="T3" fmla="*/ 0 h 27"/>
                  <a:gd name="T4" fmla="*/ 26 w 26"/>
                  <a:gd name="T5" fmla="*/ 15 h 27"/>
                  <a:gd name="T6" fmla="*/ 13 w 26"/>
                  <a:gd name="T7" fmla="*/ 27 h 27"/>
                  <a:gd name="T8" fmla="*/ 0 w 26"/>
                  <a:gd name="T9" fmla="*/ 11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1"/>
                    </a:moveTo>
                    <a:lnTo>
                      <a:pt x="13" y="0"/>
                    </a:lnTo>
                    <a:lnTo>
                      <a:pt x="26" y="15"/>
                    </a:lnTo>
                    <a:lnTo>
                      <a:pt x="13" y="27"/>
                    </a:lnTo>
                    <a:lnTo>
                      <a:pt x="0" y="11"/>
                    </a:lnTo>
                    <a:close/>
                  </a:path>
                </a:pathLst>
              </a:custGeom>
              <a:solidFill>
                <a:srgbClr val="FFFF00"/>
              </a:solidFill>
              <a:ln w="0">
                <a:solidFill>
                  <a:srgbClr val="FFFF00"/>
                </a:solidFill>
                <a:round/>
                <a:headEnd/>
                <a:tailEnd/>
              </a:ln>
            </p:spPr>
            <p:txBody>
              <a:bodyPr/>
              <a:lstStyle/>
              <a:p>
                <a:endParaRPr lang="fr-FR"/>
              </a:p>
            </p:txBody>
          </p:sp>
          <p:sp>
            <p:nvSpPr>
              <p:cNvPr id="36135" name="Freeform 286"/>
              <p:cNvSpPr>
                <a:spLocks/>
              </p:cNvSpPr>
              <p:nvPr/>
            </p:nvSpPr>
            <p:spPr bwMode="auto">
              <a:xfrm>
                <a:off x="2603" y="2491"/>
                <a:ext cx="5" cy="27"/>
              </a:xfrm>
              <a:custGeom>
                <a:avLst/>
                <a:gdLst>
                  <a:gd name="T0" fmla="*/ 2 w 5"/>
                  <a:gd name="T1" fmla="*/ 0 h 27"/>
                  <a:gd name="T2" fmla="*/ 0 w 5"/>
                  <a:gd name="T3" fmla="*/ 27 h 27"/>
                  <a:gd name="T4" fmla="*/ 4 w 5"/>
                  <a:gd name="T5" fmla="*/ 27 h 27"/>
                  <a:gd name="T6" fmla="*/ 5 w 5"/>
                  <a:gd name="T7" fmla="*/ 0 h 27"/>
                  <a:gd name="T8" fmla="*/ 2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2" y="0"/>
                    </a:moveTo>
                    <a:lnTo>
                      <a:pt x="0" y="27"/>
                    </a:lnTo>
                    <a:lnTo>
                      <a:pt x="4" y="27"/>
                    </a:lnTo>
                    <a:lnTo>
                      <a:pt x="5" y="0"/>
                    </a:lnTo>
                    <a:lnTo>
                      <a:pt x="2" y="0"/>
                    </a:lnTo>
                    <a:close/>
                  </a:path>
                </a:pathLst>
              </a:custGeom>
              <a:solidFill>
                <a:srgbClr val="FFFF00"/>
              </a:solidFill>
              <a:ln w="0">
                <a:solidFill>
                  <a:srgbClr val="FFFF00"/>
                </a:solidFill>
                <a:round/>
                <a:headEnd/>
                <a:tailEnd/>
              </a:ln>
            </p:spPr>
            <p:txBody>
              <a:bodyPr/>
              <a:lstStyle/>
              <a:p>
                <a:endParaRPr lang="fr-FR"/>
              </a:p>
            </p:txBody>
          </p:sp>
          <p:sp>
            <p:nvSpPr>
              <p:cNvPr id="36136" name="Rectangle 287"/>
              <p:cNvSpPr>
                <a:spLocks noChangeArrowheads="1"/>
              </p:cNvSpPr>
              <p:nvPr/>
            </p:nvSpPr>
            <p:spPr bwMode="auto">
              <a:xfrm>
                <a:off x="2603" y="249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37" name="Freeform 288"/>
              <p:cNvSpPr>
                <a:spLocks/>
              </p:cNvSpPr>
              <p:nvPr/>
            </p:nvSpPr>
            <p:spPr bwMode="auto">
              <a:xfrm>
                <a:off x="2626" y="2475"/>
                <a:ext cx="28" cy="20"/>
              </a:xfrm>
              <a:custGeom>
                <a:avLst/>
                <a:gdLst>
                  <a:gd name="T0" fmla="*/ 0 w 28"/>
                  <a:gd name="T1" fmla="*/ 13 h 20"/>
                  <a:gd name="T2" fmla="*/ 25 w 28"/>
                  <a:gd name="T3" fmla="*/ 20 h 20"/>
                  <a:gd name="T4" fmla="*/ 28 w 28"/>
                  <a:gd name="T5" fmla="*/ 7 h 20"/>
                  <a:gd name="T6" fmla="*/ 3 w 28"/>
                  <a:gd name="T7" fmla="*/ 0 h 20"/>
                  <a:gd name="T8" fmla="*/ 0 w 28"/>
                  <a:gd name="T9" fmla="*/ 13 h 20"/>
                  <a:gd name="T10" fmla="*/ 0 60000 65536"/>
                  <a:gd name="T11" fmla="*/ 0 60000 65536"/>
                  <a:gd name="T12" fmla="*/ 0 60000 65536"/>
                  <a:gd name="T13" fmla="*/ 0 60000 65536"/>
                  <a:gd name="T14" fmla="*/ 0 60000 65536"/>
                  <a:gd name="T15" fmla="*/ 0 w 28"/>
                  <a:gd name="T16" fmla="*/ 0 h 20"/>
                  <a:gd name="T17" fmla="*/ 28 w 28"/>
                  <a:gd name="T18" fmla="*/ 20 h 20"/>
                </a:gdLst>
                <a:ahLst/>
                <a:cxnLst>
                  <a:cxn ang="T10">
                    <a:pos x="T0" y="T1"/>
                  </a:cxn>
                  <a:cxn ang="T11">
                    <a:pos x="T2" y="T3"/>
                  </a:cxn>
                  <a:cxn ang="T12">
                    <a:pos x="T4" y="T5"/>
                  </a:cxn>
                  <a:cxn ang="T13">
                    <a:pos x="T6" y="T7"/>
                  </a:cxn>
                  <a:cxn ang="T14">
                    <a:pos x="T8" y="T9"/>
                  </a:cxn>
                </a:cxnLst>
                <a:rect l="T15" t="T16" r="T17" b="T18"/>
                <a:pathLst>
                  <a:path w="28" h="20">
                    <a:moveTo>
                      <a:pt x="0" y="13"/>
                    </a:moveTo>
                    <a:lnTo>
                      <a:pt x="25" y="20"/>
                    </a:lnTo>
                    <a:lnTo>
                      <a:pt x="28" y="7"/>
                    </a:lnTo>
                    <a:lnTo>
                      <a:pt x="3" y="0"/>
                    </a:lnTo>
                    <a:lnTo>
                      <a:pt x="0" y="13"/>
                    </a:lnTo>
                    <a:close/>
                  </a:path>
                </a:pathLst>
              </a:custGeom>
              <a:solidFill>
                <a:srgbClr val="FFFF00"/>
              </a:solidFill>
              <a:ln w="0">
                <a:solidFill>
                  <a:srgbClr val="FFFF00"/>
                </a:solidFill>
                <a:round/>
                <a:headEnd/>
                <a:tailEnd/>
              </a:ln>
            </p:spPr>
            <p:txBody>
              <a:bodyPr/>
              <a:lstStyle/>
              <a:p>
                <a:endParaRPr lang="fr-FR"/>
              </a:p>
            </p:txBody>
          </p:sp>
          <p:sp>
            <p:nvSpPr>
              <p:cNvPr id="36138" name="Freeform 289"/>
              <p:cNvSpPr>
                <a:spLocks/>
              </p:cNvSpPr>
              <p:nvPr/>
            </p:nvSpPr>
            <p:spPr bwMode="auto">
              <a:xfrm>
                <a:off x="2641" y="2464"/>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139" name="Freeform 290"/>
              <p:cNvSpPr>
                <a:spLocks/>
              </p:cNvSpPr>
              <p:nvPr/>
            </p:nvSpPr>
            <p:spPr bwMode="auto">
              <a:xfrm>
                <a:off x="2629" y="2466"/>
                <a:ext cx="25" cy="26"/>
              </a:xfrm>
              <a:custGeom>
                <a:avLst/>
                <a:gdLst>
                  <a:gd name="T0" fmla="*/ 0 w 25"/>
                  <a:gd name="T1" fmla="*/ 9 h 26"/>
                  <a:gd name="T2" fmla="*/ 12 w 25"/>
                  <a:gd name="T3" fmla="*/ 0 h 26"/>
                  <a:gd name="T4" fmla="*/ 25 w 25"/>
                  <a:gd name="T5" fmla="*/ 16 h 26"/>
                  <a:gd name="T6" fmla="*/ 12 w 25"/>
                  <a:gd name="T7" fmla="*/ 26 h 26"/>
                  <a:gd name="T8" fmla="*/ 0 w 25"/>
                  <a:gd name="T9" fmla="*/ 9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0" y="9"/>
                    </a:moveTo>
                    <a:lnTo>
                      <a:pt x="12" y="0"/>
                    </a:lnTo>
                    <a:lnTo>
                      <a:pt x="25" y="16"/>
                    </a:lnTo>
                    <a:lnTo>
                      <a:pt x="12" y="26"/>
                    </a:lnTo>
                    <a:lnTo>
                      <a:pt x="0" y="9"/>
                    </a:lnTo>
                    <a:close/>
                  </a:path>
                </a:pathLst>
              </a:custGeom>
              <a:solidFill>
                <a:srgbClr val="FFFF00"/>
              </a:solidFill>
              <a:ln w="0">
                <a:solidFill>
                  <a:srgbClr val="FFFF00"/>
                </a:solidFill>
                <a:round/>
                <a:headEnd/>
                <a:tailEnd/>
              </a:ln>
            </p:spPr>
            <p:txBody>
              <a:bodyPr/>
              <a:lstStyle/>
              <a:p>
                <a:endParaRPr lang="fr-FR"/>
              </a:p>
            </p:txBody>
          </p:sp>
          <p:sp>
            <p:nvSpPr>
              <p:cNvPr id="36140" name="Freeform 291"/>
              <p:cNvSpPr>
                <a:spLocks/>
              </p:cNvSpPr>
              <p:nvPr/>
            </p:nvSpPr>
            <p:spPr bwMode="auto">
              <a:xfrm>
                <a:off x="2645" y="2464"/>
                <a:ext cx="9" cy="27"/>
              </a:xfrm>
              <a:custGeom>
                <a:avLst/>
                <a:gdLst>
                  <a:gd name="T0" fmla="*/ 1 w 9"/>
                  <a:gd name="T1" fmla="*/ 0 h 27"/>
                  <a:gd name="T2" fmla="*/ 0 w 9"/>
                  <a:gd name="T3" fmla="*/ 27 h 27"/>
                  <a:gd name="T4" fmla="*/ 8 w 9"/>
                  <a:gd name="T5" fmla="*/ 27 h 27"/>
                  <a:gd name="T6" fmla="*/ 9 w 9"/>
                  <a:gd name="T7" fmla="*/ 0 h 27"/>
                  <a:gd name="T8" fmla="*/ 1 w 9"/>
                  <a:gd name="T9" fmla="*/ 0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1" y="0"/>
                    </a:moveTo>
                    <a:lnTo>
                      <a:pt x="0" y="27"/>
                    </a:lnTo>
                    <a:lnTo>
                      <a:pt x="8" y="27"/>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36141" name="Rectangle 292"/>
              <p:cNvSpPr>
                <a:spLocks noChangeArrowheads="1"/>
              </p:cNvSpPr>
              <p:nvPr/>
            </p:nvSpPr>
            <p:spPr bwMode="auto">
              <a:xfrm>
                <a:off x="2645" y="2466"/>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42" name="Freeform 293"/>
              <p:cNvSpPr>
                <a:spLocks/>
              </p:cNvSpPr>
              <p:nvPr/>
            </p:nvSpPr>
            <p:spPr bwMode="auto">
              <a:xfrm>
                <a:off x="2653" y="2464"/>
                <a:ext cx="8" cy="27"/>
              </a:xfrm>
              <a:custGeom>
                <a:avLst/>
                <a:gdLst>
                  <a:gd name="T0" fmla="*/ 1 w 8"/>
                  <a:gd name="T1" fmla="*/ 0 h 27"/>
                  <a:gd name="T2" fmla="*/ 0 w 8"/>
                  <a:gd name="T3" fmla="*/ 27 h 27"/>
                  <a:gd name="T4" fmla="*/ 7 w 8"/>
                  <a:gd name="T5" fmla="*/ 27 h 27"/>
                  <a:gd name="T6" fmla="*/ 8 w 8"/>
                  <a:gd name="T7" fmla="*/ 0 h 27"/>
                  <a:gd name="T8" fmla="*/ 1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1" y="0"/>
                    </a:moveTo>
                    <a:lnTo>
                      <a:pt x="0" y="27"/>
                    </a:lnTo>
                    <a:lnTo>
                      <a:pt x="7" y="27"/>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36143" name="Rectangle 294"/>
              <p:cNvSpPr>
                <a:spLocks noChangeArrowheads="1"/>
              </p:cNvSpPr>
              <p:nvPr/>
            </p:nvSpPr>
            <p:spPr bwMode="auto">
              <a:xfrm>
                <a:off x="2653" y="2466"/>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44" name="Freeform 295"/>
              <p:cNvSpPr>
                <a:spLocks/>
              </p:cNvSpPr>
              <p:nvPr/>
            </p:nvSpPr>
            <p:spPr bwMode="auto">
              <a:xfrm>
                <a:off x="2660" y="2464"/>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36145" name="Rectangle 296"/>
              <p:cNvSpPr>
                <a:spLocks noChangeArrowheads="1"/>
              </p:cNvSpPr>
              <p:nvPr/>
            </p:nvSpPr>
            <p:spPr bwMode="auto">
              <a:xfrm>
                <a:off x="2660" y="2466"/>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46" name="Freeform 297"/>
              <p:cNvSpPr>
                <a:spLocks/>
              </p:cNvSpPr>
              <p:nvPr/>
            </p:nvSpPr>
            <p:spPr bwMode="auto">
              <a:xfrm>
                <a:off x="2665" y="2464"/>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36147" name="Rectangle 298"/>
              <p:cNvSpPr>
                <a:spLocks noChangeArrowheads="1"/>
              </p:cNvSpPr>
              <p:nvPr/>
            </p:nvSpPr>
            <p:spPr bwMode="auto">
              <a:xfrm>
                <a:off x="2665" y="2466"/>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48" name="Freeform 299"/>
              <p:cNvSpPr>
                <a:spLocks/>
              </p:cNvSpPr>
              <p:nvPr/>
            </p:nvSpPr>
            <p:spPr bwMode="auto">
              <a:xfrm>
                <a:off x="2714" y="2464"/>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149" name="Freeform 300"/>
              <p:cNvSpPr>
                <a:spLocks/>
              </p:cNvSpPr>
              <p:nvPr/>
            </p:nvSpPr>
            <p:spPr bwMode="auto">
              <a:xfrm>
                <a:off x="2706" y="2446"/>
                <a:ext cx="35" cy="38"/>
              </a:xfrm>
              <a:custGeom>
                <a:avLst/>
                <a:gdLst>
                  <a:gd name="T0" fmla="*/ 0 w 35"/>
                  <a:gd name="T1" fmla="*/ 27 h 38"/>
                  <a:gd name="T2" fmla="*/ 23 w 35"/>
                  <a:gd name="T3" fmla="*/ 38 h 38"/>
                  <a:gd name="T4" fmla="*/ 35 w 35"/>
                  <a:gd name="T5" fmla="*/ 11 h 38"/>
                  <a:gd name="T6" fmla="*/ 11 w 35"/>
                  <a:gd name="T7" fmla="*/ 0 h 38"/>
                  <a:gd name="T8" fmla="*/ 0 w 35"/>
                  <a:gd name="T9" fmla="*/ 27 h 38"/>
                  <a:gd name="T10" fmla="*/ 0 60000 65536"/>
                  <a:gd name="T11" fmla="*/ 0 60000 65536"/>
                  <a:gd name="T12" fmla="*/ 0 60000 65536"/>
                  <a:gd name="T13" fmla="*/ 0 60000 65536"/>
                  <a:gd name="T14" fmla="*/ 0 60000 65536"/>
                  <a:gd name="T15" fmla="*/ 0 w 35"/>
                  <a:gd name="T16" fmla="*/ 0 h 38"/>
                  <a:gd name="T17" fmla="*/ 35 w 35"/>
                  <a:gd name="T18" fmla="*/ 38 h 38"/>
                </a:gdLst>
                <a:ahLst/>
                <a:cxnLst>
                  <a:cxn ang="T10">
                    <a:pos x="T0" y="T1"/>
                  </a:cxn>
                  <a:cxn ang="T11">
                    <a:pos x="T2" y="T3"/>
                  </a:cxn>
                  <a:cxn ang="T12">
                    <a:pos x="T4" y="T5"/>
                  </a:cxn>
                  <a:cxn ang="T13">
                    <a:pos x="T6" y="T7"/>
                  </a:cxn>
                  <a:cxn ang="T14">
                    <a:pos x="T8" y="T9"/>
                  </a:cxn>
                </a:cxnLst>
                <a:rect l="T15" t="T16" r="T17" b="T18"/>
                <a:pathLst>
                  <a:path w="35" h="38">
                    <a:moveTo>
                      <a:pt x="0" y="27"/>
                    </a:moveTo>
                    <a:lnTo>
                      <a:pt x="23" y="38"/>
                    </a:lnTo>
                    <a:lnTo>
                      <a:pt x="35" y="11"/>
                    </a:lnTo>
                    <a:lnTo>
                      <a:pt x="11" y="0"/>
                    </a:lnTo>
                    <a:lnTo>
                      <a:pt x="0" y="27"/>
                    </a:lnTo>
                    <a:close/>
                  </a:path>
                </a:pathLst>
              </a:custGeom>
              <a:solidFill>
                <a:srgbClr val="FFFF00"/>
              </a:solidFill>
              <a:ln w="0">
                <a:solidFill>
                  <a:srgbClr val="FFFF00"/>
                </a:solidFill>
                <a:round/>
                <a:headEnd/>
                <a:tailEnd/>
              </a:ln>
            </p:spPr>
            <p:txBody>
              <a:bodyPr/>
              <a:lstStyle/>
              <a:p>
                <a:endParaRPr lang="fr-FR"/>
              </a:p>
            </p:txBody>
          </p:sp>
          <p:sp>
            <p:nvSpPr>
              <p:cNvPr id="36150" name="Freeform 301"/>
              <p:cNvSpPr>
                <a:spLocks/>
              </p:cNvSpPr>
              <p:nvPr/>
            </p:nvSpPr>
            <p:spPr bwMode="auto">
              <a:xfrm>
                <a:off x="2704" y="2466"/>
                <a:ext cx="24" cy="26"/>
              </a:xfrm>
              <a:custGeom>
                <a:avLst/>
                <a:gdLst>
                  <a:gd name="T0" fmla="*/ 12 w 24"/>
                  <a:gd name="T1" fmla="*/ 0 h 26"/>
                  <a:gd name="T2" fmla="*/ 0 w 24"/>
                  <a:gd name="T3" fmla="*/ 7 h 26"/>
                  <a:gd name="T4" fmla="*/ 12 w 24"/>
                  <a:gd name="T5" fmla="*/ 26 h 26"/>
                  <a:gd name="T6" fmla="*/ 24 w 24"/>
                  <a:gd name="T7" fmla="*/ 18 h 26"/>
                  <a:gd name="T8" fmla="*/ 12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12" y="0"/>
                    </a:moveTo>
                    <a:lnTo>
                      <a:pt x="0" y="7"/>
                    </a:lnTo>
                    <a:lnTo>
                      <a:pt x="12" y="26"/>
                    </a:lnTo>
                    <a:lnTo>
                      <a:pt x="24" y="18"/>
                    </a:lnTo>
                    <a:lnTo>
                      <a:pt x="12" y="0"/>
                    </a:lnTo>
                    <a:close/>
                  </a:path>
                </a:pathLst>
              </a:custGeom>
              <a:solidFill>
                <a:srgbClr val="FFFF00"/>
              </a:solidFill>
              <a:ln w="0">
                <a:solidFill>
                  <a:srgbClr val="FFFF00"/>
                </a:solidFill>
                <a:round/>
                <a:headEnd/>
                <a:tailEnd/>
              </a:ln>
            </p:spPr>
            <p:txBody>
              <a:bodyPr/>
              <a:lstStyle/>
              <a:p>
                <a:endParaRPr lang="fr-FR"/>
              </a:p>
            </p:txBody>
          </p:sp>
          <p:sp>
            <p:nvSpPr>
              <p:cNvPr id="36151" name="Freeform 302"/>
              <p:cNvSpPr>
                <a:spLocks/>
              </p:cNvSpPr>
              <p:nvPr/>
            </p:nvSpPr>
            <p:spPr bwMode="auto">
              <a:xfrm>
                <a:off x="2728" y="2438"/>
                <a:ext cx="13" cy="26"/>
              </a:xfrm>
              <a:custGeom>
                <a:avLst/>
                <a:gdLst>
                  <a:gd name="T0" fmla="*/ 1 w 13"/>
                  <a:gd name="T1" fmla="*/ 0 h 26"/>
                  <a:gd name="T2" fmla="*/ 0 w 13"/>
                  <a:gd name="T3" fmla="*/ 26 h 26"/>
                  <a:gd name="T4" fmla="*/ 12 w 13"/>
                  <a:gd name="T5" fmla="*/ 26 h 26"/>
                  <a:gd name="T6" fmla="*/ 13 w 13"/>
                  <a:gd name="T7" fmla="*/ 0 h 26"/>
                  <a:gd name="T8" fmla="*/ 1 w 13"/>
                  <a:gd name="T9" fmla="*/ 0 h 26"/>
                  <a:gd name="T10" fmla="*/ 0 60000 65536"/>
                  <a:gd name="T11" fmla="*/ 0 60000 65536"/>
                  <a:gd name="T12" fmla="*/ 0 60000 65536"/>
                  <a:gd name="T13" fmla="*/ 0 60000 65536"/>
                  <a:gd name="T14" fmla="*/ 0 60000 65536"/>
                  <a:gd name="T15" fmla="*/ 0 w 13"/>
                  <a:gd name="T16" fmla="*/ 0 h 26"/>
                  <a:gd name="T17" fmla="*/ 13 w 13"/>
                  <a:gd name="T18" fmla="*/ 26 h 26"/>
                </a:gdLst>
                <a:ahLst/>
                <a:cxnLst>
                  <a:cxn ang="T10">
                    <a:pos x="T0" y="T1"/>
                  </a:cxn>
                  <a:cxn ang="T11">
                    <a:pos x="T2" y="T3"/>
                  </a:cxn>
                  <a:cxn ang="T12">
                    <a:pos x="T4" y="T5"/>
                  </a:cxn>
                  <a:cxn ang="T13">
                    <a:pos x="T6" y="T7"/>
                  </a:cxn>
                  <a:cxn ang="T14">
                    <a:pos x="T8" y="T9"/>
                  </a:cxn>
                </a:cxnLst>
                <a:rect l="T15" t="T16" r="T17" b="T18"/>
                <a:pathLst>
                  <a:path w="13" h="26">
                    <a:moveTo>
                      <a:pt x="1" y="0"/>
                    </a:moveTo>
                    <a:lnTo>
                      <a:pt x="0" y="26"/>
                    </a:lnTo>
                    <a:lnTo>
                      <a:pt x="12" y="26"/>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36152" name="Freeform 303"/>
              <p:cNvSpPr>
                <a:spLocks/>
              </p:cNvSpPr>
              <p:nvPr/>
            </p:nvSpPr>
            <p:spPr bwMode="auto">
              <a:xfrm>
                <a:off x="2716" y="2439"/>
                <a:ext cx="24" cy="27"/>
              </a:xfrm>
              <a:custGeom>
                <a:avLst/>
                <a:gdLst>
                  <a:gd name="T0" fmla="*/ 0 w 24"/>
                  <a:gd name="T1" fmla="*/ 7 h 27"/>
                  <a:gd name="T2" fmla="*/ 12 w 24"/>
                  <a:gd name="T3" fmla="*/ 0 h 27"/>
                  <a:gd name="T4" fmla="*/ 24 w 24"/>
                  <a:gd name="T5" fmla="*/ 18 h 27"/>
                  <a:gd name="T6" fmla="*/ 12 w 24"/>
                  <a:gd name="T7" fmla="*/ 27 h 27"/>
                  <a:gd name="T8" fmla="*/ 0 w 24"/>
                  <a:gd name="T9" fmla="*/ 7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7"/>
                    </a:moveTo>
                    <a:lnTo>
                      <a:pt x="12" y="0"/>
                    </a:lnTo>
                    <a:lnTo>
                      <a:pt x="24" y="18"/>
                    </a:lnTo>
                    <a:lnTo>
                      <a:pt x="12" y="27"/>
                    </a:lnTo>
                    <a:lnTo>
                      <a:pt x="0" y="7"/>
                    </a:lnTo>
                    <a:close/>
                  </a:path>
                </a:pathLst>
              </a:custGeom>
              <a:solidFill>
                <a:srgbClr val="FFFF00"/>
              </a:solidFill>
              <a:ln w="0">
                <a:solidFill>
                  <a:srgbClr val="FFFF00"/>
                </a:solidFill>
                <a:round/>
                <a:headEnd/>
                <a:tailEnd/>
              </a:ln>
            </p:spPr>
            <p:txBody>
              <a:bodyPr/>
              <a:lstStyle/>
              <a:p>
                <a:endParaRPr lang="fr-FR"/>
              </a:p>
            </p:txBody>
          </p:sp>
          <p:sp>
            <p:nvSpPr>
              <p:cNvPr id="36153" name="Freeform 304"/>
              <p:cNvSpPr>
                <a:spLocks/>
              </p:cNvSpPr>
              <p:nvPr/>
            </p:nvSpPr>
            <p:spPr bwMode="auto">
              <a:xfrm>
                <a:off x="2776" y="2412"/>
                <a:ext cx="44" cy="41"/>
              </a:xfrm>
              <a:custGeom>
                <a:avLst/>
                <a:gdLst>
                  <a:gd name="T0" fmla="*/ 0 w 44"/>
                  <a:gd name="T1" fmla="*/ 16 h 41"/>
                  <a:gd name="T2" fmla="*/ 10 w 44"/>
                  <a:gd name="T3" fmla="*/ 41 h 41"/>
                  <a:gd name="T4" fmla="*/ 44 w 44"/>
                  <a:gd name="T5" fmla="*/ 25 h 41"/>
                  <a:gd name="T6" fmla="*/ 35 w 44"/>
                  <a:gd name="T7" fmla="*/ 0 h 41"/>
                  <a:gd name="T8" fmla="*/ 0 w 44"/>
                  <a:gd name="T9" fmla="*/ 16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0" y="16"/>
                    </a:moveTo>
                    <a:lnTo>
                      <a:pt x="10" y="41"/>
                    </a:lnTo>
                    <a:lnTo>
                      <a:pt x="44" y="25"/>
                    </a:lnTo>
                    <a:lnTo>
                      <a:pt x="35" y="0"/>
                    </a:lnTo>
                    <a:lnTo>
                      <a:pt x="0" y="16"/>
                    </a:lnTo>
                    <a:close/>
                  </a:path>
                </a:pathLst>
              </a:custGeom>
              <a:solidFill>
                <a:srgbClr val="FFFF00"/>
              </a:solidFill>
              <a:ln w="0">
                <a:solidFill>
                  <a:srgbClr val="FFFF00"/>
                </a:solidFill>
                <a:round/>
                <a:headEnd/>
                <a:tailEnd/>
              </a:ln>
            </p:spPr>
            <p:txBody>
              <a:bodyPr/>
              <a:lstStyle/>
              <a:p>
                <a:endParaRPr lang="fr-FR"/>
              </a:p>
            </p:txBody>
          </p:sp>
          <p:sp>
            <p:nvSpPr>
              <p:cNvPr id="36154" name="Freeform 305"/>
              <p:cNvSpPr>
                <a:spLocks/>
              </p:cNvSpPr>
              <p:nvPr/>
            </p:nvSpPr>
            <p:spPr bwMode="auto">
              <a:xfrm>
                <a:off x="2815" y="2411"/>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155" name="Freeform 306"/>
              <p:cNvSpPr>
                <a:spLocks/>
              </p:cNvSpPr>
              <p:nvPr/>
            </p:nvSpPr>
            <p:spPr bwMode="auto">
              <a:xfrm>
                <a:off x="2811" y="2412"/>
                <a:ext cx="9" cy="27"/>
              </a:xfrm>
              <a:custGeom>
                <a:avLst/>
                <a:gdLst>
                  <a:gd name="T0" fmla="*/ 0 w 9"/>
                  <a:gd name="T1" fmla="*/ 1 h 27"/>
                  <a:gd name="T2" fmla="*/ 4 w 9"/>
                  <a:gd name="T3" fmla="*/ 0 h 27"/>
                  <a:gd name="T4" fmla="*/ 9 w 9"/>
                  <a:gd name="T5" fmla="*/ 26 h 27"/>
                  <a:gd name="T6" fmla="*/ 4 w 9"/>
                  <a:gd name="T7" fmla="*/ 27 h 27"/>
                  <a:gd name="T8" fmla="*/ 0 w 9"/>
                  <a:gd name="T9" fmla="*/ 1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0" y="1"/>
                    </a:moveTo>
                    <a:lnTo>
                      <a:pt x="4" y="0"/>
                    </a:lnTo>
                    <a:lnTo>
                      <a:pt x="9" y="26"/>
                    </a:lnTo>
                    <a:lnTo>
                      <a:pt x="4" y="27"/>
                    </a:lnTo>
                    <a:lnTo>
                      <a:pt x="0" y="1"/>
                    </a:lnTo>
                    <a:close/>
                  </a:path>
                </a:pathLst>
              </a:custGeom>
              <a:solidFill>
                <a:srgbClr val="FFFF00"/>
              </a:solidFill>
              <a:ln w="0">
                <a:solidFill>
                  <a:srgbClr val="FFFF00"/>
                </a:solidFill>
                <a:round/>
                <a:headEnd/>
                <a:tailEnd/>
              </a:ln>
            </p:spPr>
            <p:txBody>
              <a:bodyPr/>
              <a:lstStyle/>
              <a:p>
                <a:endParaRPr lang="fr-FR"/>
              </a:p>
            </p:txBody>
          </p:sp>
          <p:sp>
            <p:nvSpPr>
              <p:cNvPr id="36156" name="Freeform 307"/>
              <p:cNvSpPr>
                <a:spLocks/>
              </p:cNvSpPr>
              <p:nvPr/>
            </p:nvSpPr>
            <p:spPr bwMode="auto">
              <a:xfrm>
                <a:off x="2862" y="2411"/>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36157" name="Freeform 308"/>
              <p:cNvSpPr>
                <a:spLocks/>
              </p:cNvSpPr>
              <p:nvPr/>
            </p:nvSpPr>
            <p:spPr bwMode="auto">
              <a:xfrm>
                <a:off x="2867" y="2411"/>
                <a:ext cx="13" cy="27"/>
              </a:xfrm>
              <a:custGeom>
                <a:avLst/>
                <a:gdLst>
                  <a:gd name="T0" fmla="*/ 1 w 13"/>
                  <a:gd name="T1" fmla="*/ 0 h 27"/>
                  <a:gd name="T2" fmla="*/ 0 w 13"/>
                  <a:gd name="T3" fmla="*/ 27 h 27"/>
                  <a:gd name="T4" fmla="*/ 11 w 13"/>
                  <a:gd name="T5" fmla="*/ 27 h 27"/>
                  <a:gd name="T6" fmla="*/ 13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1"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36158" name="Rectangle 309"/>
              <p:cNvSpPr>
                <a:spLocks noChangeArrowheads="1"/>
              </p:cNvSpPr>
              <p:nvPr/>
            </p:nvSpPr>
            <p:spPr bwMode="auto">
              <a:xfrm>
                <a:off x="2867" y="241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59" name="Freeform 310"/>
              <p:cNvSpPr>
                <a:spLocks/>
              </p:cNvSpPr>
              <p:nvPr/>
            </p:nvSpPr>
            <p:spPr bwMode="auto">
              <a:xfrm>
                <a:off x="2878" y="2411"/>
                <a:ext cx="3" cy="27"/>
              </a:xfrm>
              <a:custGeom>
                <a:avLst/>
                <a:gdLst>
                  <a:gd name="T0" fmla="*/ 2 w 3"/>
                  <a:gd name="T1" fmla="*/ 0 h 27"/>
                  <a:gd name="T2" fmla="*/ 0 w 3"/>
                  <a:gd name="T3" fmla="*/ 27 h 27"/>
                  <a:gd name="T4" fmla="*/ 2 w 3"/>
                  <a:gd name="T5" fmla="*/ 27 h 27"/>
                  <a:gd name="T6" fmla="*/ 3 w 3"/>
                  <a:gd name="T7" fmla="*/ 0 h 27"/>
                  <a:gd name="T8" fmla="*/ 2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2" y="0"/>
                    </a:moveTo>
                    <a:lnTo>
                      <a:pt x="0" y="27"/>
                    </a:lnTo>
                    <a:lnTo>
                      <a:pt x="2" y="27"/>
                    </a:lnTo>
                    <a:lnTo>
                      <a:pt x="3" y="0"/>
                    </a:lnTo>
                    <a:lnTo>
                      <a:pt x="2" y="0"/>
                    </a:lnTo>
                    <a:close/>
                  </a:path>
                </a:pathLst>
              </a:custGeom>
              <a:solidFill>
                <a:srgbClr val="FFFF00"/>
              </a:solidFill>
              <a:ln w="0">
                <a:solidFill>
                  <a:srgbClr val="FFFF00"/>
                </a:solidFill>
                <a:round/>
                <a:headEnd/>
                <a:tailEnd/>
              </a:ln>
            </p:spPr>
            <p:txBody>
              <a:bodyPr/>
              <a:lstStyle/>
              <a:p>
                <a:endParaRPr lang="fr-FR"/>
              </a:p>
            </p:txBody>
          </p:sp>
          <p:sp>
            <p:nvSpPr>
              <p:cNvPr id="36160" name="Rectangle 311"/>
              <p:cNvSpPr>
                <a:spLocks noChangeArrowheads="1"/>
              </p:cNvSpPr>
              <p:nvPr/>
            </p:nvSpPr>
            <p:spPr bwMode="auto">
              <a:xfrm>
                <a:off x="2878" y="241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61" name="Freeform 312"/>
              <p:cNvSpPr>
                <a:spLocks/>
              </p:cNvSpPr>
              <p:nvPr/>
            </p:nvSpPr>
            <p:spPr bwMode="auto">
              <a:xfrm>
                <a:off x="2869" y="2396"/>
                <a:ext cx="33" cy="33"/>
              </a:xfrm>
              <a:custGeom>
                <a:avLst/>
                <a:gdLst>
                  <a:gd name="T0" fmla="*/ 0 w 33"/>
                  <a:gd name="T1" fmla="*/ 23 h 33"/>
                  <a:gd name="T2" fmla="*/ 23 w 33"/>
                  <a:gd name="T3" fmla="*/ 33 h 33"/>
                  <a:gd name="T4" fmla="*/ 33 w 33"/>
                  <a:gd name="T5" fmla="*/ 9 h 33"/>
                  <a:gd name="T6" fmla="*/ 9 w 33"/>
                  <a:gd name="T7" fmla="*/ 0 h 33"/>
                  <a:gd name="T8" fmla="*/ 0 w 33"/>
                  <a:gd name="T9" fmla="*/ 23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23"/>
                    </a:moveTo>
                    <a:lnTo>
                      <a:pt x="23" y="33"/>
                    </a:lnTo>
                    <a:lnTo>
                      <a:pt x="33" y="9"/>
                    </a:lnTo>
                    <a:lnTo>
                      <a:pt x="9" y="0"/>
                    </a:lnTo>
                    <a:lnTo>
                      <a:pt x="0" y="23"/>
                    </a:lnTo>
                    <a:close/>
                  </a:path>
                </a:pathLst>
              </a:custGeom>
              <a:solidFill>
                <a:srgbClr val="FFFF00"/>
              </a:solidFill>
              <a:ln w="0">
                <a:solidFill>
                  <a:srgbClr val="FFFF00"/>
                </a:solidFill>
                <a:round/>
                <a:headEnd/>
                <a:tailEnd/>
              </a:ln>
            </p:spPr>
            <p:txBody>
              <a:bodyPr/>
              <a:lstStyle/>
              <a:p>
                <a:endParaRPr lang="fr-FR"/>
              </a:p>
            </p:txBody>
          </p:sp>
          <p:sp>
            <p:nvSpPr>
              <p:cNvPr id="36162" name="Freeform 313"/>
              <p:cNvSpPr>
                <a:spLocks/>
              </p:cNvSpPr>
              <p:nvPr/>
            </p:nvSpPr>
            <p:spPr bwMode="auto">
              <a:xfrm>
                <a:off x="2868" y="2412"/>
                <a:ext cx="23" cy="27"/>
              </a:xfrm>
              <a:custGeom>
                <a:avLst/>
                <a:gdLst>
                  <a:gd name="T0" fmla="*/ 12 w 23"/>
                  <a:gd name="T1" fmla="*/ 0 h 27"/>
                  <a:gd name="T2" fmla="*/ 0 w 23"/>
                  <a:gd name="T3" fmla="*/ 8 h 27"/>
                  <a:gd name="T4" fmla="*/ 12 w 23"/>
                  <a:gd name="T5" fmla="*/ 27 h 27"/>
                  <a:gd name="T6" fmla="*/ 23 w 23"/>
                  <a:gd name="T7" fmla="*/ 18 h 27"/>
                  <a:gd name="T8" fmla="*/ 12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2" y="0"/>
                    </a:moveTo>
                    <a:lnTo>
                      <a:pt x="0" y="8"/>
                    </a:lnTo>
                    <a:lnTo>
                      <a:pt x="12" y="27"/>
                    </a:lnTo>
                    <a:lnTo>
                      <a:pt x="23" y="18"/>
                    </a:lnTo>
                    <a:lnTo>
                      <a:pt x="12" y="0"/>
                    </a:lnTo>
                    <a:close/>
                  </a:path>
                </a:pathLst>
              </a:custGeom>
              <a:solidFill>
                <a:srgbClr val="FFFF00"/>
              </a:solidFill>
              <a:ln w="0">
                <a:solidFill>
                  <a:srgbClr val="FFFF00"/>
                </a:solidFill>
                <a:round/>
                <a:headEnd/>
                <a:tailEnd/>
              </a:ln>
            </p:spPr>
            <p:txBody>
              <a:bodyPr/>
              <a:lstStyle/>
              <a:p>
                <a:endParaRPr lang="fr-FR"/>
              </a:p>
            </p:txBody>
          </p:sp>
          <p:sp>
            <p:nvSpPr>
              <p:cNvPr id="36163" name="Freeform 314"/>
              <p:cNvSpPr>
                <a:spLocks/>
              </p:cNvSpPr>
              <p:nvPr/>
            </p:nvSpPr>
            <p:spPr bwMode="auto">
              <a:xfrm>
                <a:off x="2930" y="2384"/>
                <a:ext cx="14" cy="27"/>
              </a:xfrm>
              <a:custGeom>
                <a:avLst/>
                <a:gdLst>
                  <a:gd name="T0" fmla="*/ 1 w 14"/>
                  <a:gd name="T1" fmla="*/ 0 h 27"/>
                  <a:gd name="T2" fmla="*/ 0 w 14"/>
                  <a:gd name="T3" fmla="*/ 27 h 27"/>
                  <a:gd name="T4" fmla="*/ 13 w 14"/>
                  <a:gd name="T5" fmla="*/ 27 h 27"/>
                  <a:gd name="T6" fmla="*/ 14 w 14"/>
                  <a:gd name="T7" fmla="*/ 0 h 27"/>
                  <a:gd name="T8" fmla="*/ 1 w 14"/>
                  <a:gd name="T9" fmla="*/ 0 h 27"/>
                  <a:gd name="T10" fmla="*/ 0 60000 65536"/>
                  <a:gd name="T11" fmla="*/ 0 60000 65536"/>
                  <a:gd name="T12" fmla="*/ 0 60000 65536"/>
                  <a:gd name="T13" fmla="*/ 0 60000 65536"/>
                  <a:gd name="T14" fmla="*/ 0 60000 65536"/>
                  <a:gd name="T15" fmla="*/ 0 w 14"/>
                  <a:gd name="T16" fmla="*/ 0 h 27"/>
                  <a:gd name="T17" fmla="*/ 14 w 14"/>
                  <a:gd name="T18" fmla="*/ 27 h 27"/>
                </a:gdLst>
                <a:ahLst/>
                <a:cxnLst>
                  <a:cxn ang="T10">
                    <a:pos x="T0" y="T1"/>
                  </a:cxn>
                  <a:cxn ang="T11">
                    <a:pos x="T2" y="T3"/>
                  </a:cxn>
                  <a:cxn ang="T12">
                    <a:pos x="T4" y="T5"/>
                  </a:cxn>
                  <a:cxn ang="T13">
                    <a:pos x="T6" y="T7"/>
                  </a:cxn>
                  <a:cxn ang="T14">
                    <a:pos x="T8" y="T9"/>
                  </a:cxn>
                </a:cxnLst>
                <a:rect l="T15" t="T16" r="T17" b="T18"/>
                <a:pathLst>
                  <a:path w="14" h="27">
                    <a:moveTo>
                      <a:pt x="1" y="0"/>
                    </a:moveTo>
                    <a:lnTo>
                      <a:pt x="0" y="27"/>
                    </a:lnTo>
                    <a:lnTo>
                      <a:pt x="13" y="27"/>
                    </a:lnTo>
                    <a:lnTo>
                      <a:pt x="14" y="0"/>
                    </a:lnTo>
                    <a:lnTo>
                      <a:pt x="1" y="0"/>
                    </a:lnTo>
                    <a:close/>
                  </a:path>
                </a:pathLst>
              </a:custGeom>
              <a:solidFill>
                <a:srgbClr val="FFFF00"/>
              </a:solidFill>
              <a:ln w="0">
                <a:solidFill>
                  <a:srgbClr val="FFFF00"/>
                </a:solidFill>
                <a:round/>
                <a:headEnd/>
                <a:tailEnd/>
              </a:ln>
            </p:spPr>
            <p:txBody>
              <a:bodyPr/>
              <a:lstStyle/>
              <a:p>
                <a:endParaRPr lang="fr-FR"/>
              </a:p>
            </p:txBody>
          </p:sp>
          <p:sp>
            <p:nvSpPr>
              <p:cNvPr id="36164" name="Freeform 315"/>
              <p:cNvSpPr>
                <a:spLocks/>
              </p:cNvSpPr>
              <p:nvPr/>
            </p:nvSpPr>
            <p:spPr bwMode="auto">
              <a:xfrm>
                <a:off x="2943" y="2384"/>
                <a:ext cx="17" cy="27"/>
              </a:xfrm>
              <a:custGeom>
                <a:avLst/>
                <a:gdLst>
                  <a:gd name="T0" fmla="*/ 1 w 17"/>
                  <a:gd name="T1" fmla="*/ 0 h 27"/>
                  <a:gd name="T2" fmla="*/ 0 w 17"/>
                  <a:gd name="T3" fmla="*/ 27 h 27"/>
                  <a:gd name="T4" fmla="*/ 16 w 17"/>
                  <a:gd name="T5" fmla="*/ 27 h 27"/>
                  <a:gd name="T6" fmla="*/ 17 w 17"/>
                  <a:gd name="T7" fmla="*/ 0 h 27"/>
                  <a:gd name="T8" fmla="*/ 1 w 17"/>
                  <a:gd name="T9" fmla="*/ 0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1" y="0"/>
                    </a:moveTo>
                    <a:lnTo>
                      <a:pt x="0" y="27"/>
                    </a:lnTo>
                    <a:lnTo>
                      <a:pt x="16" y="27"/>
                    </a:lnTo>
                    <a:lnTo>
                      <a:pt x="17" y="0"/>
                    </a:lnTo>
                    <a:lnTo>
                      <a:pt x="1" y="0"/>
                    </a:lnTo>
                    <a:close/>
                  </a:path>
                </a:pathLst>
              </a:custGeom>
              <a:solidFill>
                <a:srgbClr val="FFFF00"/>
              </a:solidFill>
              <a:ln w="0">
                <a:solidFill>
                  <a:srgbClr val="FFFF00"/>
                </a:solidFill>
                <a:round/>
                <a:headEnd/>
                <a:tailEnd/>
              </a:ln>
            </p:spPr>
            <p:txBody>
              <a:bodyPr/>
              <a:lstStyle/>
              <a:p>
                <a:endParaRPr lang="fr-FR"/>
              </a:p>
            </p:txBody>
          </p:sp>
          <p:sp>
            <p:nvSpPr>
              <p:cNvPr id="36165" name="Rectangle 316"/>
              <p:cNvSpPr>
                <a:spLocks noChangeArrowheads="1"/>
              </p:cNvSpPr>
              <p:nvPr/>
            </p:nvSpPr>
            <p:spPr bwMode="auto">
              <a:xfrm>
                <a:off x="2943" y="238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66" name="Freeform 317"/>
              <p:cNvSpPr>
                <a:spLocks/>
              </p:cNvSpPr>
              <p:nvPr/>
            </p:nvSpPr>
            <p:spPr bwMode="auto">
              <a:xfrm>
                <a:off x="2959" y="2384"/>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36167" name="Rectangle 318"/>
              <p:cNvSpPr>
                <a:spLocks noChangeArrowheads="1"/>
              </p:cNvSpPr>
              <p:nvPr/>
            </p:nvSpPr>
            <p:spPr bwMode="auto">
              <a:xfrm>
                <a:off x="2959" y="238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68" name="Freeform 319"/>
              <p:cNvSpPr>
                <a:spLocks/>
              </p:cNvSpPr>
              <p:nvPr/>
            </p:nvSpPr>
            <p:spPr bwMode="auto">
              <a:xfrm>
                <a:off x="2964" y="2384"/>
                <a:ext cx="10" cy="27"/>
              </a:xfrm>
              <a:custGeom>
                <a:avLst/>
                <a:gdLst>
                  <a:gd name="T0" fmla="*/ 1 w 10"/>
                  <a:gd name="T1" fmla="*/ 0 h 27"/>
                  <a:gd name="T2" fmla="*/ 0 w 10"/>
                  <a:gd name="T3" fmla="*/ 27 h 27"/>
                  <a:gd name="T4" fmla="*/ 9 w 10"/>
                  <a:gd name="T5" fmla="*/ 27 h 27"/>
                  <a:gd name="T6" fmla="*/ 10 w 10"/>
                  <a:gd name="T7" fmla="*/ 0 h 27"/>
                  <a:gd name="T8" fmla="*/ 1 w 10"/>
                  <a:gd name="T9" fmla="*/ 0 h 27"/>
                  <a:gd name="T10" fmla="*/ 0 60000 65536"/>
                  <a:gd name="T11" fmla="*/ 0 60000 65536"/>
                  <a:gd name="T12" fmla="*/ 0 60000 65536"/>
                  <a:gd name="T13" fmla="*/ 0 60000 65536"/>
                  <a:gd name="T14" fmla="*/ 0 60000 65536"/>
                  <a:gd name="T15" fmla="*/ 0 w 10"/>
                  <a:gd name="T16" fmla="*/ 0 h 27"/>
                  <a:gd name="T17" fmla="*/ 10 w 10"/>
                  <a:gd name="T18" fmla="*/ 27 h 27"/>
                </a:gdLst>
                <a:ahLst/>
                <a:cxnLst>
                  <a:cxn ang="T10">
                    <a:pos x="T0" y="T1"/>
                  </a:cxn>
                  <a:cxn ang="T11">
                    <a:pos x="T2" y="T3"/>
                  </a:cxn>
                  <a:cxn ang="T12">
                    <a:pos x="T4" y="T5"/>
                  </a:cxn>
                  <a:cxn ang="T13">
                    <a:pos x="T6" y="T7"/>
                  </a:cxn>
                  <a:cxn ang="T14">
                    <a:pos x="T8" y="T9"/>
                  </a:cxn>
                </a:cxnLst>
                <a:rect l="T15" t="T16" r="T17" b="T18"/>
                <a:pathLst>
                  <a:path w="10" h="27">
                    <a:moveTo>
                      <a:pt x="1" y="0"/>
                    </a:moveTo>
                    <a:lnTo>
                      <a:pt x="0" y="27"/>
                    </a:lnTo>
                    <a:lnTo>
                      <a:pt x="9" y="27"/>
                    </a:lnTo>
                    <a:lnTo>
                      <a:pt x="10" y="0"/>
                    </a:lnTo>
                    <a:lnTo>
                      <a:pt x="1" y="0"/>
                    </a:lnTo>
                    <a:close/>
                  </a:path>
                </a:pathLst>
              </a:custGeom>
              <a:solidFill>
                <a:srgbClr val="FFFF00"/>
              </a:solidFill>
              <a:ln w="0">
                <a:solidFill>
                  <a:srgbClr val="FFFF00"/>
                </a:solidFill>
                <a:round/>
                <a:headEnd/>
                <a:tailEnd/>
              </a:ln>
            </p:spPr>
            <p:txBody>
              <a:bodyPr/>
              <a:lstStyle/>
              <a:p>
                <a:endParaRPr lang="fr-FR"/>
              </a:p>
            </p:txBody>
          </p:sp>
          <p:sp>
            <p:nvSpPr>
              <p:cNvPr id="36169" name="Rectangle 320"/>
              <p:cNvSpPr>
                <a:spLocks noChangeArrowheads="1"/>
              </p:cNvSpPr>
              <p:nvPr/>
            </p:nvSpPr>
            <p:spPr bwMode="auto">
              <a:xfrm>
                <a:off x="2964" y="238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70" name="Freeform 321"/>
              <p:cNvSpPr>
                <a:spLocks/>
              </p:cNvSpPr>
              <p:nvPr/>
            </p:nvSpPr>
            <p:spPr bwMode="auto">
              <a:xfrm>
                <a:off x="3016" y="2384"/>
                <a:ext cx="39" cy="27"/>
              </a:xfrm>
              <a:custGeom>
                <a:avLst/>
                <a:gdLst>
                  <a:gd name="T0" fmla="*/ 1 w 39"/>
                  <a:gd name="T1" fmla="*/ 0 h 27"/>
                  <a:gd name="T2" fmla="*/ 0 w 39"/>
                  <a:gd name="T3" fmla="*/ 27 h 27"/>
                  <a:gd name="T4" fmla="*/ 38 w 39"/>
                  <a:gd name="T5" fmla="*/ 27 h 27"/>
                  <a:gd name="T6" fmla="*/ 39 w 39"/>
                  <a:gd name="T7" fmla="*/ 0 h 27"/>
                  <a:gd name="T8" fmla="*/ 1 w 39"/>
                  <a:gd name="T9" fmla="*/ 0 h 27"/>
                  <a:gd name="T10" fmla="*/ 0 60000 65536"/>
                  <a:gd name="T11" fmla="*/ 0 60000 65536"/>
                  <a:gd name="T12" fmla="*/ 0 60000 65536"/>
                  <a:gd name="T13" fmla="*/ 0 60000 65536"/>
                  <a:gd name="T14" fmla="*/ 0 60000 65536"/>
                  <a:gd name="T15" fmla="*/ 0 w 39"/>
                  <a:gd name="T16" fmla="*/ 0 h 27"/>
                  <a:gd name="T17" fmla="*/ 39 w 39"/>
                  <a:gd name="T18" fmla="*/ 27 h 27"/>
                </a:gdLst>
                <a:ahLst/>
                <a:cxnLst>
                  <a:cxn ang="T10">
                    <a:pos x="T0" y="T1"/>
                  </a:cxn>
                  <a:cxn ang="T11">
                    <a:pos x="T2" y="T3"/>
                  </a:cxn>
                  <a:cxn ang="T12">
                    <a:pos x="T4" y="T5"/>
                  </a:cxn>
                  <a:cxn ang="T13">
                    <a:pos x="T6" y="T7"/>
                  </a:cxn>
                  <a:cxn ang="T14">
                    <a:pos x="T8" y="T9"/>
                  </a:cxn>
                </a:cxnLst>
                <a:rect l="T15" t="T16" r="T17" b="T18"/>
                <a:pathLst>
                  <a:path w="39" h="27">
                    <a:moveTo>
                      <a:pt x="1" y="0"/>
                    </a:moveTo>
                    <a:lnTo>
                      <a:pt x="0" y="27"/>
                    </a:lnTo>
                    <a:lnTo>
                      <a:pt x="38" y="27"/>
                    </a:lnTo>
                    <a:lnTo>
                      <a:pt x="39" y="0"/>
                    </a:lnTo>
                    <a:lnTo>
                      <a:pt x="1" y="0"/>
                    </a:lnTo>
                    <a:close/>
                  </a:path>
                </a:pathLst>
              </a:custGeom>
              <a:solidFill>
                <a:srgbClr val="FFFF00"/>
              </a:solidFill>
              <a:ln w="0">
                <a:solidFill>
                  <a:srgbClr val="FFFF00"/>
                </a:solidFill>
                <a:round/>
                <a:headEnd/>
                <a:tailEnd/>
              </a:ln>
            </p:spPr>
            <p:txBody>
              <a:bodyPr/>
              <a:lstStyle/>
              <a:p>
                <a:endParaRPr lang="fr-FR"/>
              </a:p>
            </p:txBody>
          </p:sp>
          <p:sp>
            <p:nvSpPr>
              <p:cNvPr id="36171" name="Freeform 322"/>
              <p:cNvSpPr>
                <a:spLocks/>
              </p:cNvSpPr>
              <p:nvPr/>
            </p:nvSpPr>
            <p:spPr bwMode="auto">
              <a:xfrm>
                <a:off x="3054" y="2384"/>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36172" name="Rectangle 323"/>
              <p:cNvSpPr>
                <a:spLocks noChangeArrowheads="1"/>
              </p:cNvSpPr>
              <p:nvPr/>
            </p:nvSpPr>
            <p:spPr bwMode="auto">
              <a:xfrm>
                <a:off x="3054" y="238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73" name="Freeform 324"/>
              <p:cNvSpPr>
                <a:spLocks/>
              </p:cNvSpPr>
              <p:nvPr/>
            </p:nvSpPr>
            <p:spPr bwMode="auto">
              <a:xfrm>
                <a:off x="3102" y="2384"/>
                <a:ext cx="14" cy="27"/>
              </a:xfrm>
              <a:custGeom>
                <a:avLst/>
                <a:gdLst>
                  <a:gd name="T0" fmla="*/ 1 w 14"/>
                  <a:gd name="T1" fmla="*/ 0 h 27"/>
                  <a:gd name="T2" fmla="*/ 0 w 14"/>
                  <a:gd name="T3" fmla="*/ 27 h 27"/>
                  <a:gd name="T4" fmla="*/ 13 w 14"/>
                  <a:gd name="T5" fmla="*/ 27 h 27"/>
                  <a:gd name="T6" fmla="*/ 14 w 14"/>
                  <a:gd name="T7" fmla="*/ 0 h 27"/>
                  <a:gd name="T8" fmla="*/ 1 w 14"/>
                  <a:gd name="T9" fmla="*/ 0 h 27"/>
                  <a:gd name="T10" fmla="*/ 0 60000 65536"/>
                  <a:gd name="T11" fmla="*/ 0 60000 65536"/>
                  <a:gd name="T12" fmla="*/ 0 60000 65536"/>
                  <a:gd name="T13" fmla="*/ 0 60000 65536"/>
                  <a:gd name="T14" fmla="*/ 0 60000 65536"/>
                  <a:gd name="T15" fmla="*/ 0 w 14"/>
                  <a:gd name="T16" fmla="*/ 0 h 27"/>
                  <a:gd name="T17" fmla="*/ 14 w 14"/>
                  <a:gd name="T18" fmla="*/ 27 h 27"/>
                </a:gdLst>
                <a:ahLst/>
                <a:cxnLst>
                  <a:cxn ang="T10">
                    <a:pos x="T0" y="T1"/>
                  </a:cxn>
                  <a:cxn ang="T11">
                    <a:pos x="T2" y="T3"/>
                  </a:cxn>
                  <a:cxn ang="T12">
                    <a:pos x="T4" y="T5"/>
                  </a:cxn>
                  <a:cxn ang="T13">
                    <a:pos x="T6" y="T7"/>
                  </a:cxn>
                  <a:cxn ang="T14">
                    <a:pos x="T8" y="T9"/>
                  </a:cxn>
                </a:cxnLst>
                <a:rect l="T15" t="T16" r="T17" b="T18"/>
                <a:pathLst>
                  <a:path w="14" h="27">
                    <a:moveTo>
                      <a:pt x="1" y="0"/>
                    </a:moveTo>
                    <a:lnTo>
                      <a:pt x="0" y="27"/>
                    </a:lnTo>
                    <a:lnTo>
                      <a:pt x="13" y="27"/>
                    </a:lnTo>
                    <a:lnTo>
                      <a:pt x="14" y="0"/>
                    </a:lnTo>
                    <a:lnTo>
                      <a:pt x="1" y="0"/>
                    </a:lnTo>
                    <a:close/>
                  </a:path>
                </a:pathLst>
              </a:custGeom>
              <a:solidFill>
                <a:srgbClr val="FFFF00"/>
              </a:solidFill>
              <a:ln w="0">
                <a:solidFill>
                  <a:srgbClr val="FFFF00"/>
                </a:solidFill>
                <a:round/>
                <a:headEnd/>
                <a:tailEnd/>
              </a:ln>
            </p:spPr>
            <p:txBody>
              <a:bodyPr/>
              <a:lstStyle/>
              <a:p>
                <a:endParaRPr lang="fr-FR"/>
              </a:p>
            </p:txBody>
          </p:sp>
          <p:sp>
            <p:nvSpPr>
              <p:cNvPr id="36174" name="Freeform 325"/>
              <p:cNvSpPr>
                <a:spLocks/>
              </p:cNvSpPr>
              <p:nvPr/>
            </p:nvSpPr>
            <p:spPr bwMode="auto">
              <a:xfrm>
                <a:off x="3104" y="2365"/>
                <a:ext cx="37" cy="39"/>
              </a:xfrm>
              <a:custGeom>
                <a:avLst/>
                <a:gdLst>
                  <a:gd name="T0" fmla="*/ 0 w 37"/>
                  <a:gd name="T1" fmla="*/ 26 h 39"/>
                  <a:gd name="T2" fmla="*/ 23 w 37"/>
                  <a:gd name="T3" fmla="*/ 39 h 39"/>
                  <a:gd name="T4" fmla="*/ 37 w 37"/>
                  <a:gd name="T5" fmla="*/ 12 h 39"/>
                  <a:gd name="T6" fmla="*/ 14 w 37"/>
                  <a:gd name="T7" fmla="*/ 0 h 39"/>
                  <a:gd name="T8" fmla="*/ 0 w 37"/>
                  <a:gd name="T9" fmla="*/ 26 h 39"/>
                  <a:gd name="T10" fmla="*/ 0 60000 65536"/>
                  <a:gd name="T11" fmla="*/ 0 60000 65536"/>
                  <a:gd name="T12" fmla="*/ 0 60000 65536"/>
                  <a:gd name="T13" fmla="*/ 0 60000 65536"/>
                  <a:gd name="T14" fmla="*/ 0 60000 65536"/>
                  <a:gd name="T15" fmla="*/ 0 w 37"/>
                  <a:gd name="T16" fmla="*/ 0 h 39"/>
                  <a:gd name="T17" fmla="*/ 37 w 37"/>
                  <a:gd name="T18" fmla="*/ 39 h 39"/>
                </a:gdLst>
                <a:ahLst/>
                <a:cxnLst>
                  <a:cxn ang="T10">
                    <a:pos x="T0" y="T1"/>
                  </a:cxn>
                  <a:cxn ang="T11">
                    <a:pos x="T2" y="T3"/>
                  </a:cxn>
                  <a:cxn ang="T12">
                    <a:pos x="T4" y="T5"/>
                  </a:cxn>
                  <a:cxn ang="T13">
                    <a:pos x="T6" y="T7"/>
                  </a:cxn>
                  <a:cxn ang="T14">
                    <a:pos x="T8" y="T9"/>
                  </a:cxn>
                </a:cxnLst>
                <a:rect l="T15" t="T16" r="T17" b="T18"/>
                <a:pathLst>
                  <a:path w="37" h="39">
                    <a:moveTo>
                      <a:pt x="0" y="26"/>
                    </a:moveTo>
                    <a:lnTo>
                      <a:pt x="23" y="39"/>
                    </a:lnTo>
                    <a:lnTo>
                      <a:pt x="37" y="12"/>
                    </a:lnTo>
                    <a:lnTo>
                      <a:pt x="14" y="0"/>
                    </a:lnTo>
                    <a:lnTo>
                      <a:pt x="0" y="26"/>
                    </a:lnTo>
                    <a:close/>
                  </a:path>
                </a:pathLst>
              </a:custGeom>
              <a:solidFill>
                <a:srgbClr val="FFFF00"/>
              </a:solidFill>
              <a:ln w="0">
                <a:solidFill>
                  <a:srgbClr val="FFFF00"/>
                </a:solidFill>
                <a:round/>
                <a:headEnd/>
                <a:tailEnd/>
              </a:ln>
            </p:spPr>
            <p:txBody>
              <a:bodyPr/>
              <a:lstStyle/>
              <a:p>
                <a:endParaRPr lang="fr-FR"/>
              </a:p>
            </p:txBody>
          </p:sp>
          <p:sp>
            <p:nvSpPr>
              <p:cNvPr id="36175" name="Freeform 326"/>
              <p:cNvSpPr>
                <a:spLocks/>
              </p:cNvSpPr>
              <p:nvPr/>
            </p:nvSpPr>
            <p:spPr bwMode="auto">
              <a:xfrm>
                <a:off x="3104" y="2385"/>
                <a:ext cx="23" cy="27"/>
              </a:xfrm>
              <a:custGeom>
                <a:avLst/>
                <a:gdLst>
                  <a:gd name="T0" fmla="*/ 11 w 23"/>
                  <a:gd name="T1" fmla="*/ 0 h 27"/>
                  <a:gd name="T2" fmla="*/ 0 w 23"/>
                  <a:gd name="T3" fmla="*/ 6 h 27"/>
                  <a:gd name="T4" fmla="*/ 11 w 23"/>
                  <a:gd name="T5" fmla="*/ 27 h 27"/>
                  <a:gd name="T6" fmla="*/ 23 w 23"/>
                  <a:gd name="T7" fmla="*/ 19 h 27"/>
                  <a:gd name="T8" fmla="*/ 11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1" y="0"/>
                    </a:moveTo>
                    <a:lnTo>
                      <a:pt x="0" y="6"/>
                    </a:lnTo>
                    <a:lnTo>
                      <a:pt x="11" y="27"/>
                    </a:lnTo>
                    <a:lnTo>
                      <a:pt x="23" y="19"/>
                    </a:lnTo>
                    <a:lnTo>
                      <a:pt x="11" y="0"/>
                    </a:lnTo>
                    <a:close/>
                  </a:path>
                </a:pathLst>
              </a:custGeom>
              <a:solidFill>
                <a:srgbClr val="FFFF00"/>
              </a:solidFill>
              <a:ln w="0">
                <a:solidFill>
                  <a:srgbClr val="FFFF00"/>
                </a:solidFill>
                <a:round/>
                <a:headEnd/>
                <a:tailEnd/>
              </a:ln>
            </p:spPr>
            <p:txBody>
              <a:bodyPr/>
              <a:lstStyle/>
              <a:p>
                <a:endParaRPr lang="fr-FR"/>
              </a:p>
            </p:txBody>
          </p:sp>
          <p:sp>
            <p:nvSpPr>
              <p:cNvPr id="36176" name="Freeform 327"/>
              <p:cNvSpPr>
                <a:spLocks/>
              </p:cNvSpPr>
              <p:nvPr/>
            </p:nvSpPr>
            <p:spPr bwMode="auto">
              <a:xfrm>
                <a:off x="3151" y="2342"/>
                <a:ext cx="29" cy="22"/>
              </a:xfrm>
              <a:custGeom>
                <a:avLst/>
                <a:gdLst>
                  <a:gd name="T0" fmla="*/ 0 w 29"/>
                  <a:gd name="T1" fmla="*/ 17 h 22"/>
                  <a:gd name="T2" fmla="*/ 26 w 29"/>
                  <a:gd name="T3" fmla="*/ 22 h 22"/>
                  <a:gd name="T4" fmla="*/ 29 w 29"/>
                  <a:gd name="T5" fmla="*/ 4 h 22"/>
                  <a:gd name="T6" fmla="*/ 4 w 29"/>
                  <a:gd name="T7" fmla="*/ 0 h 22"/>
                  <a:gd name="T8" fmla="*/ 0 w 29"/>
                  <a:gd name="T9" fmla="*/ 17 h 22"/>
                  <a:gd name="T10" fmla="*/ 0 60000 65536"/>
                  <a:gd name="T11" fmla="*/ 0 60000 65536"/>
                  <a:gd name="T12" fmla="*/ 0 60000 65536"/>
                  <a:gd name="T13" fmla="*/ 0 60000 65536"/>
                  <a:gd name="T14" fmla="*/ 0 60000 65536"/>
                  <a:gd name="T15" fmla="*/ 0 w 29"/>
                  <a:gd name="T16" fmla="*/ 0 h 22"/>
                  <a:gd name="T17" fmla="*/ 29 w 29"/>
                  <a:gd name="T18" fmla="*/ 22 h 22"/>
                </a:gdLst>
                <a:ahLst/>
                <a:cxnLst>
                  <a:cxn ang="T10">
                    <a:pos x="T0" y="T1"/>
                  </a:cxn>
                  <a:cxn ang="T11">
                    <a:pos x="T2" y="T3"/>
                  </a:cxn>
                  <a:cxn ang="T12">
                    <a:pos x="T4" y="T5"/>
                  </a:cxn>
                  <a:cxn ang="T13">
                    <a:pos x="T6" y="T7"/>
                  </a:cxn>
                  <a:cxn ang="T14">
                    <a:pos x="T8" y="T9"/>
                  </a:cxn>
                </a:cxnLst>
                <a:rect l="T15" t="T16" r="T17" b="T18"/>
                <a:pathLst>
                  <a:path w="29" h="22">
                    <a:moveTo>
                      <a:pt x="0" y="17"/>
                    </a:moveTo>
                    <a:lnTo>
                      <a:pt x="26" y="22"/>
                    </a:lnTo>
                    <a:lnTo>
                      <a:pt x="29" y="4"/>
                    </a:lnTo>
                    <a:lnTo>
                      <a:pt x="4" y="0"/>
                    </a:lnTo>
                    <a:lnTo>
                      <a:pt x="0" y="17"/>
                    </a:lnTo>
                    <a:close/>
                  </a:path>
                </a:pathLst>
              </a:custGeom>
              <a:solidFill>
                <a:srgbClr val="FFFF00"/>
              </a:solidFill>
              <a:ln w="0">
                <a:solidFill>
                  <a:srgbClr val="FFFF00"/>
                </a:solidFill>
                <a:round/>
                <a:headEnd/>
                <a:tailEnd/>
              </a:ln>
            </p:spPr>
            <p:txBody>
              <a:bodyPr/>
              <a:lstStyle/>
              <a:p>
                <a:endParaRPr lang="fr-FR"/>
              </a:p>
            </p:txBody>
          </p:sp>
          <p:sp>
            <p:nvSpPr>
              <p:cNvPr id="36177" name="Freeform 328"/>
              <p:cNvSpPr>
                <a:spLocks/>
              </p:cNvSpPr>
              <p:nvPr/>
            </p:nvSpPr>
            <p:spPr bwMode="auto">
              <a:xfrm>
                <a:off x="3166" y="2330"/>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36178" name="Freeform 329"/>
              <p:cNvSpPr>
                <a:spLocks/>
              </p:cNvSpPr>
              <p:nvPr/>
            </p:nvSpPr>
            <p:spPr bwMode="auto">
              <a:xfrm>
                <a:off x="3153" y="2331"/>
                <a:ext cx="26" cy="27"/>
              </a:xfrm>
              <a:custGeom>
                <a:avLst/>
                <a:gdLst>
                  <a:gd name="T0" fmla="*/ 0 w 26"/>
                  <a:gd name="T1" fmla="*/ 11 h 27"/>
                  <a:gd name="T2" fmla="*/ 13 w 26"/>
                  <a:gd name="T3" fmla="*/ 0 h 27"/>
                  <a:gd name="T4" fmla="*/ 26 w 26"/>
                  <a:gd name="T5" fmla="*/ 15 h 27"/>
                  <a:gd name="T6" fmla="*/ 13 w 26"/>
                  <a:gd name="T7" fmla="*/ 27 h 27"/>
                  <a:gd name="T8" fmla="*/ 0 w 26"/>
                  <a:gd name="T9" fmla="*/ 11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1"/>
                    </a:moveTo>
                    <a:lnTo>
                      <a:pt x="13" y="0"/>
                    </a:lnTo>
                    <a:lnTo>
                      <a:pt x="26" y="15"/>
                    </a:lnTo>
                    <a:lnTo>
                      <a:pt x="13" y="27"/>
                    </a:lnTo>
                    <a:lnTo>
                      <a:pt x="0" y="11"/>
                    </a:lnTo>
                    <a:close/>
                  </a:path>
                </a:pathLst>
              </a:custGeom>
              <a:solidFill>
                <a:srgbClr val="FFFF00"/>
              </a:solidFill>
              <a:ln w="0">
                <a:solidFill>
                  <a:srgbClr val="FFFF00"/>
                </a:solidFill>
                <a:round/>
                <a:headEnd/>
                <a:tailEnd/>
              </a:ln>
            </p:spPr>
            <p:txBody>
              <a:bodyPr/>
              <a:lstStyle/>
              <a:p>
                <a:endParaRPr lang="fr-FR"/>
              </a:p>
            </p:txBody>
          </p:sp>
          <p:sp>
            <p:nvSpPr>
              <p:cNvPr id="36179" name="Freeform 330"/>
              <p:cNvSpPr>
                <a:spLocks/>
              </p:cNvSpPr>
              <p:nvPr/>
            </p:nvSpPr>
            <p:spPr bwMode="auto">
              <a:xfrm>
                <a:off x="3171" y="2330"/>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36180" name="Rectangle 331"/>
              <p:cNvSpPr>
                <a:spLocks noChangeArrowheads="1"/>
              </p:cNvSpPr>
              <p:nvPr/>
            </p:nvSpPr>
            <p:spPr bwMode="auto">
              <a:xfrm>
                <a:off x="3171" y="233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81" name="Freeform 332"/>
              <p:cNvSpPr>
                <a:spLocks/>
              </p:cNvSpPr>
              <p:nvPr/>
            </p:nvSpPr>
            <p:spPr bwMode="auto">
              <a:xfrm>
                <a:off x="3176" y="2330"/>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182" name="Rectangle 333"/>
              <p:cNvSpPr>
                <a:spLocks noChangeArrowheads="1"/>
              </p:cNvSpPr>
              <p:nvPr/>
            </p:nvSpPr>
            <p:spPr bwMode="auto">
              <a:xfrm>
                <a:off x="3176" y="233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83" name="Freeform 334"/>
              <p:cNvSpPr>
                <a:spLocks/>
              </p:cNvSpPr>
              <p:nvPr/>
            </p:nvSpPr>
            <p:spPr bwMode="auto">
              <a:xfrm>
                <a:off x="3180" y="2330"/>
                <a:ext cx="13" cy="27"/>
              </a:xfrm>
              <a:custGeom>
                <a:avLst/>
                <a:gdLst>
                  <a:gd name="T0" fmla="*/ 1 w 13"/>
                  <a:gd name="T1" fmla="*/ 0 h 27"/>
                  <a:gd name="T2" fmla="*/ 0 w 13"/>
                  <a:gd name="T3" fmla="*/ 27 h 27"/>
                  <a:gd name="T4" fmla="*/ 12 w 13"/>
                  <a:gd name="T5" fmla="*/ 27 h 27"/>
                  <a:gd name="T6" fmla="*/ 13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2"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36184" name="Rectangle 335"/>
              <p:cNvSpPr>
                <a:spLocks noChangeArrowheads="1"/>
              </p:cNvSpPr>
              <p:nvPr/>
            </p:nvSpPr>
            <p:spPr bwMode="auto">
              <a:xfrm>
                <a:off x="3180" y="233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85" name="Freeform 336"/>
              <p:cNvSpPr>
                <a:spLocks/>
              </p:cNvSpPr>
              <p:nvPr/>
            </p:nvSpPr>
            <p:spPr bwMode="auto">
              <a:xfrm>
                <a:off x="3213" y="2303"/>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6186" name="Freeform 337"/>
              <p:cNvSpPr>
                <a:spLocks/>
              </p:cNvSpPr>
              <p:nvPr/>
            </p:nvSpPr>
            <p:spPr bwMode="auto">
              <a:xfrm>
                <a:off x="3216" y="2303"/>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187" name="Rectangle 338"/>
              <p:cNvSpPr>
                <a:spLocks noChangeArrowheads="1"/>
              </p:cNvSpPr>
              <p:nvPr/>
            </p:nvSpPr>
            <p:spPr bwMode="auto">
              <a:xfrm>
                <a:off x="3216" y="230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88" name="Freeform 339"/>
              <p:cNvSpPr>
                <a:spLocks/>
              </p:cNvSpPr>
              <p:nvPr/>
            </p:nvSpPr>
            <p:spPr bwMode="auto">
              <a:xfrm>
                <a:off x="3218" y="2303"/>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189" name="Rectangle 340"/>
              <p:cNvSpPr>
                <a:spLocks noChangeArrowheads="1"/>
              </p:cNvSpPr>
              <p:nvPr/>
            </p:nvSpPr>
            <p:spPr bwMode="auto">
              <a:xfrm>
                <a:off x="3218" y="230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90" name="Freeform 341"/>
              <p:cNvSpPr>
                <a:spLocks/>
              </p:cNvSpPr>
              <p:nvPr/>
            </p:nvSpPr>
            <p:spPr bwMode="auto">
              <a:xfrm>
                <a:off x="3220" y="2303"/>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6191" name="Rectangle 342"/>
              <p:cNvSpPr>
                <a:spLocks noChangeArrowheads="1"/>
              </p:cNvSpPr>
              <p:nvPr/>
            </p:nvSpPr>
            <p:spPr bwMode="auto">
              <a:xfrm>
                <a:off x="3220" y="230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92" name="Freeform 343"/>
              <p:cNvSpPr>
                <a:spLocks/>
              </p:cNvSpPr>
              <p:nvPr/>
            </p:nvSpPr>
            <p:spPr bwMode="auto">
              <a:xfrm>
                <a:off x="3221" y="2303"/>
                <a:ext cx="8" cy="27"/>
              </a:xfrm>
              <a:custGeom>
                <a:avLst/>
                <a:gdLst>
                  <a:gd name="T0" fmla="*/ 1 w 8"/>
                  <a:gd name="T1" fmla="*/ 0 h 27"/>
                  <a:gd name="T2" fmla="*/ 0 w 8"/>
                  <a:gd name="T3" fmla="*/ 27 h 27"/>
                  <a:gd name="T4" fmla="*/ 7 w 8"/>
                  <a:gd name="T5" fmla="*/ 27 h 27"/>
                  <a:gd name="T6" fmla="*/ 8 w 8"/>
                  <a:gd name="T7" fmla="*/ 0 h 27"/>
                  <a:gd name="T8" fmla="*/ 1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1" y="0"/>
                    </a:moveTo>
                    <a:lnTo>
                      <a:pt x="0" y="27"/>
                    </a:lnTo>
                    <a:lnTo>
                      <a:pt x="7" y="27"/>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36193" name="Rectangle 344"/>
              <p:cNvSpPr>
                <a:spLocks noChangeArrowheads="1"/>
              </p:cNvSpPr>
              <p:nvPr/>
            </p:nvSpPr>
            <p:spPr bwMode="auto">
              <a:xfrm>
                <a:off x="3221" y="230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94" name="Freeform 345"/>
              <p:cNvSpPr>
                <a:spLocks/>
              </p:cNvSpPr>
              <p:nvPr/>
            </p:nvSpPr>
            <p:spPr bwMode="auto">
              <a:xfrm>
                <a:off x="3228" y="2303"/>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195" name="Rectangle 346"/>
              <p:cNvSpPr>
                <a:spLocks noChangeArrowheads="1"/>
              </p:cNvSpPr>
              <p:nvPr/>
            </p:nvSpPr>
            <p:spPr bwMode="auto">
              <a:xfrm>
                <a:off x="3228" y="230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96" name="Freeform 347"/>
              <p:cNvSpPr>
                <a:spLocks/>
              </p:cNvSpPr>
              <p:nvPr/>
            </p:nvSpPr>
            <p:spPr bwMode="auto">
              <a:xfrm>
                <a:off x="3230" y="2303"/>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197" name="Rectangle 348"/>
              <p:cNvSpPr>
                <a:spLocks noChangeArrowheads="1"/>
              </p:cNvSpPr>
              <p:nvPr/>
            </p:nvSpPr>
            <p:spPr bwMode="auto">
              <a:xfrm>
                <a:off x="3230" y="230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198" name="Freeform 349"/>
              <p:cNvSpPr>
                <a:spLocks/>
              </p:cNvSpPr>
              <p:nvPr/>
            </p:nvSpPr>
            <p:spPr bwMode="auto">
              <a:xfrm>
                <a:off x="3220" y="2293"/>
                <a:ext cx="28" cy="25"/>
              </a:xfrm>
              <a:custGeom>
                <a:avLst/>
                <a:gdLst>
                  <a:gd name="T0" fmla="*/ 0 w 28"/>
                  <a:gd name="T1" fmla="*/ 23 h 25"/>
                  <a:gd name="T2" fmla="*/ 26 w 28"/>
                  <a:gd name="T3" fmla="*/ 25 h 25"/>
                  <a:gd name="T4" fmla="*/ 28 w 28"/>
                  <a:gd name="T5" fmla="*/ 2 h 25"/>
                  <a:gd name="T6" fmla="*/ 2 w 28"/>
                  <a:gd name="T7" fmla="*/ 0 h 25"/>
                  <a:gd name="T8" fmla="*/ 0 w 28"/>
                  <a:gd name="T9" fmla="*/ 23 h 25"/>
                  <a:gd name="T10" fmla="*/ 0 60000 65536"/>
                  <a:gd name="T11" fmla="*/ 0 60000 65536"/>
                  <a:gd name="T12" fmla="*/ 0 60000 65536"/>
                  <a:gd name="T13" fmla="*/ 0 60000 65536"/>
                  <a:gd name="T14" fmla="*/ 0 60000 65536"/>
                  <a:gd name="T15" fmla="*/ 0 w 28"/>
                  <a:gd name="T16" fmla="*/ 0 h 25"/>
                  <a:gd name="T17" fmla="*/ 28 w 28"/>
                  <a:gd name="T18" fmla="*/ 25 h 25"/>
                </a:gdLst>
                <a:ahLst/>
                <a:cxnLst>
                  <a:cxn ang="T10">
                    <a:pos x="T0" y="T1"/>
                  </a:cxn>
                  <a:cxn ang="T11">
                    <a:pos x="T2" y="T3"/>
                  </a:cxn>
                  <a:cxn ang="T12">
                    <a:pos x="T4" y="T5"/>
                  </a:cxn>
                  <a:cxn ang="T13">
                    <a:pos x="T6" y="T7"/>
                  </a:cxn>
                  <a:cxn ang="T14">
                    <a:pos x="T8" y="T9"/>
                  </a:cxn>
                </a:cxnLst>
                <a:rect l="T15" t="T16" r="T17" b="T18"/>
                <a:pathLst>
                  <a:path w="28" h="25">
                    <a:moveTo>
                      <a:pt x="0" y="23"/>
                    </a:moveTo>
                    <a:lnTo>
                      <a:pt x="26" y="25"/>
                    </a:lnTo>
                    <a:lnTo>
                      <a:pt x="28" y="2"/>
                    </a:lnTo>
                    <a:lnTo>
                      <a:pt x="2" y="0"/>
                    </a:lnTo>
                    <a:lnTo>
                      <a:pt x="0" y="23"/>
                    </a:lnTo>
                    <a:close/>
                  </a:path>
                </a:pathLst>
              </a:custGeom>
              <a:solidFill>
                <a:srgbClr val="FFFF00"/>
              </a:solidFill>
              <a:ln w="0">
                <a:solidFill>
                  <a:srgbClr val="FFFF00"/>
                </a:solidFill>
                <a:round/>
                <a:headEnd/>
                <a:tailEnd/>
              </a:ln>
            </p:spPr>
            <p:txBody>
              <a:bodyPr/>
              <a:lstStyle/>
              <a:p>
                <a:endParaRPr lang="fr-FR"/>
              </a:p>
            </p:txBody>
          </p:sp>
          <p:sp>
            <p:nvSpPr>
              <p:cNvPr id="36199" name="Freeform 350"/>
              <p:cNvSpPr>
                <a:spLocks/>
              </p:cNvSpPr>
              <p:nvPr/>
            </p:nvSpPr>
            <p:spPr bwMode="auto">
              <a:xfrm>
                <a:off x="3219" y="2304"/>
                <a:ext cx="26" cy="27"/>
              </a:xfrm>
              <a:custGeom>
                <a:avLst/>
                <a:gdLst>
                  <a:gd name="T0" fmla="*/ 13 w 26"/>
                  <a:gd name="T1" fmla="*/ 0 h 27"/>
                  <a:gd name="T2" fmla="*/ 0 w 26"/>
                  <a:gd name="T3" fmla="*/ 12 h 27"/>
                  <a:gd name="T4" fmla="*/ 13 w 26"/>
                  <a:gd name="T5" fmla="*/ 27 h 27"/>
                  <a:gd name="T6" fmla="*/ 26 w 26"/>
                  <a:gd name="T7" fmla="*/ 14 h 27"/>
                  <a:gd name="T8" fmla="*/ 13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3" y="0"/>
                    </a:moveTo>
                    <a:lnTo>
                      <a:pt x="0" y="12"/>
                    </a:lnTo>
                    <a:lnTo>
                      <a:pt x="13" y="27"/>
                    </a:lnTo>
                    <a:lnTo>
                      <a:pt x="26" y="14"/>
                    </a:lnTo>
                    <a:lnTo>
                      <a:pt x="13" y="0"/>
                    </a:lnTo>
                    <a:close/>
                  </a:path>
                </a:pathLst>
              </a:custGeom>
              <a:solidFill>
                <a:srgbClr val="FFFF00"/>
              </a:solidFill>
              <a:ln w="0">
                <a:solidFill>
                  <a:srgbClr val="FFFF00"/>
                </a:solidFill>
                <a:round/>
                <a:headEnd/>
                <a:tailEnd/>
              </a:ln>
            </p:spPr>
            <p:txBody>
              <a:bodyPr/>
              <a:lstStyle/>
              <a:p>
                <a:endParaRPr lang="fr-FR"/>
              </a:p>
            </p:txBody>
          </p:sp>
          <p:sp>
            <p:nvSpPr>
              <p:cNvPr id="36200" name="Freeform 351"/>
              <p:cNvSpPr>
                <a:spLocks/>
              </p:cNvSpPr>
              <p:nvPr/>
            </p:nvSpPr>
            <p:spPr bwMode="auto">
              <a:xfrm>
                <a:off x="3249" y="2250"/>
                <a:ext cx="3" cy="26"/>
              </a:xfrm>
              <a:custGeom>
                <a:avLst/>
                <a:gdLst>
                  <a:gd name="T0" fmla="*/ 1 w 3"/>
                  <a:gd name="T1" fmla="*/ 0 h 26"/>
                  <a:gd name="T2" fmla="*/ 0 w 3"/>
                  <a:gd name="T3" fmla="*/ 26 h 26"/>
                  <a:gd name="T4" fmla="*/ 2 w 3"/>
                  <a:gd name="T5" fmla="*/ 26 h 26"/>
                  <a:gd name="T6" fmla="*/ 3 w 3"/>
                  <a:gd name="T7" fmla="*/ 0 h 26"/>
                  <a:gd name="T8" fmla="*/ 1 w 3"/>
                  <a:gd name="T9" fmla="*/ 0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1" y="0"/>
                    </a:moveTo>
                    <a:lnTo>
                      <a:pt x="0" y="26"/>
                    </a:lnTo>
                    <a:lnTo>
                      <a:pt x="2" y="26"/>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201" name="Rectangle 352"/>
              <p:cNvSpPr>
                <a:spLocks noChangeArrowheads="1"/>
              </p:cNvSpPr>
              <p:nvPr/>
            </p:nvSpPr>
            <p:spPr bwMode="auto">
              <a:xfrm>
                <a:off x="3249" y="225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02" name="Freeform 353"/>
              <p:cNvSpPr>
                <a:spLocks/>
              </p:cNvSpPr>
              <p:nvPr/>
            </p:nvSpPr>
            <p:spPr bwMode="auto">
              <a:xfrm>
                <a:off x="3251" y="2250"/>
                <a:ext cx="6" cy="26"/>
              </a:xfrm>
              <a:custGeom>
                <a:avLst/>
                <a:gdLst>
                  <a:gd name="T0" fmla="*/ 1 w 6"/>
                  <a:gd name="T1" fmla="*/ 0 h 26"/>
                  <a:gd name="T2" fmla="*/ 0 w 6"/>
                  <a:gd name="T3" fmla="*/ 26 h 26"/>
                  <a:gd name="T4" fmla="*/ 4 w 6"/>
                  <a:gd name="T5" fmla="*/ 26 h 26"/>
                  <a:gd name="T6" fmla="*/ 6 w 6"/>
                  <a:gd name="T7" fmla="*/ 0 h 26"/>
                  <a:gd name="T8" fmla="*/ 1 w 6"/>
                  <a:gd name="T9" fmla="*/ 0 h 26"/>
                  <a:gd name="T10" fmla="*/ 0 60000 65536"/>
                  <a:gd name="T11" fmla="*/ 0 60000 65536"/>
                  <a:gd name="T12" fmla="*/ 0 60000 65536"/>
                  <a:gd name="T13" fmla="*/ 0 60000 65536"/>
                  <a:gd name="T14" fmla="*/ 0 60000 65536"/>
                  <a:gd name="T15" fmla="*/ 0 w 6"/>
                  <a:gd name="T16" fmla="*/ 0 h 26"/>
                  <a:gd name="T17" fmla="*/ 6 w 6"/>
                  <a:gd name="T18" fmla="*/ 26 h 26"/>
                </a:gdLst>
                <a:ahLst/>
                <a:cxnLst>
                  <a:cxn ang="T10">
                    <a:pos x="T0" y="T1"/>
                  </a:cxn>
                  <a:cxn ang="T11">
                    <a:pos x="T2" y="T3"/>
                  </a:cxn>
                  <a:cxn ang="T12">
                    <a:pos x="T4" y="T5"/>
                  </a:cxn>
                  <a:cxn ang="T13">
                    <a:pos x="T6" y="T7"/>
                  </a:cxn>
                  <a:cxn ang="T14">
                    <a:pos x="T8" y="T9"/>
                  </a:cxn>
                </a:cxnLst>
                <a:rect l="T15" t="T16" r="T17" b="T18"/>
                <a:pathLst>
                  <a:path w="6" h="26">
                    <a:moveTo>
                      <a:pt x="1" y="0"/>
                    </a:moveTo>
                    <a:lnTo>
                      <a:pt x="0" y="26"/>
                    </a:lnTo>
                    <a:lnTo>
                      <a:pt x="4" y="26"/>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36203" name="Rectangle 354"/>
              <p:cNvSpPr>
                <a:spLocks noChangeArrowheads="1"/>
              </p:cNvSpPr>
              <p:nvPr/>
            </p:nvSpPr>
            <p:spPr bwMode="auto">
              <a:xfrm>
                <a:off x="3251" y="225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04" name="Freeform 355"/>
              <p:cNvSpPr>
                <a:spLocks/>
              </p:cNvSpPr>
              <p:nvPr/>
            </p:nvSpPr>
            <p:spPr bwMode="auto">
              <a:xfrm>
                <a:off x="3244" y="2234"/>
                <a:ext cx="31" cy="32"/>
              </a:xfrm>
              <a:custGeom>
                <a:avLst/>
                <a:gdLst>
                  <a:gd name="T0" fmla="*/ 0 w 31"/>
                  <a:gd name="T1" fmla="*/ 26 h 32"/>
                  <a:gd name="T2" fmla="*/ 25 w 31"/>
                  <a:gd name="T3" fmla="*/ 32 h 32"/>
                  <a:gd name="T4" fmla="*/ 31 w 31"/>
                  <a:gd name="T5" fmla="*/ 5 h 32"/>
                  <a:gd name="T6" fmla="*/ 5 w 31"/>
                  <a:gd name="T7" fmla="*/ 0 h 32"/>
                  <a:gd name="T8" fmla="*/ 0 w 31"/>
                  <a:gd name="T9" fmla="*/ 26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26"/>
                    </a:moveTo>
                    <a:lnTo>
                      <a:pt x="25" y="32"/>
                    </a:lnTo>
                    <a:lnTo>
                      <a:pt x="31" y="5"/>
                    </a:lnTo>
                    <a:lnTo>
                      <a:pt x="5" y="0"/>
                    </a:lnTo>
                    <a:lnTo>
                      <a:pt x="0" y="26"/>
                    </a:lnTo>
                    <a:close/>
                  </a:path>
                </a:pathLst>
              </a:custGeom>
              <a:solidFill>
                <a:srgbClr val="FFFF00"/>
              </a:solidFill>
              <a:ln w="0">
                <a:solidFill>
                  <a:srgbClr val="FFFF00"/>
                </a:solidFill>
                <a:round/>
                <a:headEnd/>
                <a:tailEnd/>
              </a:ln>
            </p:spPr>
            <p:txBody>
              <a:bodyPr/>
              <a:lstStyle/>
              <a:p>
                <a:endParaRPr lang="fr-FR"/>
              </a:p>
            </p:txBody>
          </p:sp>
          <p:sp>
            <p:nvSpPr>
              <p:cNvPr id="36205" name="Freeform 356"/>
              <p:cNvSpPr>
                <a:spLocks/>
              </p:cNvSpPr>
              <p:nvPr/>
            </p:nvSpPr>
            <p:spPr bwMode="auto">
              <a:xfrm>
                <a:off x="3243" y="2251"/>
                <a:ext cx="25" cy="27"/>
              </a:xfrm>
              <a:custGeom>
                <a:avLst/>
                <a:gdLst>
                  <a:gd name="T0" fmla="*/ 12 w 25"/>
                  <a:gd name="T1" fmla="*/ 0 h 27"/>
                  <a:gd name="T2" fmla="*/ 0 w 25"/>
                  <a:gd name="T3" fmla="*/ 10 h 27"/>
                  <a:gd name="T4" fmla="*/ 12 w 25"/>
                  <a:gd name="T5" fmla="*/ 27 h 27"/>
                  <a:gd name="T6" fmla="*/ 25 w 25"/>
                  <a:gd name="T7" fmla="*/ 16 h 27"/>
                  <a:gd name="T8" fmla="*/ 12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2" y="0"/>
                    </a:moveTo>
                    <a:lnTo>
                      <a:pt x="0" y="10"/>
                    </a:lnTo>
                    <a:lnTo>
                      <a:pt x="12" y="27"/>
                    </a:lnTo>
                    <a:lnTo>
                      <a:pt x="25" y="16"/>
                    </a:lnTo>
                    <a:lnTo>
                      <a:pt x="12" y="0"/>
                    </a:lnTo>
                    <a:close/>
                  </a:path>
                </a:pathLst>
              </a:custGeom>
              <a:solidFill>
                <a:srgbClr val="FFFF00"/>
              </a:solidFill>
              <a:ln w="0">
                <a:solidFill>
                  <a:srgbClr val="FFFF00"/>
                </a:solidFill>
                <a:round/>
                <a:headEnd/>
                <a:tailEnd/>
              </a:ln>
            </p:spPr>
            <p:txBody>
              <a:bodyPr/>
              <a:lstStyle/>
              <a:p>
                <a:endParaRPr lang="fr-FR"/>
              </a:p>
            </p:txBody>
          </p:sp>
          <p:sp>
            <p:nvSpPr>
              <p:cNvPr id="36206" name="Freeform 357"/>
              <p:cNvSpPr>
                <a:spLocks/>
              </p:cNvSpPr>
              <p:nvPr/>
            </p:nvSpPr>
            <p:spPr bwMode="auto">
              <a:xfrm>
                <a:off x="3261" y="2223"/>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207" name="Freeform 358"/>
              <p:cNvSpPr>
                <a:spLocks/>
              </p:cNvSpPr>
              <p:nvPr/>
            </p:nvSpPr>
            <p:spPr bwMode="auto">
              <a:xfrm>
                <a:off x="3248" y="2224"/>
                <a:ext cx="26" cy="27"/>
              </a:xfrm>
              <a:custGeom>
                <a:avLst/>
                <a:gdLst>
                  <a:gd name="T0" fmla="*/ 0 w 26"/>
                  <a:gd name="T1" fmla="*/ 11 h 27"/>
                  <a:gd name="T2" fmla="*/ 13 w 26"/>
                  <a:gd name="T3" fmla="*/ 0 h 27"/>
                  <a:gd name="T4" fmla="*/ 26 w 26"/>
                  <a:gd name="T5" fmla="*/ 16 h 27"/>
                  <a:gd name="T6" fmla="*/ 13 w 26"/>
                  <a:gd name="T7" fmla="*/ 27 h 27"/>
                  <a:gd name="T8" fmla="*/ 0 w 26"/>
                  <a:gd name="T9" fmla="*/ 11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1"/>
                    </a:moveTo>
                    <a:lnTo>
                      <a:pt x="13" y="0"/>
                    </a:lnTo>
                    <a:lnTo>
                      <a:pt x="26" y="16"/>
                    </a:lnTo>
                    <a:lnTo>
                      <a:pt x="13" y="27"/>
                    </a:lnTo>
                    <a:lnTo>
                      <a:pt x="0" y="11"/>
                    </a:lnTo>
                    <a:close/>
                  </a:path>
                </a:pathLst>
              </a:custGeom>
              <a:solidFill>
                <a:srgbClr val="FFFF00"/>
              </a:solidFill>
              <a:ln w="0">
                <a:solidFill>
                  <a:srgbClr val="FFFF00"/>
                </a:solidFill>
                <a:round/>
                <a:headEnd/>
                <a:tailEnd/>
              </a:ln>
            </p:spPr>
            <p:txBody>
              <a:bodyPr/>
              <a:lstStyle/>
              <a:p>
                <a:endParaRPr lang="fr-FR"/>
              </a:p>
            </p:txBody>
          </p:sp>
          <p:sp>
            <p:nvSpPr>
              <p:cNvPr id="36208" name="Freeform 359"/>
              <p:cNvSpPr>
                <a:spLocks/>
              </p:cNvSpPr>
              <p:nvPr/>
            </p:nvSpPr>
            <p:spPr bwMode="auto">
              <a:xfrm>
                <a:off x="3263" y="2223"/>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209" name="Rectangle 360"/>
              <p:cNvSpPr>
                <a:spLocks noChangeArrowheads="1"/>
              </p:cNvSpPr>
              <p:nvPr/>
            </p:nvSpPr>
            <p:spPr bwMode="auto">
              <a:xfrm>
                <a:off x="3263" y="222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10" name="Freeform 361"/>
              <p:cNvSpPr>
                <a:spLocks/>
              </p:cNvSpPr>
              <p:nvPr/>
            </p:nvSpPr>
            <p:spPr bwMode="auto">
              <a:xfrm>
                <a:off x="3265" y="2223"/>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211" name="Rectangle 362"/>
              <p:cNvSpPr>
                <a:spLocks noChangeArrowheads="1"/>
              </p:cNvSpPr>
              <p:nvPr/>
            </p:nvSpPr>
            <p:spPr bwMode="auto">
              <a:xfrm>
                <a:off x="3265" y="222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12" name="Freeform 363"/>
              <p:cNvSpPr>
                <a:spLocks/>
              </p:cNvSpPr>
              <p:nvPr/>
            </p:nvSpPr>
            <p:spPr bwMode="auto">
              <a:xfrm>
                <a:off x="3267" y="2223"/>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213" name="Rectangle 364"/>
              <p:cNvSpPr>
                <a:spLocks noChangeArrowheads="1"/>
              </p:cNvSpPr>
              <p:nvPr/>
            </p:nvSpPr>
            <p:spPr bwMode="auto">
              <a:xfrm>
                <a:off x="3267" y="222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14" name="Freeform 365"/>
              <p:cNvSpPr>
                <a:spLocks/>
              </p:cNvSpPr>
              <p:nvPr/>
            </p:nvSpPr>
            <p:spPr bwMode="auto">
              <a:xfrm>
                <a:off x="3289" y="2196"/>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215" name="Freeform 366"/>
              <p:cNvSpPr>
                <a:spLocks/>
              </p:cNvSpPr>
              <p:nvPr/>
            </p:nvSpPr>
            <p:spPr bwMode="auto">
              <a:xfrm>
                <a:off x="3291" y="2196"/>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216" name="Rectangle 367"/>
              <p:cNvSpPr>
                <a:spLocks noChangeArrowheads="1"/>
              </p:cNvSpPr>
              <p:nvPr/>
            </p:nvSpPr>
            <p:spPr bwMode="auto">
              <a:xfrm>
                <a:off x="3291" y="219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17" name="Freeform 368"/>
              <p:cNvSpPr>
                <a:spLocks/>
              </p:cNvSpPr>
              <p:nvPr/>
            </p:nvSpPr>
            <p:spPr bwMode="auto">
              <a:xfrm>
                <a:off x="3295" y="2196"/>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6218" name="Rectangle 369"/>
              <p:cNvSpPr>
                <a:spLocks noChangeArrowheads="1"/>
              </p:cNvSpPr>
              <p:nvPr/>
            </p:nvSpPr>
            <p:spPr bwMode="auto">
              <a:xfrm>
                <a:off x="3295" y="219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19" name="Freeform 370"/>
              <p:cNvSpPr>
                <a:spLocks/>
              </p:cNvSpPr>
              <p:nvPr/>
            </p:nvSpPr>
            <p:spPr bwMode="auto">
              <a:xfrm>
                <a:off x="3296" y="2196"/>
                <a:ext cx="4" cy="27"/>
              </a:xfrm>
              <a:custGeom>
                <a:avLst/>
                <a:gdLst>
                  <a:gd name="T0" fmla="*/ 1 w 4"/>
                  <a:gd name="T1" fmla="*/ 0 h 27"/>
                  <a:gd name="T2" fmla="*/ 0 w 4"/>
                  <a:gd name="T3" fmla="*/ 27 h 27"/>
                  <a:gd name="T4" fmla="*/ 2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2"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6220" name="Rectangle 371"/>
              <p:cNvSpPr>
                <a:spLocks noChangeArrowheads="1"/>
              </p:cNvSpPr>
              <p:nvPr/>
            </p:nvSpPr>
            <p:spPr bwMode="auto">
              <a:xfrm>
                <a:off x="3296" y="219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21" name="Freeform 372"/>
              <p:cNvSpPr>
                <a:spLocks/>
              </p:cNvSpPr>
              <p:nvPr/>
            </p:nvSpPr>
            <p:spPr bwMode="auto">
              <a:xfrm>
                <a:off x="3298" y="2196"/>
                <a:ext cx="4" cy="27"/>
              </a:xfrm>
              <a:custGeom>
                <a:avLst/>
                <a:gdLst>
                  <a:gd name="T0" fmla="*/ 2 w 4"/>
                  <a:gd name="T1" fmla="*/ 0 h 27"/>
                  <a:gd name="T2" fmla="*/ 0 w 4"/>
                  <a:gd name="T3" fmla="*/ 27 h 27"/>
                  <a:gd name="T4" fmla="*/ 3 w 4"/>
                  <a:gd name="T5" fmla="*/ 27 h 27"/>
                  <a:gd name="T6" fmla="*/ 4 w 4"/>
                  <a:gd name="T7" fmla="*/ 0 h 27"/>
                  <a:gd name="T8" fmla="*/ 2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2" y="0"/>
                    </a:moveTo>
                    <a:lnTo>
                      <a:pt x="0" y="27"/>
                    </a:lnTo>
                    <a:lnTo>
                      <a:pt x="3" y="27"/>
                    </a:lnTo>
                    <a:lnTo>
                      <a:pt x="4" y="0"/>
                    </a:lnTo>
                    <a:lnTo>
                      <a:pt x="2" y="0"/>
                    </a:lnTo>
                    <a:close/>
                  </a:path>
                </a:pathLst>
              </a:custGeom>
              <a:solidFill>
                <a:srgbClr val="FFFF00"/>
              </a:solidFill>
              <a:ln w="0">
                <a:solidFill>
                  <a:srgbClr val="FFFF00"/>
                </a:solidFill>
                <a:round/>
                <a:headEnd/>
                <a:tailEnd/>
              </a:ln>
            </p:spPr>
            <p:txBody>
              <a:bodyPr/>
              <a:lstStyle/>
              <a:p>
                <a:endParaRPr lang="fr-FR"/>
              </a:p>
            </p:txBody>
          </p:sp>
          <p:sp>
            <p:nvSpPr>
              <p:cNvPr id="36222" name="Rectangle 373"/>
              <p:cNvSpPr>
                <a:spLocks noChangeArrowheads="1"/>
              </p:cNvSpPr>
              <p:nvPr/>
            </p:nvSpPr>
            <p:spPr bwMode="auto">
              <a:xfrm>
                <a:off x="3298" y="219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23" name="Freeform 374"/>
              <p:cNvSpPr>
                <a:spLocks/>
              </p:cNvSpPr>
              <p:nvPr/>
            </p:nvSpPr>
            <p:spPr bwMode="auto">
              <a:xfrm>
                <a:off x="3301" y="2196"/>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224" name="Rectangle 375"/>
              <p:cNvSpPr>
                <a:spLocks noChangeArrowheads="1"/>
              </p:cNvSpPr>
              <p:nvPr/>
            </p:nvSpPr>
            <p:spPr bwMode="auto">
              <a:xfrm>
                <a:off x="3301" y="219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25" name="Freeform 376"/>
              <p:cNvSpPr>
                <a:spLocks/>
              </p:cNvSpPr>
              <p:nvPr/>
            </p:nvSpPr>
            <p:spPr bwMode="auto">
              <a:xfrm>
                <a:off x="3303" y="2196"/>
                <a:ext cx="13" cy="27"/>
              </a:xfrm>
              <a:custGeom>
                <a:avLst/>
                <a:gdLst>
                  <a:gd name="T0" fmla="*/ 1 w 13"/>
                  <a:gd name="T1" fmla="*/ 0 h 27"/>
                  <a:gd name="T2" fmla="*/ 0 w 13"/>
                  <a:gd name="T3" fmla="*/ 27 h 27"/>
                  <a:gd name="T4" fmla="*/ 12 w 13"/>
                  <a:gd name="T5" fmla="*/ 27 h 27"/>
                  <a:gd name="T6" fmla="*/ 13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2"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36226" name="Rectangle 377"/>
              <p:cNvSpPr>
                <a:spLocks noChangeArrowheads="1"/>
              </p:cNvSpPr>
              <p:nvPr/>
            </p:nvSpPr>
            <p:spPr bwMode="auto">
              <a:xfrm>
                <a:off x="3303" y="219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27" name="Freeform 378"/>
              <p:cNvSpPr>
                <a:spLocks/>
              </p:cNvSpPr>
              <p:nvPr/>
            </p:nvSpPr>
            <p:spPr bwMode="auto">
              <a:xfrm>
                <a:off x="3315" y="2196"/>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228" name="Rectangle 379"/>
              <p:cNvSpPr>
                <a:spLocks noChangeArrowheads="1"/>
              </p:cNvSpPr>
              <p:nvPr/>
            </p:nvSpPr>
            <p:spPr bwMode="auto">
              <a:xfrm>
                <a:off x="3315" y="219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29" name="Freeform 380"/>
              <p:cNvSpPr>
                <a:spLocks/>
              </p:cNvSpPr>
              <p:nvPr/>
            </p:nvSpPr>
            <p:spPr bwMode="auto">
              <a:xfrm>
                <a:off x="3319" y="2196"/>
                <a:ext cx="13" cy="27"/>
              </a:xfrm>
              <a:custGeom>
                <a:avLst/>
                <a:gdLst>
                  <a:gd name="T0" fmla="*/ 1 w 13"/>
                  <a:gd name="T1" fmla="*/ 0 h 27"/>
                  <a:gd name="T2" fmla="*/ 0 w 13"/>
                  <a:gd name="T3" fmla="*/ 27 h 27"/>
                  <a:gd name="T4" fmla="*/ 12 w 13"/>
                  <a:gd name="T5" fmla="*/ 27 h 27"/>
                  <a:gd name="T6" fmla="*/ 13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2"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36230" name="Rectangle 381"/>
              <p:cNvSpPr>
                <a:spLocks noChangeArrowheads="1"/>
              </p:cNvSpPr>
              <p:nvPr/>
            </p:nvSpPr>
            <p:spPr bwMode="auto">
              <a:xfrm>
                <a:off x="3319" y="219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31" name="Freeform 382"/>
              <p:cNvSpPr>
                <a:spLocks/>
              </p:cNvSpPr>
              <p:nvPr/>
            </p:nvSpPr>
            <p:spPr bwMode="auto">
              <a:xfrm>
                <a:off x="3319" y="2208"/>
                <a:ext cx="26" cy="2"/>
              </a:xfrm>
              <a:custGeom>
                <a:avLst/>
                <a:gdLst>
                  <a:gd name="T0" fmla="*/ 0 w 26"/>
                  <a:gd name="T1" fmla="*/ 1 h 2"/>
                  <a:gd name="T2" fmla="*/ 26 w 26"/>
                  <a:gd name="T3" fmla="*/ 2 h 2"/>
                  <a:gd name="T4" fmla="*/ 26 w 26"/>
                  <a:gd name="T5" fmla="*/ 1 h 2"/>
                  <a:gd name="T6" fmla="*/ 0 w 26"/>
                  <a:gd name="T7" fmla="*/ 0 h 2"/>
                  <a:gd name="T8" fmla="*/ 0 w 26"/>
                  <a:gd name="T9" fmla="*/ 1 h 2"/>
                  <a:gd name="T10" fmla="*/ 0 60000 65536"/>
                  <a:gd name="T11" fmla="*/ 0 60000 65536"/>
                  <a:gd name="T12" fmla="*/ 0 60000 65536"/>
                  <a:gd name="T13" fmla="*/ 0 60000 65536"/>
                  <a:gd name="T14" fmla="*/ 0 60000 65536"/>
                  <a:gd name="T15" fmla="*/ 0 w 26"/>
                  <a:gd name="T16" fmla="*/ 0 h 2"/>
                  <a:gd name="T17" fmla="*/ 26 w 26"/>
                  <a:gd name="T18" fmla="*/ 2 h 2"/>
                </a:gdLst>
                <a:ahLst/>
                <a:cxnLst>
                  <a:cxn ang="T10">
                    <a:pos x="T0" y="T1"/>
                  </a:cxn>
                  <a:cxn ang="T11">
                    <a:pos x="T2" y="T3"/>
                  </a:cxn>
                  <a:cxn ang="T12">
                    <a:pos x="T4" y="T5"/>
                  </a:cxn>
                  <a:cxn ang="T13">
                    <a:pos x="T6" y="T7"/>
                  </a:cxn>
                  <a:cxn ang="T14">
                    <a:pos x="T8" y="T9"/>
                  </a:cxn>
                </a:cxnLst>
                <a:rect l="T15" t="T16" r="T17" b="T18"/>
                <a:pathLst>
                  <a:path w="26" h="2">
                    <a:moveTo>
                      <a:pt x="0" y="1"/>
                    </a:moveTo>
                    <a:lnTo>
                      <a:pt x="26" y="2"/>
                    </a:lnTo>
                    <a:lnTo>
                      <a:pt x="26" y="1"/>
                    </a:lnTo>
                    <a:lnTo>
                      <a:pt x="0" y="0"/>
                    </a:lnTo>
                    <a:lnTo>
                      <a:pt x="0" y="1"/>
                    </a:lnTo>
                    <a:close/>
                  </a:path>
                </a:pathLst>
              </a:custGeom>
              <a:solidFill>
                <a:srgbClr val="FFFF00"/>
              </a:solidFill>
              <a:ln w="0">
                <a:solidFill>
                  <a:srgbClr val="FFFF00"/>
                </a:solidFill>
                <a:round/>
                <a:headEnd/>
                <a:tailEnd/>
              </a:ln>
            </p:spPr>
            <p:txBody>
              <a:bodyPr/>
              <a:lstStyle/>
              <a:p>
                <a:endParaRPr lang="fr-FR"/>
              </a:p>
            </p:txBody>
          </p:sp>
          <p:sp>
            <p:nvSpPr>
              <p:cNvPr id="36232" name="Freeform 383"/>
              <p:cNvSpPr>
                <a:spLocks/>
              </p:cNvSpPr>
              <p:nvPr/>
            </p:nvSpPr>
            <p:spPr bwMode="auto">
              <a:xfrm>
                <a:off x="3318" y="2197"/>
                <a:ext cx="26" cy="27"/>
              </a:xfrm>
              <a:custGeom>
                <a:avLst/>
                <a:gdLst>
                  <a:gd name="T0" fmla="*/ 13 w 26"/>
                  <a:gd name="T1" fmla="*/ 0 h 27"/>
                  <a:gd name="T2" fmla="*/ 0 w 26"/>
                  <a:gd name="T3" fmla="*/ 13 h 27"/>
                  <a:gd name="T4" fmla="*/ 13 w 26"/>
                  <a:gd name="T5" fmla="*/ 27 h 27"/>
                  <a:gd name="T6" fmla="*/ 26 w 26"/>
                  <a:gd name="T7" fmla="*/ 14 h 27"/>
                  <a:gd name="T8" fmla="*/ 13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3" y="0"/>
                    </a:moveTo>
                    <a:lnTo>
                      <a:pt x="0" y="13"/>
                    </a:lnTo>
                    <a:lnTo>
                      <a:pt x="13" y="27"/>
                    </a:lnTo>
                    <a:lnTo>
                      <a:pt x="26" y="14"/>
                    </a:lnTo>
                    <a:lnTo>
                      <a:pt x="13" y="0"/>
                    </a:lnTo>
                    <a:close/>
                  </a:path>
                </a:pathLst>
              </a:custGeom>
              <a:solidFill>
                <a:srgbClr val="FFFF00"/>
              </a:solidFill>
              <a:ln w="0">
                <a:solidFill>
                  <a:srgbClr val="FFFF00"/>
                </a:solidFill>
                <a:round/>
                <a:headEnd/>
                <a:tailEnd/>
              </a:ln>
            </p:spPr>
            <p:txBody>
              <a:bodyPr/>
              <a:lstStyle/>
              <a:p>
                <a:endParaRPr lang="fr-FR"/>
              </a:p>
            </p:txBody>
          </p:sp>
          <p:sp>
            <p:nvSpPr>
              <p:cNvPr id="36233" name="Freeform 384"/>
              <p:cNvSpPr>
                <a:spLocks/>
              </p:cNvSpPr>
              <p:nvPr/>
            </p:nvSpPr>
            <p:spPr bwMode="auto">
              <a:xfrm>
                <a:off x="3349" y="2169"/>
                <a:ext cx="14" cy="27"/>
              </a:xfrm>
              <a:custGeom>
                <a:avLst/>
                <a:gdLst>
                  <a:gd name="T0" fmla="*/ 1 w 14"/>
                  <a:gd name="T1" fmla="*/ 0 h 27"/>
                  <a:gd name="T2" fmla="*/ 0 w 14"/>
                  <a:gd name="T3" fmla="*/ 27 h 27"/>
                  <a:gd name="T4" fmla="*/ 13 w 14"/>
                  <a:gd name="T5" fmla="*/ 27 h 27"/>
                  <a:gd name="T6" fmla="*/ 14 w 14"/>
                  <a:gd name="T7" fmla="*/ 0 h 27"/>
                  <a:gd name="T8" fmla="*/ 1 w 14"/>
                  <a:gd name="T9" fmla="*/ 0 h 27"/>
                  <a:gd name="T10" fmla="*/ 0 60000 65536"/>
                  <a:gd name="T11" fmla="*/ 0 60000 65536"/>
                  <a:gd name="T12" fmla="*/ 0 60000 65536"/>
                  <a:gd name="T13" fmla="*/ 0 60000 65536"/>
                  <a:gd name="T14" fmla="*/ 0 60000 65536"/>
                  <a:gd name="T15" fmla="*/ 0 w 14"/>
                  <a:gd name="T16" fmla="*/ 0 h 27"/>
                  <a:gd name="T17" fmla="*/ 14 w 14"/>
                  <a:gd name="T18" fmla="*/ 27 h 27"/>
                </a:gdLst>
                <a:ahLst/>
                <a:cxnLst>
                  <a:cxn ang="T10">
                    <a:pos x="T0" y="T1"/>
                  </a:cxn>
                  <a:cxn ang="T11">
                    <a:pos x="T2" y="T3"/>
                  </a:cxn>
                  <a:cxn ang="T12">
                    <a:pos x="T4" y="T5"/>
                  </a:cxn>
                  <a:cxn ang="T13">
                    <a:pos x="T6" y="T7"/>
                  </a:cxn>
                  <a:cxn ang="T14">
                    <a:pos x="T8" y="T9"/>
                  </a:cxn>
                </a:cxnLst>
                <a:rect l="T15" t="T16" r="T17" b="T18"/>
                <a:pathLst>
                  <a:path w="14" h="27">
                    <a:moveTo>
                      <a:pt x="1" y="0"/>
                    </a:moveTo>
                    <a:lnTo>
                      <a:pt x="0" y="27"/>
                    </a:lnTo>
                    <a:lnTo>
                      <a:pt x="13" y="27"/>
                    </a:lnTo>
                    <a:lnTo>
                      <a:pt x="14" y="0"/>
                    </a:lnTo>
                    <a:lnTo>
                      <a:pt x="1" y="0"/>
                    </a:lnTo>
                    <a:close/>
                  </a:path>
                </a:pathLst>
              </a:custGeom>
              <a:solidFill>
                <a:srgbClr val="FFFF00"/>
              </a:solidFill>
              <a:ln w="0">
                <a:solidFill>
                  <a:srgbClr val="FFFF00"/>
                </a:solidFill>
                <a:round/>
                <a:headEnd/>
                <a:tailEnd/>
              </a:ln>
            </p:spPr>
            <p:txBody>
              <a:bodyPr/>
              <a:lstStyle/>
              <a:p>
                <a:endParaRPr lang="fr-FR"/>
              </a:p>
            </p:txBody>
          </p:sp>
          <p:sp>
            <p:nvSpPr>
              <p:cNvPr id="36234" name="Freeform 385"/>
              <p:cNvSpPr>
                <a:spLocks/>
              </p:cNvSpPr>
              <p:nvPr/>
            </p:nvSpPr>
            <p:spPr bwMode="auto">
              <a:xfrm>
                <a:off x="3362" y="2169"/>
                <a:ext cx="8" cy="27"/>
              </a:xfrm>
              <a:custGeom>
                <a:avLst/>
                <a:gdLst>
                  <a:gd name="T0" fmla="*/ 1 w 8"/>
                  <a:gd name="T1" fmla="*/ 0 h 27"/>
                  <a:gd name="T2" fmla="*/ 0 w 8"/>
                  <a:gd name="T3" fmla="*/ 27 h 27"/>
                  <a:gd name="T4" fmla="*/ 7 w 8"/>
                  <a:gd name="T5" fmla="*/ 27 h 27"/>
                  <a:gd name="T6" fmla="*/ 8 w 8"/>
                  <a:gd name="T7" fmla="*/ 0 h 27"/>
                  <a:gd name="T8" fmla="*/ 1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1" y="0"/>
                    </a:moveTo>
                    <a:lnTo>
                      <a:pt x="0" y="27"/>
                    </a:lnTo>
                    <a:lnTo>
                      <a:pt x="7" y="27"/>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36235" name="Rectangle 386"/>
              <p:cNvSpPr>
                <a:spLocks noChangeArrowheads="1"/>
              </p:cNvSpPr>
              <p:nvPr/>
            </p:nvSpPr>
            <p:spPr bwMode="auto">
              <a:xfrm>
                <a:off x="3362" y="2170"/>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36" name="Freeform 387"/>
              <p:cNvSpPr>
                <a:spLocks/>
              </p:cNvSpPr>
              <p:nvPr/>
            </p:nvSpPr>
            <p:spPr bwMode="auto">
              <a:xfrm>
                <a:off x="3369" y="2169"/>
                <a:ext cx="13" cy="27"/>
              </a:xfrm>
              <a:custGeom>
                <a:avLst/>
                <a:gdLst>
                  <a:gd name="T0" fmla="*/ 1 w 13"/>
                  <a:gd name="T1" fmla="*/ 0 h 27"/>
                  <a:gd name="T2" fmla="*/ 0 w 13"/>
                  <a:gd name="T3" fmla="*/ 27 h 27"/>
                  <a:gd name="T4" fmla="*/ 12 w 13"/>
                  <a:gd name="T5" fmla="*/ 27 h 27"/>
                  <a:gd name="T6" fmla="*/ 13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2"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36237" name="Rectangle 388"/>
              <p:cNvSpPr>
                <a:spLocks noChangeArrowheads="1"/>
              </p:cNvSpPr>
              <p:nvPr/>
            </p:nvSpPr>
            <p:spPr bwMode="auto">
              <a:xfrm>
                <a:off x="3369" y="2170"/>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38" name="Freeform 389"/>
              <p:cNvSpPr>
                <a:spLocks/>
              </p:cNvSpPr>
              <p:nvPr/>
            </p:nvSpPr>
            <p:spPr bwMode="auto">
              <a:xfrm>
                <a:off x="3376" y="2166"/>
                <a:ext cx="22" cy="28"/>
              </a:xfrm>
              <a:custGeom>
                <a:avLst/>
                <a:gdLst>
                  <a:gd name="T0" fmla="*/ 0 w 22"/>
                  <a:gd name="T1" fmla="*/ 5 h 28"/>
                  <a:gd name="T2" fmla="*/ 13 w 22"/>
                  <a:gd name="T3" fmla="*/ 28 h 28"/>
                  <a:gd name="T4" fmla="*/ 22 w 22"/>
                  <a:gd name="T5" fmla="*/ 22 h 28"/>
                  <a:gd name="T6" fmla="*/ 9 w 22"/>
                  <a:gd name="T7" fmla="*/ 0 h 28"/>
                  <a:gd name="T8" fmla="*/ 0 w 22"/>
                  <a:gd name="T9" fmla="*/ 5 h 28"/>
                  <a:gd name="T10" fmla="*/ 0 60000 65536"/>
                  <a:gd name="T11" fmla="*/ 0 60000 65536"/>
                  <a:gd name="T12" fmla="*/ 0 60000 65536"/>
                  <a:gd name="T13" fmla="*/ 0 60000 65536"/>
                  <a:gd name="T14" fmla="*/ 0 60000 65536"/>
                  <a:gd name="T15" fmla="*/ 0 w 22"/>
                  <a:gd name="T16" fmla="*/ 0 h 28"/>
                  <a:gd name="T17" fmla="*/ 22 w 22"/>
                  <a:gd name="T18" fmla="*/ 28 h 28"/>
                </a:gdLst>
                <a:ahLst/>
                <a:cxnLst>
                  <a:cxn ang="T10">
                    <a:pos x="T0" y="T1"/>
                  </a:cxn>
                  <a:cxn ang="T11">
                    <a:pos x="T2" y="T3"/>
                  </a:cxn>
                  <a:cxn ang="T12">
                    <a:pos x="T4" y="T5"/>
                  </a:cxn>
                  <a:cxn ang="T13">
                    <a:pos x="T6" y="T7"/>
                  </a:cxn>
                  <a:cxn ang="T14">
                    <a:pos x="T8" y="T9"/>
                  </a:cxn>
                </a:cxnLst>
                <a:rect l="T15" t="T16" r="T17" b="T18"/>
                <a:pathLst>
                  <a:path w="22" h="28">
                    <a:moveTo>
                      <a:pt x="0" y="5"/>
                    </a:moveTo>
                    <a:lnTo>
                      <a:pt x="13" y="28"/>
                    </a:lnTo>
                    <a:lnTo>
                      <a:pt x="22" y="22"/>
                    </a:lnTo>
                    <a:lnTo>
                      <a:pt x="9" y="0"/>
                    </a:lnTo>
                    <a:lnTo>
                      <a:pt x="0" y="5"/>
                    </a:lnTo>
                    <a:close/>
                  </a:path>
                </a:pathLst>
              </a:custGeom>
              <a:solidFill>
                <a:srgbClr val="FFFF00"/>
              </a:solidFill>
              <a:ln w="0">
                <a:solidFill>
                  <a:srgbClr val="FFFF00"/>
                </a:solidFill>
                <a:round/>
                <a:headEnd/>
                <a:tailEnd/>
              </a:ln>
            </p:spPr>
            <p:txBody>
              <a:bodyPr/>
              <a:lstStyle/>
              <a:p>
                <a:endParaRPr lang="fr-FR"/>
              </a:p>
            </p:txBody>
          </p:sp>
          <p:sp>
            <p:nvSpPr>
              <p:cNvPr id="36239" name="Freeform 390"/>
              <p:cNvSpPr>
                <a:spLocks/>
              </p:cNvSpPr>
              <p:nvPr/>
            </p:nvSpPr>
            <p:spPr bwMode="auto">
              <a:xfrm>
                <a:off x="3375" y="2170"/>
                <a:ext cx="13" cy="27"/>
              </a:xfrm>
              <a:custGeom>
                <a:avLst/>
                <a:gdLst>
                  <a:gd name="T0" fmla="*/ 6 w 13"/>
                  <a:gd name="T1" fmla="*/ 0 h 27"/>
                  <a:gd name="T2" fmla="*/ 0 w 13"/>
                  <a:gd name="T3" fmla="*/ 2 h 27"/>
                  <a:gd name="T4" fmla="*/ 6 w 13"/>
                  <a:gd name="T5" fmla="*/ 27 h 27"/>
                  <a:gd name="T6" fmla="*/ 13 w 13"/>
                  <a:gd name="T7" fmla="*/ 25 h 27"/>
                  <a:gd name="T8" fmla="*/ 6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6" y="0"/>
                    </a:moveTo>
                    <a:lnTo>
                      <a:pt x="0" y="2"/>
                    </a:lnTo>
                    <a:lnTo>
                      <a:pt x="6" y="27"/>
                    </a:lnTo>
                    <a:lnTo>
                      <a:pt x="13" y="25"/>
                    </a:lnTo>
                    <a:lnTo>
                      <a:pt x="6" y="0"/>
                    </a:lnTo>
                    <a:close/>
                  </a:path>
                </a:pathLst>
              </a:custGeom>
              <a:solidFill>
                <a:srgbClr val="FFFF00"/>
              </a:solidFill>
              <a:ln w="0">
                <a:solidFill>
                  <a:srgbClr val="FFFF00"/>
                </a:solidFill>
                <a:round/>
                <a:headEnd/>
                <a:tailEnd/>
              </a:ln>
            </p:spPr>
            <p:txBody>
              <a:bodyPr/>
              <a:lstStyle/>
              <a:p>
                <a:endParaRPr lang="fr-FR"/>
              </a:p>
            </p:txBody>
          </p:sp>
          <p:sp>
            <p:nvSpPr>
              <p:cNvPr id="36240" name="Freeform 391"/>
              <p:cNvSpPr>
                <a:spLocks/>
              </p:cNvSpPr>
              <p:nvPr/>
            </p:nvSpPr>
            <p:spPr bwMode="auto">
              <a:xfrm>
                <a:off x="3427" y="2142"/>
                <a:ext cx="23" cy="27"/>
              </a:xfrm>
              <a:custGeom>
                <a:avLst/>
                <a:gdLst>
                  <a:gd name="T0" fmla="*/ 1 w 23"/>
                  <a:gd name="T1" fmla="*/ 0 h 27"/>
                  <a:gd name="T2" fmla="*/ 0 w 23"/>
                  <a:gd name="T3" fmla="*/ 27 h 27"/>
                  <a:gd name="T4" fmla="*/ 22 w 23"/>
                  <a:gd name="T5" fmla="*/ 27 h 27"/>
                  <a:gd name="T6" fmla="*/ 23 w 23"/>
                  <a:gd name="T7" fmla="*/ 0 h 27"/>
                  <a:gd name="T8" fmla="*/ 1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 y="0"/>
                    </a:moveTo>
                    <a:lnTo>
                      <a:pt x="0" y="27"/>
                    </a:lnTo>
                    <a:lnTo>
                      <a:pt x="22" y="27"/>
                    </a:lnTo>
                    <a:lnTo>
                      <a:pt x="23" y="0"/>
                    </a:lnTo>
                    <a:lnTo>
                      <a:pt x="1" y="0"/>
                    </a:lnTo>
                    <a:close/>
                  </a:path>
                </a:pathLst>
              </a:custGeom>
              <a:solidFill>
                <a:srgbClr val="FFFF00"/>
              </a:solidFill>
              <a:ln w="0">
                <a:solidFill>
                  <a:srgbClr val="FFFF00"/>
                </a:solidFill>
                <a:round/>
                <a:headEnd/>
                <a:tailEnd/>
              </a:ln>
            </p:spPr>
            <p:txBody>
              <a:bodyPr/>
              <a:lstStyle/>
              <a:p>
                <a:endParaRPr lang="fr-FR"/>
              </a:p>
            </p:txBody>
          </p:sp>
          <p:sp>
            <p:nvSpPr>
              <p:cNvPr id="36241" name="Rectangle 392"/>
              <p:cNvSpPr>
                <a:spLocks noChangeArrowheads="1"/>
              </p:cNvSpPr>
              <p:nvPr/>
            </p:nvSpPr>
            <p:spPr bwMode="auto">
              <a:xfrm>
                <a:off x="3427" y="214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42" name="Freeform 393"/>
              <p:cNvSpPr>
                <a:spLocks/>
              </p:cNvSpPr>
              <p:nvPr/>
            </p:nvSpPr>
            <p:spPr bwMode="auto">
              <a:xfrm>
                <a:off x="3449" y="2142"/>
                <a:ext cx="8" cy="27"/>
              </a:xfrm>
              <a:custGeom>
                <a:avLst/>
                <a:gdLst>
                  <a:gd name="T0" fmla="*/ 1 w 8"/>
                  <a:gd name="T1" fmla="*/ 0 h 27"/>
                  <a:gd name="T2" fmla="*/ 0 w 8"/>
                  <a:gd name="T3" fmla="*/ 27 h 27"/>
                  <a:gd name="T4" fmla="*/ 7 w 8"/>
                  <a:gd name="T5" fmla="*/ 27 h 27"/>
                  <a:gd name="T6" fmla="*/ 8 w 8"/>
                  <a:gd name="T7" fmla="*/ 0 h 27"/>
                  <a:gd name="T8" fmla="*/ 1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1" y="0"/>
                    </a:moveTo>
                    <a:lnTo>
                      <a:pt x="0" y="27"/>
                    </a:lnTo>
                    <a:lnTo>
                      <a:pt x="7" y="27"/>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36243" name="Rectangle 394"/>
              <p:cNvSpPr>
                <a:spLocks noChangeArrowheads="1"/>
              </p:cNvSpPr>
              <p:nvPr/>
            </p:nvSpPr>
            <p:spPr bwMode="auto">
              <a:xfrm>
                <a:off x="3449" y="214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44" name="Freeform 395"/>
              <p:cNvSpPr>
                <a:spLocks/>
              </p:cNvSpPr>
              <p:nvPr/>
            </p:nvSpPr>
            <p:spPr bwMode="auto">
              <a:xfrm>
                <a:off x="3456" y="2142"/>
                <a:ext cx="11" cy="27"/>
              </a:xfrm>
              <a:custGeom>
                <a:avLst/>
                <a:gdLst>
                  <a:gd name="T0" fmla="*/ 1 w 11"/>
                  <a:gd name="T1" fmla="*/ 0 h 27"/>
                  <a:gd name="T2" fmla="*/ 0 w 11"/>
                  <a:gd name="T3" fmla="*/ 27 h 27"/>
                  <a:gd name="T4" fmla="*/ 10 w 11"/>
                  <a:gd name="T5" fmla="*/ 27 h 27"/>
                  <a:gd name="T6" fmla="*/ 11 w 11"/>
                  <a:gd name="T7" fmla="*/ 0 h 27"/>
                  <a:gd name="T8" fmla="*/ 1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1" y="0"/>
                    </a:moveTo>
                    <a:lnTo>
                      <a:pt x="0" y="27"/>
                    </a:lnTo>
                    <a:lnTo>
                      <a:pt x="10" y="27"/>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36245" name="Rectangle 396"/>
              <p:cNvSpPr>
                <a:spLocks noChangeArrowheads="1"/>
              </p:cNvSpPr>
              <p:nvPr/>
            </p:nvSpPr>
            <p:spPr bwMode="auto">
              <a:xfrm>
                <a:off x="3456" y="214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46" name="Freeform 397"/>
              <p:cNvSpPr>
                <a:spLocks/>
              </p:cNvSpPr>
              <p:nvPr/>
            </p:nvSpPr>
            <p:spPr bwMode="auto">
              <a:xfrm>
                <a:off x="3466" y="2142"/>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247" name="Rectangle 398"/>
              <p:cNvSpPr>
                <a:spLocks noChangeArrowheads="1"/>
              </p:cNvSpPr>
              <p:nvPr/>
            </p:nvSpPr>
            <p:spPr bwMode="auto">
              <a:xfrm>
                <a:off x="3466" y="214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48" name="Freeform 399"/>
              <p:cNvSpPr>
                <a:spLocks/>
              </p:cNvSpPr>
              <p:nvPr/>
            </p:nvSpPr>
            <p:spPr bwMode="auto">
              <a:xfrm>
                <a:off x="3513" y="2142"/>
                <a:ext cx="43" cy="27"/>
              </a:xfrm>
              <a:custGeom>
                <a:avLst/>
                <a:gdLst>
                  <a:gd name="T0" fmla="*/ 1 w 43"/>
                  <a:gd name="T1" fmla="*/ 0 h 27"/>
                  <a:gd name="T2" fmla="*/ 0 w 43"/>
                  <a:gd name="T3" fmla="*/ 27 h 27"/>
                  <a:gd name="T4" fmla="*/ 42 w 43"/>
                  <a:gd name="T5" fmla="*/ 27 h 27"/>
                  <a:gd name="T6" fmla="*/ 43 w 43"/>
                  <a:gd name="T7" fmla="*/ 0 h 27"/>
                  <a:gd name="T8" fmla="*/ 1 w 43"/>
                  <a:gd name="T9" fmla="*/ 0 h 27"/>
                  <a:gd name="T10" fmla="*/ 0 60000 65536"/>
                  <a:gd name="T11" fmla="*/ 0 60000 65536"/>
                  <a:gd name="T12" fmla="*/ 0 60000 65536"/>
                  <a:gd name="T13" fmla="*/ 0 60000 65536"/>
                  <a:gd name="T14" fmla="*/ 0 60000 65536"/>
                  <a:gd name="T15" fmla="*/ 0 w 43"/>
                  <a:gd name="T16" fmla="*/ 0 h 27"/>
                  <a:gd name="T17" fmla="*/ 43 w 43"/>
                  <a:gd name="T18" fmla="*/ 27 h 27"/>
                </a:gdLst>
                <a:ahLst/>
                <a:cxnLst>
                  <a:cxn ang="T10">
                    <a:pos x="T0" y="T1"/>
                  </a:cxn>
                  <a:cxn ang="T11">
                    <a:pos x="T2" y="T3"/>
                  </a:cxn>
                  <a:cxn ang="T12">
                    <a:pos x="T4" y="T5"/>
                  </a:cxn>
                  <a:cxn ang="T13">
                    <a:pos x="T6" y="T7"/>
                  </a:cxn>
                  <a:cxn ang="T14">
                    <a:pos x="T8" y="T9"/>
                  </a:cxn>
                </a:cxnLst>
                <a:rect l="T15" t="T16" r="T17" b="T18"/>
                <a:pathLst>
                  <a:path w="43" h="27">
                    <a:moveTo>
                      <a:pt x="1" y="0"/>
                    </a:moveTo>
                    <a:lnTo>
                      <a:pt x="0" y="27"/>
                    </a:lnTo>
                    <a:lnTo>
                      <a:pt x="42" y="27"/>
                    </a:lnTo>
                    <a:lnTo>
                      <a:pt x="43" y="0"/>
                    </a:lnTo>
                    <a:lnTo>
                      <a:pt x="1" y="0"/>
                    </a:lnTo>
                    <a:close/>
                  </a:path>
                </a:pathLst>
              </a:custGeom>
              <a:solidFill>
                <a:srgbClr val="FFFF00"/>
              </a:solidFill>
              <a:ln w="0">
                <a:solidFill>
                  <a:srgbClr val="FFFF00"/>
                </a:solidFill>
                <a:round/>
                <a:headEnd/>
                <a:tailEnd/>
              </a:ln>
            </p:spPr>
            <p:txBody>
              <a:bodyPr/>
              <a:lstStyle/>
              <a:p>
                <a:endParaRPr lang="fr-FR"/>
              </a:p>
            </p:txBody>
          </p:sp>
          <p:sp>
            <p:nvSpPr>
              <p:cNvPr id="36249" name="Freeform 400"/>
              <p:cNvSpPr>
                <a:spLocks/>
              </p:cNvSpPr>
              <p:nvPr/>
            </p:nvSpPr>
            <p:spPr bwMode="auto">
              <a:xfrm>
                <a:off x="3555" y="2142"/>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6250" name="Rectangle 401"/>
              <p:cNvSpPr>
                <a:spLocks noChangeArrowheads="1"/>
              </p:cNvSpPr>
              <p:nvPr/>
            </p:nvSpPr>
            <p:spPr bwMode="auto">
              <a:xfrm>
                <a:off x="3555" y="214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51" name="Freeform 402"/>
              <p:cNvSpPr>
                <a:spLocks/>
              </p:cNvSpPr>
              <p:nvPr/>
            </p:nvSpPr>
            <p:spPr bwMode="auto">
              <a:xfrm>
                <a:off x="3583" y="2115"/>
                <a:ext cx="9" cy="27"/>
              </a:xfrm>
              <a:custGeom>
                <a:avLst/>
                <a:gdLst>
                  <a:gd name="T0" fmla="*/ 1 w 9"/>
                  <a:gd name="T1" fmla="*/ 0 h 27"/>
                  <a:gd name="T2" fmla="*/ 0 w 9"/>
                  <a:gd name="T3" fmla="*/ 27 h 27"/>
                  <a:gd name="T4" fmla="*/ 8 w 9"/>
                  <a:gd name="T5" fmla="*/ 27 h 27"/>
                  <a:gd name="T6" fmla="*/ 9 w 9"/>
                  <a:gd name="T7" fmla="*/ 0 h 27"/>
                  <a:gd name="T8" fmla="*/ 1 w 9"/>
                  <a:gd name="T9" fmla="*/ 0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1" y="0"/>
                    </a:moveTo>
                    <a:lnTo>
                      <a:pt x="0" y="27"/>
                    </a:lnTo>
                    <a:lnTo>
                      <a:pt x="8" y="27"/>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36252" name="Freeform 403"/>
              <p:cNvSpPr>
                <a:spLocks/>
              </p:cNvSpPr>
              <p:nvPr/>
            </p:nvSpPr>
            <p:spPr bwMode="auto">
              <a:xfrm>
                <a:off x="3591" y="2115"/>
                <a:ext cx="10" cy="27"/>
              </a:xfrm>
              <a:custGeom>
                <a:avLst/>
                <a:gdLst>
                  <a:gd name="T0" fmla="*/ 1 w 10"/>
                  <a:gd name="T1" fmla="*/ 0 h 27"/>
                  <a:gd name="T2" fmla="*/ 0 w 10"/>
                  <a:gd name="T3" fmla="*/ 27 h 27"/>
                  <a:gd name="T4" fmla="*/ 9 w 10"/>
                  <a:gd name="T5" fmla="*/ 27 h 27"/>
                  <a:gd name="T6" fmla="*/ 10 w 10"/>
                  <a:gd name="T7" fmla="*/ 0 h 27"/>
                  <a:gd name="T8" fmla="*/ 1 w 10"/>
                  <a:gd name="T9" fmla="*/ 0 h 27"/>
                  <a:gd name="T10" fmla="*/ 0 60000 65536"/>
                  <a:gd name="T11" fmla="*/ 0 60000 65536"/>
                  <a:gd name="T12" fmla="*/ 0 60000 65536"/>
                  <a:gd name="T13" fmla="*/ 0 60000 65536"/>
                  <a:gd name="T14" fmla="*/ 0 60000 65536"/>
                  <a:gd name="T15" fmla="*/ 0 w 10"/>
                  <a:gd name="T16" fmla="*/ 0 h 27"/>
                  <a:gd name="T17" fmla="*/ 10 w 10"/>
                  <a:gd name="T18" fmla="*/ 27 h 27"/>
                </a:gdLst>
                <a:ahLst/>
                <a:cxnLst>
                  <a:cxn ang="T10">
                    <a:pos x="T0" y="T1"/>
                  </a:cxn>
                  <a:cxn ang="T11">
                    <a:pos x="T2" y="T3"/>
                  </a:cxn>
                  <a:cxn ang="T12">
                    <a:pos x="T4" y="T5"/>
                  </a:cxn>
                  <a:cxn ang="T13">
                    <a:pos x="T6" y="T7"/>
                  </a:cxn>
                  <a:cxn ang="T14">
                    <a:pos x="T8" y="T9"/>
                  </a:cxn>
                </a:cxnLst>
                <a:rect l="T15" t="T16" r="T17" b="T18"/>
                <a:pathLst>
                  <a:path w="10" h="27">
                    <a:moveTo>
                      <a:pt x="1" y="0"/>
                    </a:moveTo>
                    <a:lnTo>
                      <a:pt x="0" y="27"/>
                    </a:lnTo>
                    <a:lnTo>
                      <a:pt x="9" y="27"/>
                    </a:lnTo>
                    <a:lnTo>
                      <a:pt x="10" y="0"/>
                    </a:lnTo>
                    <a:lnTo>
                      <a:pt x="1" y="0"/>
                    </a:lnTo>
                    <a:close/>
                  </a:path>
                </a:pathLst>
              </a:custGeom>
              <a:solidFill>
                <a:srgbClr val="FFFF00"/>
              </a:solidFill>
              <a:ln w="0">
                <a:solidFill>
                  <a:srgbClr val="FFFF00"/>
                </a:solidFill>
                <a:round/>
                <a:headEnd/>
                <a:tailEnd/>
              </a:ln>
            </p:spPr>
            <p:txBody>
              <a:bodyPr/>
              <a:lstStyle/>
              <a:p>
                <a:endParaRPr lang="fr-FR"/>
              </a:p>
            </p:txBody>
          </p:sp>
          <p:sp>
            <p:nvSpPr>
              <p:cNvPr id="36253" name="Rectangle 404"/>
              <p:cNvSpPr>
                <a:spLocks noChangeArrowheads="1"/>
              </p:cNvSpPr>
              <p:nvPr/>
            </p:nvSpPr>
            <p:spPr bwMode="auto">
              <a:xfrm>
                <a:off x="3591" y="211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54" name="Freeform 405"/>
              <p:cNvSpPr>
                <a:spLocks/>
              </p:cNvSpPr>
              <p:nvPr/>
            </p:nvSpPr>
            <p:spPr bwMode="auto">
              <a:xfrm>
                <a:off x="3600" y="2115"/>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36255" name="Rectangle 406"/>
              <p:cNvSpPr>
                <a:spLocks noChangeArrowheads="1"/>
              </p:cNvSpPr>
              <p:nvPr/>
            </p:nvSpPr>
            <p:spPr bwMode="auto">
              <a:xfrm>
                <a:off x="3600" y="211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56" name="Freeform 407"/>
              <p:cNvSpPr>
                <a:spLocks/>
              </p:cNvSpPr>
              <p:nvPr/>
            </p:nvSpPr>
            <p:spPr bwMode="auto">
              <a:xfrm>
                <a:off x="3605" y="2115"/>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257" name="Rectangle 408"/>
              <p:cNvSpPr>
                <a:spLocks noChangeArrowheads="1"/>
              </p:cNvSpPr>
              <p:nvPr/>
            </p:nvSpPr>
            <p:spPr bwMode="auto">
              <a:xfrm>
                <a:off x="3605" y="211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258" name="Freeform 409"/>
              <p:cNvSpPr>
                <a:spLocks/>
              </p:cNvSpPr>
              <p:nvPr/>
            </p:nvSpPr>
            <p:spPr bwMode="auto">
              <a:xfrm>
                <a:off x="3607" y="2115"/>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259" name="Rectangle 410"/>
              <p:cNvSpPr>
                <a:spLocks noChangeArrowheads="1"/>
              </p:cNvSpPr>
              <p:nvPr/>
            </p:nvSpPr>
            <p:spPr bwMode="auto">
              <a:xfrm>
                <a:off x="3607" y="211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grpSp>
        <p:grpSp>
          <p:nvGrpSpPr>
            <p:cNvPr id="35923" name="Group 411"/>
            <p:cNvGrpSpPr>
              <a:grpSpLocks/>
            </p:cNvGrpSpPr>
            <p:nvPr/>
          </p:nvGrpSpPr>
          <p:grpSpPr bwMode="auto">
            <a:xfrm>
              <a:off x="3965" y="1816"/>
              <a:ext cx="1476" cy="750"/>
              <a:chOff x="3701" y="1659"/>
              <a:chExt cx="1377" cy="700"/>
            </a:xfrm>
          </p:grpSpPr>
          <p:sp>
            <p:nvSpPr>
              <p:cNvPr id="35924" name="Freeform 412"/>
              <p:cNvSpPr>
                <a:spLocks/>
              </p:cNvSpPr>
              <p:nvPr/>
            </p:nvSpPr>
            <p:spPr bwMode="auto">
              <a:xfrm>
                <a:off x="3701" y="2331"/>
                <a:ext cx="13" cy="27"/>
              </a:xfrm>
              <a:custGeom>
                <a:avLst/>
                <a:gdLst>
                  <a:gd name="T0" fmla="*/ 1 w 13"/>
                  <a:gd name="T1" fmla="*/ 0 h 27"/>
                  <a:gd name="T2" fmla="*/ 0 w 13"/>
                  <a:gd name="T3" fmla="*/ 27 h 27"/>
                  <a:gd name="T4" fmla="*/ 12 w 13"/>
                  <a:gd name="T5" fmla="*/ 27 h 27"/>
                  <a:gd name="T6" fmla="*/ 13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2"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35925" name="Rectangle 413"/>
              <p:cNvSpPr>
                <a:spLocks noChangeArrowheads="1"/>
              </p:cNvSpPr>
              <p:nvPr/>
            </p:nvSpPr>
            <p:spPr bwMode="auto">
              <a:xfrm>
                <a:off x="3701" y="233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26" name="Freeform 414"/>
              <p:cNvSpPr>
                <a:spLocks/>
              </p:cNvSpPr>
              <p:nvPr/>
            </p:nvSpPr>
            <p:spPr bwMode="auto">
              <a:xfrm>
                <a:off x="3713" y="2331"/>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5927" name="Rectangle 415"/>
              <p:cNvSpPr>
                <a:spLocks noChangeArrowheads="1"/>
              </p:cNvSpPr>
              <p:nvPr/>
            </p:nvSpPr>
            <p:spPr bwMode="auto">
              <a:xfrm>
                <a:off x="3713" y="233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28" name="Freeform 416"/>
              <p:cNvSpPr>
                <a:spLocks/>
              </p:cNvSpPr>
              <p:nvPr/>
            </p:nvSpPr>
            <p:spPr bwMode="auto">
              <a:xfrm>
                <a:off x="3746" y="2309"/>
                <a:ext cx="31" cy="32"/>
              </a:xfrm>
              <a:custGeom>
                <a:avLst/>
                <a:gdLst>
                  <a:gd name="T0" fmla="*/ 0 w 31"/>
                  <a:gd name="T1" fmla="*/ 13 h 32"/>
                  <a:gd name="T2" fmla="*/ 17 w 31"/>
                  <a:gd name="T3" fmla="*/ 32 h 32"/>
                  <a:gd name="T4" fmla="*/ 31 w 31"/>
                  <a:gd name="T5" fmla="*/ 19 h 32"/>
                  <a:gd name="T6" fmla="*/ 14 w 31"/>
                  <a:gd name="T7" fmla="*/ 0 h 32"/>
                  <a:gd name="T8" fmla="*/ 0 w 31"/>
                  <a:gd name="T9" fmla="*/ 13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0" y="13"/>
                    </a:moveTo>
                    <a:lnTo>
                      <a:pt x="17" y="32"/>
                    </a:lnTo>
                    <a:lnTo>
                      <a:pt x="31" y="19"/>
                    </a:lnTo>
                    <a:lnTo>
                      <a:pt x="14" y="0"/>
                    </a:lnTo>
                    <a:lnTo>
                      <a:pt x="0" y="13"/>
                    </a:lnTo>
                    <a:close/>
                  </a:path>
                </a:pathLst>
              </a:custGeom>
              <a:solidFill>
                <a:srgbClr val="FFFF00"/>
              </a:solidFill>
              <a:ln w="0">
                <a:solidFill>
                  <a:srgbClr val="FFFF00"/>
                </a:solidFill>
                <a:round/>
                <a:headEnd/>
                <a:tailEnd/>
              </a:ln>
            </p:spPr>
            <p:txBody>
              <a:bodyPr/>
              <a:lstStyle/>
              <a:p>
                <a:endParaRPr lang="fr-FR"/>
              </a:p>
            </p:txBody>
          </p:sp>
          <p:sp>
            <p:nvSpPr>
              <p:cNvPr id="35929" name="Freeform 417"/>
              <p:cNvSpPr>
                <a:spLocks/>
              </p:cNvSpPr>
              <p:nvPr/>
            </p:nvSpPr>
            <p:spPr bwMode="auto">
              <a:xfrm>
                <a:off x="3768" y="2305"/>
                <a:ext cx="19" cy="26"/>
              </a:xfrm>
              <a:custGeom>
                <a:avLst/>
                <a:gdLst>
                  <a:gd name="T0" fmla="*/ 1 w 19"/>
                  <a:gd name="T1" fmla="*/ 0 h 26"/>
                  <a:gd name="T2" fmla="*/ 0 w 19"/>
                  <a:gd name="T3" fmla="*/ 26 h 26"/>
                  <a:gd name="T4" fmla="*/ 18 w 19"/>
                  <a:gd name="T5" fmla="*/ 26 h 26"/>
                  <a:gd name="T6" fmla="*/ 19 w 19"/>
                  <a:gd name="T7" fmla="*/ 0 h 26"/>
                  <a:gd name="T8" fmla="*/ 1 w 19"/>
                  <a:gd name="T9" fmla="*/ 0 h 26"/>
                  <a:gd name="T10" fmla="*/ 0 60000 65536"/>
                  <a:gd name="T11" fmla="*/ 0 60000 65536"/>
                  <a:gd name="T12" fmla="*/ 0 60000 65536"/>
                  <a:gd name="T13" fmla="*/ 0 60000 65536"/>
                  <a:gd name="T14" fmla="*/ 0 60000 65536"/>
                  <a:gd name="T15" fmla="*/ 0 w 19"/>
                  <a:gd name="T16" fmla="*/ 0 h 26"/>
                  <a:gd name="T17" fmla="*/ 19 w 19"/>
                  <a:gd name="T18" fmla="*/ 26 h 26"/>
                </a:gdLst>
                <a:ahLst/>
                <a:cxnLst>
                  <a:cxn ang="T10">
                    <a:pos x="T0" y="T1"/>
                  </a:cxn>
                  <a:cxn ang="T11">
                    <a:pos x="T2" y="T3"/>
                  </a:cxn>
                  <a:cxn ang="T12">
                    <a:pos x="T4" y="T5"/>
                  </a:cxn>
                  <a:cxn ang="T13">
                    <a:pos x="T6" y="T7"/>
                  </a:cxn>
                  <a:cxn ang="T14">
                    <a:pos x="T8" y="T9"/>
                  </a:cxn>
                </a:cxnLst>
                <a:rect l="T15" t="T16" r="T17" b="T18"/>
                <a:pathLst>
                  <a:path w="19" h="26">
                    <a:moveTo>
                      <a:pt x="1" y="0"/>
                    </a:moveTo>
                    <a:lnTo>
                      <a:pt x="0" y="26"/>
                    </a:lnTo>
                    <a:lnTo>
                      <a:pt x="18" y="26"/>
                    </a:lnTo>
                    <a:lnTo>
                      <a:pt x="19" y="0"/>
                    </a:lnTo>
                    <a:lnTo>
                      <a:pt x="1" y="0"/>
                    </a:lnTo>
                    <a:close/>
                  </a:path>
                </a:pathLst>
              </a:custGeom>
              <a:solidFill>
                <a:srgbClr val="FFFF00"/>
              </a:solidFill>
              <a:ln w="0">
                <a:solidFill>
                  <a:srgbClr val="FFFF00"/>
                </a:solidFill>
                <a:round/>
                <a:headEnd/>
                <a:tailEnd/>
              </a:ln>
            </p:spPr>
            <p:txBody>
              <a:bodyPr/>
              <a:lstStyle/>
              <a:p>
                <a:endParaRPr lang="fr-FR"/>
              </a:p>
            </p:txBody>
          </p:sp>
          <p:sp>
            <p:nvSpPr>
              <p:cNvPr id="35930" name="Freeform 418"/>
              <p:cNvSpPr>
                <a:spLocks/>
              </p:cNvSpPr>
              <p:nvPr/>
            </p:nvSpPr>
            <p:spPr bwMode="auto">
              <a:xfrm>
                <a:off x="3759" y="2306"/>
                <a:ext cx="17" cy="26"/>
              </a:xfrm>
              <a:custGeom>
                <a:avLst/>
                <a:gdLst>
                  <a:gd name="T0" fmla="*/ 0 w 17"/>
                  <a:gd name="T1" fmla="*/ 3 h 26"/>
                  <a:gd name="T2" fmla="*/ 9 w 17"/>
                  <a:gd name="T3" fmla="*/ 0 h 26"/>
                  <a:gd name="T4" fmla="*/ 17 w 17"/>
                  <a:gd name="T5" fmla="*/ 22 h 26"/>
                  <a:gd name="T6" fmla="*/ 9 w 17"/>
                  <a:gd name="T7" fmla="*/ 26 h 26"/>
                  <a:gd name="T8" fmla="*/ 0 w 17"/>
                  <a:gd name="T9" fmla="*/ 3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3"/>
                    </a:moveTo>
                    <a:lnTo>
                      <a:pt x="9" y="0"/>
                    </a:lnTo>
                    <a:lnTo>
                      <a:pt x="17" y="22"/>
                    </a:lnTo>
                    <a:lnTo>
                      <a:pt x="9" y="26"/>
                    </a:lnTo>
                    <a:lnTo>
                      <a:pt x="0" y="3"/>
                    </a:lnTo>
                    <a:close/>
                  </a:path>
                </a:pathLst>
              </a:custGeom>
              <a:solidFill>
                <a:srgbClr val="FFFF00"/>
              </a:solidFill>
              <a:ln w="0">
                <a:solidFill>
                  <a:srgbClr val="FFFF00"/>
                </a:solidFill>
                <a:round/>
                <a:headEnd/>
                <a:tailEnd/>
              </a:ln>
            </p:spPr>
            <p:txBody>
              <a:bodyPr/>
              <a:lstStyle/>
              <a:p>
                <a:endParaRPr lang="fr-FR"/>
              </a:p>
            </p:txBody>
          </p:sp>
          <p:sp>
            <p:nvSpPr>
              <p:cNvPr id="35931" name="Freeform 419"/>
              <p:cNvSpPr>
                <a:spLocks/>
              </p:cNvSpPr>
              <p:nvPr/>
            </p:nvSpPr>
            <p:spPr bwMode="auto">
              <a:xfrm>
                <a:off x="3786" y="2305"/>
                <a:ext cx="6" cy="26"/>
              </a:xfrm>
              <a:custGeom>
                <a:avLst/>
                <a:gdLst>
                  <a:gd name="T0" fmla="*/ 1 w 6"/>
                  <a:gd name="T1" fmla="*/ 0 h 26"/>
                  <a:gd name="T2" fmla="*/ 0 w 6"/>
                  <a:gd name="T3" fmla="*/ 26 h 26"/>
                  <a:gd name="T4" fmla="*/ 5 w 6"/>
                  <a:gd name="T5" fmla="*/ 26 h 26"/>
                  <a:gd name="T6" fmla="*/ 6 w 6"/>
                  <a:gd name="T7" fmla="*/ 0 h 26"/>
                  <a:gd name="T8" fmla="*/ 1 w 6"/>
                  <a:gd name="T9" fmla="*/ 0 h 26"/>
                  <a:gd name="T10" fmla="*/ 0 60000 65536"/>
                  <a:gd name="T11" fmla="*/ 0 60000 65536"/>
                  <a:gd name="T12" fmla="*/ 0 60000 65536"/>
                  <a:gd name="T13" fmla="*/ 0 60000 65536"/>
                  <a:gd name="T14" fmla="*/ 0 60000 65536"/>
                  <a:gd name="T15" fmla="*/ 0 w 6"/>
                  <a:gd name="T16" fmla="*/ 0 h 26"/>
                  <a:gd name="T17" fmla="*/ 6 w 6"/>
                  <a:gd name="T18" fmla="*/ 26 h 26"/>
                </a:gdLst>
                <a:ahLst/>
                <a:cxnLst>
                  <a:cxn ang="T10">
                    <a:pos x="T0" y="T1"/>
                  </a:cxn>
                  <a:cxn ang="T11">
                    <a:pos x="T2" y="T3"/>
                  </a:cxn>
                  <a:cxn ang="T12">
                    <a:pos x="T4" y="T5"/>
                  </a:cxn>
                  <a:cxn ang="T13">
                    <a:pos x="T6" y="T7"/>
                  </a:cxn>
                  <a:cxn ang="T14">
                    <a:pos x="T8" y="T9"/>
                  </a:cxn>
                </a:cxnLst>
                <a:rect l="T15" t="T16" r="T17" b="T18"/>
                <a:pathLst>
                  <a:path w="6" h="26">
                    <a:moveTo>
                      <a:pt x="1" y="0"/>
                    </a:moveTo>
                    <a:lnTo>
                      <a:pt x="0" y="26"/>
                    </a:lnTo>
                    <a:lnTo>
                      <a:pt x="5" y="26"/>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35932" name="Freeform 420"/>
              <p:cNvSpPr>
                <a:spLocks/>
              </p:cNvSpPr>
              <p:nvPr/>
            </p:nvSpPr>
            <p:spPr bwMode="auto">
              <a:xfrm>
                <a:off x="3834" y="2305"/>
                <a:ext cx="14" cy="26"/>
              </a:xfrm>
              <a:custGeom>
                <a:avLst/>
                <a:gdLst>
                  <a:gd name="T0" fmla="*/ 1 w 14"/>
                  <a:gd name="T1" fmla="*/ 0 h 26"/>
                  <a:gd name="T2" fmla="*/ 0 w 14"/>
                  <a:gd name="T3" fmla="*/ 26 h 26"/>
                  <a:gd name="T4" fmla="*/ 13 w 14"/>
                  <a:gd name="T5" fmla="*/ 26 h 26"/>
                  <a:gd name="T6" fmla="*/ 14 w 14"/>
                  <a:gd name="T7" fmla="*/ 0 h 26"/>
                  <a:gd name="T8" fmla="*/ 1 w 14"/>
                  <a:gd name="T9" fmla="*/ 0 h 26"/>
                  <a:gd name="T10" fmla="*/ 0 60000 65536"/>
                  <a:gd name="T11" fmla="*/ 0 60000 65536"/>
                  <a:gd name="T12" fmla="*/ 0 60000 65536"/>
                  <a:gd name="T13" fmla="*/ 0 60000 65536"/>
                  <a:gd name="T14" fmla="*/ 0 60000 65536"/>
                  <a:gd name="T15" fmla="*/ 0 w 14"/>
                  <a:gd name="T16" fmla="*/ 0 h 26"/>
                  <a:gd name="T17" fmla="*/ 14 w 14"/>
                  <a:gd name="T18" fmla="*/ 26 h 26"/>
                </a:gdLst>
                <a:ahLst/>
                <a:cxnLst>
                  <a:cxn ang="T10">
                    <a:pos x="T0" y="T1"/>
                  </a:cxn>
                  <a:cxn ang="T11">
                    <a:pos x="T2" y="T3"/>
                  </a:cxn>
                  <a:cxn ang="T12">
                    <a:pos x="T4" y="T5"/>
                  </a:cxn>
                  <a:cxn ang="T13">
                    <a:pos x="T6" y="T7"/>
                  </a:cxn>
                  <a:cxn ang="T14">
                    <a:pos x="T8" y="T9"/>
                  </a:cxn>
                </a:cxnLst>
                <a:rect l="T15" t="T16" r="T17" b="T18"/>
                <a:pathLst>
                  <a:path w="14" h="26">
                    <a:moveTo>
                      <a:pt x="1" y="0"/>
                    </a:moveTo>
                    <a:lnTo>
                      <a:pt x="0" y="26"/>
                    </a:lnTo>
                    <a:lnTo>
                      <a:pt x="13" y="26"/>
                    </a:lnTo>
                    <a:lnTo>
                      <a:pt x="14" y="0"/>
                    </a:lnTo>
                    <a:lnTo>
                      <a:pt x="1" y="0"/>
                    </a:lnTo>
                    <a:close/>
                  </a:path>
                </a:pathLst>
              </a:custGeom>
              <a:solidFill>
                <a:srgbClr val="FFFF00"/>
              </a:solidFill>
              <a:ln w="0">
                <a:solidFill>
                  <a:srgbClr val="FFFF00"/>
                </a:solidFill>
                <a:round/>
                <a:headEnd/>
                <a:tailEnd/>
              </a:ln>
            </p:spPr>
            <p:txBody>
              <a:bodyPr/>
              <a:lstStyle/>
              <a:p>
                <a:endParaRPr lang="fr-FR"/>
              </a:p>
            </p:txBody>
          </p:sp>
          <p:sp>
            <p:nvSpPr>
              <p:cNvPr id="35933" name="Rectangle 421"/>
              <p:cNvSpPr>
                <a:spLocks noChangeArrowheads="1"/>
              </p:cNvSpPr>
              <p:nvPr/>
            </p:nvSpPr>
            <p:spPr bwMode="auto">
              <a:xfrm>
                <a:off x="3786" y="2306"/>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34" name="Freeform 422"/>
              <p:cNvSpPr>
                <a:spLocks/>
              </p:cNvSpPr>
              <p:nvPr/>
            </p:nvSpPr>
            <p:spPr bwMode="auto">
              <a:xfrm>
                <a:off x="3847" y="2305"/>
                <a:ext cx="9" cy="26"/>
              </a:xfrm>
              <a:custGeom>
                <a:avLst/>
                <a:gdLst>
                  <a:gd name="T0" fmla="*/ 1 w 9"/>
                  <a:gd name="T1" fmla="*/ 0 h 26"/>
                  <a:gd name="T2" fmla="*/ 0 w 9"/>
                  <a:gd name="T3" fmla="*/ 26 h 26"/>
                  <a:gd name="T4" fmla="*/ 8 w 9"/>
                  <a:gd name="T5" fmla="*/ 26 h 26"/>
                  <a:gd name="T6" fmla="*/ 9 w 9"/>
                  <a:gd name="T7" fmla="*/ 0 h 26"/>
                  <a:gd name="T8" fmla="*/ 1 w 9"/>
                  <a:gd name="T9" fmla="*/ 0 h 26"/>
                  <a:gd name="T10" fmla="*/ 0 60000 65536"/>
                  <a:gd name="T11" fmla="*/ 0 60000 65536"/>
                  <a:gd name="T12" fmla="*/ 0 60000 65536"/>
                  <a:gd name="T13" fmla="*/ 0 60000 65536"/>
                  <a:gd name="T14" fmla="*/ 0 60000 65536"/>
                  <a:gd name="T15" fmla="*/ 0 w 9"/>
                  <a:gd name="T16" fmla="*/ 0 h 26"/>
                  <a:gd name="T17" fmla="*/ 9 w 9"/>
                  <a:gd name="T18" fmla="*/ 26 h 26"/>
                </a:gdLst>
                <a:ahLst/>
                <a:cxnLst>
                  <a:cxn ang="T10">
                    <a:pos x="T0" y="T1"/>
                  </a:cxn>
                  <a:cxn ang="T11">
                    <a:pos x="T2" y="T3"/>
                  </a:cxn>
                  <a:cxn ang="T12">
                    <a:pos x="T4" y="T5"/>
                  </a:cxn>
                  <a:cxn ang="T13">
                    <a:pos x="T6" y="T7"/>
                  </a:cxn>
                  <a:cxn ang="T14">
                    <a:pos x="T8" y="T9"/>
                  </a:cxn>
                </a:cxnLst>
                <a:rect l="T15" t="T16" r="T17" b="T18"/>
                <a:pathLst>
                  <a:path w="9" h="26">
                    <a:moveTo>
                      <a:pt x="1" y="0"/>
                    </a:moveTo>
                    <a:lnTo>
                      <a:pt x="0" y="26"/>
                    </a:lnTo>
                    <a:lnTo>
                      <a:pt x="8" y="26"/>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35935" name="Rectangle 423"/>
              <p:cNvSpPr>
                <a:spLocks noChangeArrowheads="1"/>
              </p:cNvSpPr>
              <p:nvPr/>
            </p:nvSpPr>
            <p:spPr bwMode="auto">
              <a:xfrm>
                <a:off x="3847" y="2306"/>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36" name="Freeform 424"/>
              <p:cNvSpPr>
                <a:spLocks/>
              </p:cNvSpPr>
              <p:nvPr/>
            </p:nvSpPr>
            <p:spPr bwMode="auto">
              <a:xfrm>
                <a:off x="3855" y="2305"/>
                <a:ext cx="22" cy="26"/>
              </a:xfrm>
              <a:custGeom>
                <a:avLst/>
                <a:gdLst>
                  <a:gd name="T0" fmla="*/ 1 w 22"/>
                  <a:gd name="T1" fmla="*/ 0 h 26"/>
                  <a:gd name="T2" fmla="*/ 0 w 22"/>
                  <a:gd name="T3" fmla="*/ 26 h 26"/>
                  <a:gd name="T4" fmla="*/ 21 w 22"/>
                  <a:gd name="T5" fmla="*/ 26 h 26"/>
                  <a:gd name="T6" fmla="*/ 22 w 22"/>
                  <a:gd name="T7" fmla="*/ 0 h 26"/>
                  <a:gd name="T8" fmla="*/ 1 w 22"/>
                  <a:gd name="T9" fmla="*/ 0 h 26"/>
                  <a:gd name="T10" fmla="*/ 0 60000 65536"/>
                  <a:gd name="T11" fmla="*/ 0 60000 65536"/>
                  <a:gd name="T12" fmla="*/ 0 60000 65536"/>
                  <a:gd name="T13" fmla="*/ 0 60000 65536"/>
                  <a:gd name="T14" fmla="*/ 0 60000 65536"/>
                  <a:gd name="T15" fmla="*/ 0 w 22"/>
                  <a:gd name="T16" fmla="*/ 0 h 26"/>
                  <a:gd name="T17" fmla="*/ 22 w 22"/>
                  <a:gd name="T18" fmla="*/ 26 h 26"/>
                </a:gdLst>
                <a:ahLst/>
                <a:cxnLst>
                  <a:cxn ang="T10">
                    <a:pos x="T0" y="T1"/>
                  </a:cxn>
                  <a:cxn ang="T11">
                    <a:pos x="T2" y="T3"/>
                  </a:cxn>
                  <a:cxn ang="T12">
                    <a:pos x="T4" y="T5"/>
                  </a:cxn>
                  <a:cxn ang="T13">
                    <a:pos x="T6" y="T7"/>
                  </a:cxn>
                  <a:cxn ang="T14">
                    <a:pos x="T8" y="T9"/>
                  </a:cxn>
                </a:cxnLst>
                <a:rect l="T15" t="T16" r="T17" b="T18"/>
                <a:pathLst>
                  <a:path w="22" h="26">
                    <a:moveTo>
                      <a:pt x="1" y="0"/>
                    </a:moveTo>
                    <a:lnTo>
                      <a:pt x="0" y="26"/>
                    </a:lnTo>
                    <a:lnTo>
                      <a:pt x="21" y="26"/>
                    </a:lnTo>
                    <a:lnTo>
                      <a:pt x="22" y="0"/>
                    </a:lnTo>
                    <a:lnTo>
                      <a:pt x="1" y="0"/>
                    </a:lnTo>
                    <a:close/>
                  </a:path>
                </a:pathLst>
              </a:custGeom>
              <a:solidFill>
                <a:srgbClr val="FFFF00"/>
              </a:solidFill>
              <a:ln w="0">
                <a:solidFill>
                  <a:srgbClr val="FFFF00"/>
                </a:solidFill>
                <a:round/>
                <a:headEnd/>
                <a:tailEnd/>
              </a:ln>
            </p:spPr>
            <p:txBody>
              <a:bodyPr/>
              <a:lstStyle/>
              <a:p>
                <a:endParaRPr lang="fr-FR"/>
              </a:p>
            </p:txBody>
          </p:sp>
          <p:sp>
            <p:nvSpPr>
              <p:cNvPr id="35937" name="Rectangle 425"/>
              <p:cNvSpPr>
                <a:spLocks noChangeArrowheads="1"/>
              </p:cNvSpPr>
              <p:nvPr/>
            </p:nvSpPr>
            <p:spPr bwMode="auto">
              <a:xfrm>
                <a:off x="3855" y="2306"/>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38" name="Freeform 426"/>
              <p:cNvSpPr>
                <a:spLocks/>
              </p:cNvSpPr>
              <p:nvPr/>
            </p:nvSpPr>
            <p:spPr bwMode="auto">
              <a:xfrm>
                <a:off x="3876" y="2305"/>
                <a:ext cx="2" cy="26"/>
              </a:xfrm>
              <a:custGeom>
                <a:avLst/>
                <a:gdLst>
                  <a:gd name="T0" fmla="*/ 1 w 2"/>
                  <a:gd name="T1" fmla="*/ 0 h 26"/>
                  <a:gd name="T2" fmla="*/ 0 w 2"/>
                  <a:gd name="T3" fmla="*/ 26 h 26"/>
                  <a:gd name="T4" fmla="*/ 1 w 2"/>
                  <a:gd name="T5" fmla="*/ 26 h 26"/>
                  <a:gd name="T6" fmla="*/ 2 w 2"/>
                  <a:gd name="T7" fmla="*/ 0 h 26"/>
                  <a:gd name="T8" fmla="*/ 1 w 2"/>
                  <a:gd name="T9" fmla="*/ 0 h 26"/>
                  <a:gd name="T10" fmla="*/ 0 60000 65536"/>
                  <a:gd name="T11" fmla="*/ 0 60000 65536"/>
                  <a:gd name="T12" fmla="*/ 0 60000 65536"/>
                  <a:gd name="T13" fmla="*/ 0 60000 65536"/>
                  <a:gd name="T14" fmla="*/ 0 60000 65536"/>
                  <a:gd name="T15" fmla="*/ 0 w 2"/>
                  <a:gd name="T16" fmla="*/ 0 h 26"/>
                  <a:gd name="T17" fmla="*/ 2 w 2"/>
                  <a:gd name="T18" fmla="*/ 26 h 26"/>
                </a:gdLst>
                <a:ahLst/>
                <a:cxnLst>
                  <a:cxn ang="T10">
                    <a:pos x="T0" y="T1"/>
                  </a:cxn>
                  <a:cxn ang="T11">
                    <a:pos x="T2" y="T3"/>
                  </a:cxn>
                  <a:cxn ang="T12">
                    <a:pos x="T4" y="T5"/>
                  </a:cxn>
                  <a:cxn ang="T13">
                    <a:pos x="T6" y="T7"/>
                  </a:cxn>
                  <a:cxn ang="T14">
                    <a:pos x="T8" y="T9"/>
                  </a:cxn>
                </a:cxnLst>
                <a:rect l="T15" t="T16" r="T17" b="T18"/>
                <a:pathLst>
                  <a:path w="2" h="26">
                    <a:moveTo>
                      <a:pt x="1" y="0"/>
                    </a:moveTo>
                    <a:lnTo>
                      <a:pt x="0" y="26"/>
                    </a:lnTo>
                    <a:lnTo>
                      <a:pt x="1" y="26"/>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5939" name="Rectangle 427"/>
              <p:cNvSpPr>
                <a:spLocks noChangeArrowheads="1"/>
              </p:cNvSpPr>
              <p:nvPr/>
            </p:nvSpPr>
            <p:spPr bwMode="auto">
              <a:xfrm>
                <a:off x="3876" y="2306"/>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40" name="Freeform 428"/>
              <p:cNvSpPr>
                <a:spLocks/>
              </p:cNvSpPr>
              <p:nvPr/>
            </p:nvSpPr>
            <p:spPr bwMode="auto">
              <a:xfrm>
                <a:off x="3904" y="2291"/>
                <a:ext cx="28" cy="24"/>
              </a:xfrm>
              <a:custGeom>
                <a:avLst/>
                <a:gdLst>
                  <a:gd name="T0" fmla="*/ 0 w 28"/>
                  <a:gd name="T1" fmla="*/ 22 h 24"/>
                  <a:gd name="T2" fmla="*/ 26 w 28"/>
                  <a:gd name="T3" fmla="*/ 24 h 24"/>
                  <a:gd name="T4" fmla="*/ 28 w 28"/>
                  <a:gd name="T5" fmla="*/ 2 h 24"/>
                  <a:gd name="T6" fmla="*/ 2 w 28"/>
                  <a:gd name="T7" fmla="*/ 0 h 24"/>
                  <a:gd name="T8" fmla="*/ 0 w 28"/>
                  <a:gd name="T9" fmla="*/ 22 h 24"/>
                  <a:gd name="T10" fmla="*/ 0 60000 65536"/>
                  <a:gd name="T11" fmla="*/ 0 60000 65536"/>
                  <a:gd name="T12" fmla="*/ 0 60000 65536"/>
                  <a:gd name="T13" fmla="*/ 0 60000 65536"/>
                  <a:gd name="T14" fmla="*/ 0 60000 65536"/>
                  <a:gd name="T15" fmla="*/ 0 w 28"/>
                  <a:gd name="T16" fmla="*/ 0 h 24"/>
                  <a:gd name="T17" fmla="*/ 28 w 28"/>
                  <a:gd name="T18" fmla="*/ 24 h 24"/>
                </a:gdLst>
                <a:ahLst/>
                <a:cxnLst>
                  <a:cxn ang="T10">
                    <a:pos x="T0" y="T1"/>
                  </a:cxn>
                  <a:cxn ang="T11">
                    <a:pos x="T2" y="T3"/>
                  </a:cxn>
                  <a:cxn ang="T12">
                    <a:pos x="T4" y="T5"/>
                  </a:cxn>
                  <a:cxn ang="T13">
                    <a:pos x="T6" y="T7"/>
                  </a:cxn>
                  <a:cxn ang="T14">
                    <a:pos x="T8" y="T9"/>
                  </a:cxn>
                </a:cxnLst>
                <a:rect l="T15" t="T16" r="T17" b="T18"/>
                <a:pathLst>
                  <a:path w="28" h="24">
                    <a:moveTo>
                      <a:pt x="0" y="22"/>
                    </a:moveTo>
                    <a:lnTo>
                      <a:pt x="26" y="24"/>
                    </a:lnTo>
                    <a:lnTo>
                      <a:pt x="28" y="2"/>
                    </a:lnTo>
                    <a:lnTo>
                      <a:pt x="2" y="0"/>
                    </a:lnTo>
                    <a:lnTo>
                      <a:pt x="0" y="22"/>
                    </a:lnTo>
                    <a:close/>
                  </a:path>
                </a:pathLst>
              </a:custGeom>
              <a:solidFill>
                <a:srgbClr val="FFFF00"/>
              </a:solidFill>
              <a:ln w="0">
                <a:solidFill>
                  <a:srgbClr val="FFFF00"/>
                </a:solidFill>
                <a:round/>
                <a:headEnd/>
                <a:tailEnd/>
              </a:ln>
            </p:spPr>
            <p:txBody>
              <a:bodyPr/>
              <a:lstStyle/>
              <a:p>
                <a:endParaRPr lang="fr-FR"/>
              </a:p>
            </p:txBody>
          </p:sp>
          <p:sp>
            <p:nvSpPr>
              <p:cNvPr id="35941" name="Freeform 429"/>
              <p:cNvSpPr>
                <a:spLocks/>
              </p:cNvSpPr>
              <p:nvPr/>
            </p:nvSpPr>
            <p:spPr bwMode="auto">
              <a:xfrm>
                <a:off x="3918" y="2278"/>
                <a:ext cx="21" cy="27"/>
              </a:xfrm>
              <a:custGeom>
                <a:avLst/>
                <a:gdLst>
                  <a:gd name="T0" fmla="*/ 1 w 21"/>
                  <a:gd name="T1" fmla="*/ 0 h 27"/>
                  <a:gd name="T2" fmla="*/ 0 w 21"/>
                  <a:gd name="T3" fmla="*/ 27 h 27"/>
                  <a:gd name="T4" fmla="*/ 20 w 21"/>
                  <a:gd name="T5" fmla="*/ 27 h 27"/>
                  <a:gd name="T6" fmla="*/ 21 w 21"/>
                  <a:gd name="T7" fmla="*/ 0 h 27"/>
                  <a:gd name="T8" fmla="*/ 1 w 21"/>
                  <a:gd name="T9" fmla="*/ 0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1" y="0"/>
                    </a:moveTo>
                    <a:lnTo>
                      <a:pt x="0" y="27"/>
                    </a:lnTo>
                    <a:lnTo>
                      <a:pt x="20" y="27"/>
                    </a:lnTo>
                    <a:lnTo>
                      <a:pt x="21" y="0"/>
                    </a:lnTo>
                    <a:lnTo>
                      <a:pt x="1" y="0"/>
                    </a:lnTo>
                    <a:close/>
                  </a:path>
                </a:pathLst>
              </a:custGeom>
              <a:solidFill>
                <a:srgbClr val="FFFF00"/>
              </a:solidFill>
              <a:ln w="0">
                <a:solidFill>
                  <a:srgbClr val="FFFF00"/>
                </a:solidFill>
                <a:round/>
                <a:headEnd/>
                <a:tailEnd/>
              </a:ln>
            </p:spPr>
            <p:txBody>
              <a:bodyPr/>
              <a:lstStyle/>
              <a:p>
                <a:endParaRPr lang="fr-FR"/>
              </a:p>
            </p:txBody>
          </p:sp>
          <p:sp>
            <p:nvSpPr>
              <p:cNvPr id="35942" name="Freeform 430"/>
              <p:cNvSpPr>
                <a:spLocks/>
              </p:cNvSpPr>
              <p:nvPr/>
            </p:nvSpPr>
            <p:spPr bwMode="auto">
              <a:xfrm>
                <a:off x="3905" y="2279"/>
                <a:ext cx="26" cy="27"/>
              </a:xfrm>
              <a:custGeom>
                <a:avLst/>
                <a:gdLst>
                  <a:gd name="T0" fmla="*/ 0 w 26"/>
                  <a:gd name="T1" fmla="*/ 12 h 27"/>
                  <a:gd name="T2" fmla="*/ 13 w 26"/>
                  <a:gd name="T3" fmla="*/ 0 h 27"/>
                  <a:gd name="T4" fmla="*/ 26 w 26"/>
                  <a:gd name="T5" fmla="*/ 14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4"/>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35943" name="Freeform 431"/>
              <p:cNvSpPr>
                <a:spLocks/>
              </p:cNvSpPr>
              <p:nvPr/>
            </p:nvSpPr>
            <p:spPr bwMode="auto">
              <a:xfrm>
                <a:off x="3981" y="2278"/>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35944" name="Freeform 432"/>
              <p:cNvSpPr>
                <a:spLocks/>
              </p:cNvSpPr>
              <p:nvPr/>
            </p:nvSpPr>
            <p:spPr bwMode="auto">
              <a:xfrm>
                <a:off x="3987" y="2278"/>
                <a:ext cx="10" cy="27"/>
              </a:xfrm>
              <a:custGeom>
                <a:avLst/>
                <a:gdLst>
                  <a:gd name="T0" fmla="*/ 1 w 10"/>
                  <a:gd name="T1" fmla="*/ 0 h 27"/>
                  <a:gd name="T2" fmla="*/ 0 w 10"/>
                  <a:gd name="T3" fmla="*/ 27 h 27"/>
                  <a:gd name="T4" fmla="*/ 9 w 10"/>
                  <a:gd name="T5" fmla="*/ 27 h 27"/>
                  <a:gd name="T6" fmla="*/ 10 w 10"/>
                  <a:gd name="T7" fmla="*/ 0 h 27"/>
                  <a:gd name="T8" fmla="*/ 1 w 10"/>
                  <a:gd name="T9" fmla="*/ 0 h 27"/>
                  <a:gd name="T10" fmla="*/ 0 60000 65536"/>
                  <a:gd name="T11" fmla="*/ 0 60000 65536"/>
                  <a:gd name="T12" fmla="*/ 0 60000 65536"/>
                  <a:gd name="T13" fmla="*/ 0 60000 65536"/>
                  <a:gd name="T14" fmla="*/ 0 60000 65536"/>
                  <a:gd name="T15" fmla="*/ 0 w 10"/>
                  <a:gd name="T16" fmla="*/ 0 h 27"/>
                  <a:gd name="T17" fmla="*/ 10 w 10"/>
                  <a:gd name="T18" fmla="*/ 27 h 27"/>
                </a:gdLst>
                <a:ahLst/>
                <a:cxnLst>
                  <a:cxn ang="T10">
                    <a:pos x="T0" y="T1"/>
                  </a:cxn>
                  <a:cxn ang="T11">
                    <a:pos x="T2" y="T3"/>
                  </a:cxn>
                  <a:cxn ang="T12">
                    <a:pos x="T4" y="T5"/>
                  </a:cxn>
                  <a:cxn ang="T13">
                    <a:pos x="T6" y="T7"/>
                  </a:cxn>
                  <a:cxn ang="T14">
                    <a:pos x="T8" y="T9"/>
                  </a:cxn>
                </a:cxnLst>
                <a:rect l="T15" t="T16" r="T17" b="T18"/>
                <a:pathLst>
                  <a:path w="10" h="27">
                    <a:moveTo>
                      <a:pt x="1" y="0"/>
                    </a:moveTo>
                    <a:lnTo>
                      <a:pt x="0" y="27"/>
                    </a:lnTo>
                    <a:lnTo>
                      <a:pt x="9" y="27"/>
                    </a:lnTo>
                    <a:lnTo>
                      <a:pt x="10" y="0"/>
                    </a:lnTo>
                    <a:lnTo>
                      <a:pt x="1" y="0"/>
                    </a:lnTo>
                    <a:close/>
                  </a:path>
                </a:pathLst>
              </a:custGeom>
              <a:solidFill>
                <a:srgbClr val="FFFF00"/>
              </a:solidFill>
              <a:ln w="0">
                <a:solidFill>
                  <a:srgbClr val="FFFF00"/>
                </a:solidFill>
                <a:round/>
                <a:headEnd/>
                <a:tailEnd/>
              </a:ln>
            </p:spPr>
            <p:txBody>
              <a:bodyPr/>
              <a:lstStyle/>
              <a:p>
                <a:endParaRPr lang="fr-FR"/>
              </a:p>
            </p:txBody>
          </p:sp>
          <p:sp>
            <p:nvSpPr>
              <p:cNvPr id="35945" name="Rectangle 433"/>
              <p:cNvSpPr>
                <a:spLocks noChangeArrowheads="1"/>
              </p:cNvSpPr>
              <p:nvPr/>
            </p:nvSpPr>
            <p:spPr bwMode="auto">
              <a:xfrm>
                <a:off x="3987" y="227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46" name="Freeform 434"/>
              <p:cNvSpPr>
                <a:spLocks/>
              </p:cNvSpPr>
              <p:nvPr/>
            </p:nvSpPr>
            <p:spPr bwMode="auto">
              <a:xfrm>
                <a:off x="3985" y="2262"/>
                <a:ext cx="31" cy="33"/>
              </a:xfrm>
              <a:custGeom>
                <a:avLst/>
                <a:gdLst>
                  <a:gd name="T0" fmla="*/ 0 w 31"/>
                  <a:gd name="T1" fmla="*/ 26 h 33"/>
                  <a:gd name="T2" fmla="*/ 24 w 31"/>
                  <a:gd name="T3" fmla="*/ 33 h 33"/>
                  <a:gd name="T4" fmla="*/ 31 w 31"/>
                  <a:gd name="T5" fmla="*/ 6 h 33"/>
                  <a:gd name="T6" fmla="*/ 6 w 31"/>
                  <a:gd name="T7" fmla="*/ 0 h 33"/>
                  <a:gd name="T8" fmla="*/ 0 w 31"/>
                  <a:gd name="T9" fmla="*/ 26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0" y="26"/>
                    </a:moveTo>
                    <a:lnTo>
                      <a:pt x="24" y="33"/>
                    </a:lnTo>
                    <a:lnTo>
                      <a:pt x="31" y="6"/>
                    </a:lnTo>
                    <a:lnTo>
                      <a:pt x="6" y="0"/>
                    </a:lnTo>
                    <a:lnTo>
                      <a:pt x="0" y="26"/>
                    </a:lnTo>
                    <a:close/>
                  </a:path>
                </a:pathLst>
              </a:custGeom>
              <a:solidFill>
                <a:srgbClr val="FFFF00"/>
              </a:solidFill>
              <a:ln w="0">
                <a:solidFill>
                  <a:srgbClr val="FFFF00"/>
                </a:solidFill>
                <a:round/>
                <a:headEnd/>
                <a:tailEnd/>
              </a:ln>
            </p:spPr>
            <p:txBody>
              <a:bodyPr/>
              <a:lstStyle/>
              <a:p>
                <a:endParaRPr lang="fr-FR"/>
              </a:p>
            </p:txBody>
          </p:sp>
          <p:sp>
            <p:nvSpPr>
              <p:cNvPr id="35947" name="Freeform 435"/>
              <p:cNvSpPr>
                <a:spLocks/>
              </p:cNvSpPr>
              <p:nvPr/>
            </p:nvSpPr>
            <p:spPr bwMode="auto">
              <a:xfrm>
                <a:off x="3985" y="2279"/>
                <a:ext cx="24" cy="27"/>
              </a:xfrm>
              <a:custGeom>
                <a:avLst/>
                <a:gdLst>
                  <a:gd name="T0" fmla="*/ 11 w 24"/>
                  <a:gd name="T1" fmla="*/ 0 h 27"/>
                  <a:gd name="T2" fmla="*/ 0 w 24"/>
                  <a:gd name="T3" fmla="*/ 9 h 27"/>
                  <a:gd name="T4" fmla="*/ 11 w 24"/>
                  <a:gd name="T5" fmla="*/ 27 h 27"/>
                  <a:gd name="T6" fmla="*/ 24 w 24"/>
                  <a:gd name="T7" fmla="*/ 16 h 27"/>
                  <a:gd name="T8" fmla="*/ 11 w 24"/>
                  <a:gd name="T9" fmla="*/ 0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11" y="0"/>
                    </a:moveTo>
                    <a:lnTo>
                      <a:pt x="0" y="9"/>
                    </a:lnTo>
                    <a:lnTo>
                      <a:pt x="11" y="27"/>
                    </a:lnTo>
                    <a:lnTo>
                      <a:pt x="24" y="16"/>
                    </a:lnTo>
                    <a:lnTo>
                      <a:pt x="11" y="0"/>
                    </a:lnTo>
                    <a:close/>
                  </a:path>
                </a:pathLst>
              </a:custGeom>
              <a:solidFill>
                <a:srgbClr val="FFFF00"/>
              </a:solidFill>
              <a:ln w="0">
                <a:solidFill>
                  <a:srgbClr val="FFFF00"/>
                </a:solidFill>
                <a:round/>
                <a:headEnd/>
                <a:tailEnd/>
              </a:ln>
            </p:spPr>
            <p:txBody>
              <a:bodyPr/>
              <a:lstStyle/>
              <a:p>
                <a:endParaRPr lang="fr-FR"/>
              </a:p>
            </p:txBody>
          </p:sp>
          <p:sp>
            <p:nvSpPr>
              <p:cNvPr id="35948" name="Freeform 436"/>
              <p:cNvSpPr>
                <a:spLocks/>
              </p:cNvSpPr>
              <p:nvPr/>
            </p:nvSpPr>
            <p:spPr bwMode="auto">
              <a:xfrm>
                <a:off x="4031" y="2237"/>
                <a:ext cx="28" cy="26"/>
              </a:xfrm>
              <a:custGeom>
                <a:avLst/>
                <a:gdLst>
                  <a:gd name="T0" fmla="*/ 0 w 28"/>
                  <a:gd name="T1" fmla="*/ 23 h 26"/>
                  <a:gd name="T2" fmla="*/ 26 w 28"/>
                  <a:gd name="T3" fmla="*/ 26 h 26"/>
                  <a:gd name="T4" fmla="*/ 28 w 28"/>
                  <a:gd name="T5" fmla="*/ 2 h 26"/>
                  <a:gd name="T6" fmla="*/ 2 w 28"/>
                  <a:gd name="T7" fmla="*/ 0 h 26"/>
                  <a:gd name="T8" fmla="*/ 0 w 28"/>
                  <a:gd name="T9" fmla="*/ 23 h 26"/>
                  <a:gd name="T10" fmla="*/ 0 60000 65536"/>
                  <a:gd name="T11" fmla="*/ 0 60000 65536"/>
                  <a:gd name="T12" fmla="*/ 0 60000 65536"/>
                  <a:gd name="T13" fmla="*/ 0 60000 65536"/>
                  <a:gd name="T14" fmla="*/ 0 60000 65536"/>
                  <a:gd name="T15" fmla="*/ 0 w 28"/>
                  <a:gd name="T16" fmla="*/ 0 h 26"/>
                  <a:gd name="T17" fmla="*/ 28 w 28"/>
                  <a:gd name="T18" fmla="*/ 26 h 26"/>
                </a:gdLst>
                <a:ahLst/>
                <a:cxnLst>
                  <a:cxn ang="T10">
                    <a:pos x="T0" y="T1"/>
                  </a:cxn>
                  <a:cxn ang="T11">
                    <a:pos x="T2" y="T3"/>
                  </a:cxn>
                  <a:cxn ang="T12">
                    <a:pos x="T4" y="T5"/>
                  </a:cxn>
                  <a:cxn ang="T13">
                    <a:pos x="T6" y="T7"/>
                  </a:cxn>
                  <a:cxn ang="T14">
                    <a:pos x="T8" y="T9"/>
                  </a:cxn>
                </a:cxnLst>
                <a:rect l="T15" t="T16" r="T17" b="T18"/>
                <a:pathLst>
                  <a:path w="28" h="26">
                    <a:moveTo>
                      <a:pt x="0" y="23"/>
                    </a:moveTo>
                    <a:lnTo>
                      <a:pt x="26" y="26"/>
                    </a:lnTo>
                    <a:lnTo>
                      <a:pt x="28" y="2"/>
                    </a:lnTo>
                    <a:lnTo>
                      <a:pt x="2" y="0"/>
                    </a:lnTo>
                    <a:lnTo>
                      <a:pt x="0" y="23"/>
                    </a:lnTo>
                    <a:close/>
                  </a:path>
                </a:pathLst>
              </a:custGeom>
              <a:solidFill>
                <a:srgbClr val="FFFF00"/>
              </a:solidFill>
              <a:ln w="0">
                <a:solidFill>
                  <a:srgbClr val="FFFF00"/>
                </a:solidFill>
                <a:round/>
                <a:headEnd/>
                <a:tailEnd/>
              </a:ln>
            </p:spPr>
            <p:txBody>
              <a:bodyPr/>
              <a:lstStyle/>
              <a:p>
                <a:endParaRPr lang="fr-FR"/>
              </a:p>
            </p:txBody>
          </p:sp>
          <p:sp>
            <p:nvSpPr>
              <p:cNvPr id="35949" name="Freeform 437"/>
              <p:cNvSpPr>
                <a:spLocks/>
              </p:cNvSpPr>
              <p:nvPr/>
            </p:nvSpPr>
            <p:spPr bwMode="auto">
              <a:xfrm>
                <a:off x="4045" y="2224"/>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5950" name="Freeform 438"/>
              <p:cNvSpPr>
                <a:spLocks/>
              </p:cNvSpPr>
              <p:nvPr/>
            </p:nvSpPr>
            <p:spPr bwMode="auto">
              <a:xfrm>
                <a:off x="4032" y="2225"/>
                <a:ext cx="26" cy="27"/>
              </a:xfrm>
              <a:custGeom>
                <a:avLst/>
                <a:gdLst>
                  <a:gd name="T0" fmla="*/ 0 w 26"/>
                  <a:gd name="T1" fmla="*/ 12 h 27"/>
                  <a:gd name="T2" fmla="*/ 13 w 26"/>
                  <a:gd name="T3" fmla="*/ 0 h 27"/>
                  <a:gd name="T4" fmla="*/ 26 w 26"/>
                  <a:gd name="T5" fmla="*/ 14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4"/>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35951" name="Freeform 439"/>
              <p:cNvSpPr>
                <a:spLocks/>
              </p:cNvSpPr>
              <p:nvPr/>
            </p:nvSpPr>
            <p:spPr bwMode="auto">
              <a:xfrm>
                <a:off x="4046" y="2224"/>
                <a:ext cx="9" cy="27"/>
              </a:xfrm>
              <a:custGeom>
                <a:avLst/>
                <a:gdLst>
                  <a:gd name="T0" fmla="*/ 1 w 9"/>
                  <a:gd name="T1" fmla="*/ 0 h 27"/>
                  <a:gd name="T2" fmla="*/ 0 w 9"/>
                  <a:gd name="T3" fmla="*/ 27 h 27"/>
                  <a:gd name="T4" fmla="*/ 8 w 9"/>
                  <a:gd name="T5" fmla="*/ 27 h 27"/>
                  <a:gd name="T6" fmla="*/ 9 w 9"/>
                  <a:gd name="T7" fmla="*/ 0 h 27"/>
                  <a:gd name="T8" fmla="*/ 1 w 9"/>
                  <a:gd name="T9" fmla="*/ 0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1" y="0"/>
                    </a:moveTo>
                    <a:lnTo>
                      <a:pt x="0" y="27"/>
                    </a:lnTo>
                    <a:lnTo>
                      <a:pt x="8" y="27"/>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35952" name="Rectangle 440"/>
              <p:cNvSpPr>
                <a:spLocks noChangeArrowheads="1"/>
              </p:cNvSpPr>
              <p:nvPr/>
            </p:nvSpPr>
            <p:spPr bwMode="auto">
              <a:xfrm>
                <a:off x="4046" y="222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53" name="Freeform 441"/>
              <p:cNvSpPr>
                <a:spLocks/>
              </p:cNvSpPr>
              <p:nvPr/>
            </p:nvSpPr>
            <p:spPr bwMode="auto">
              <a:xfrm>
                <a:off x="4054" y="2224"/>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5954" name="Rectangle 442"/>
              <p:cNvSpPr>
                <a:spLocks noChangeArrowheads="1"/>
              </p:cNvSpPr>
              <p:nvPr/>
            </p:nvSpPr>
            <p:spPr bwMode="auto">
              <a:xfrm>
                <a:off x="4054" y="222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55" name="Freeform 443"/>
              <p:cNvSpPr>
                <a:spLocks/>
              </p:cNvSpPr>
              <p:nvPr/>
            </p:nvSpPr>
            <p:spPr bwMode="auto">
              <a:xfrm>
                <a:off x="4045" y="2229"/>
                <a:ext cx="26" cy="9"/>
              </a:xfrm>
              <a:custGeom>
                <a:avLst/>
                <a:gdLst>
                  <a:gd name="T0" fmla="*/ 0 w 26"/>
                  <a:gd name="T1" fmla="*/ 8 h 9"/>
                  <a:gd name="T2" fmla="*/ 26 w 26"/>
                  <a:gd name="T3" fmla="*/ 9 h 9"/>
                  <a:gd name="T4" fmla="*/ 26 w 26"/>
                  <a:gd name="T5" fmla="*/ 1 h 9"/>
                  <a:gd name="T6" fmla="*/ 0 w 26"/>
                  <a:gd name="T7" fmla="*/ 0 h 9"/>
                  <a:gd name="T8" fmla="*/ 0 w 26"/>
                  <a:gd name="T9" fmla="*/ 8 h 9"/>
                  <a:gd name="T10" fmla="*/ 0 60000 65536"/>
                  <a:gd name="T11" fmla="*/ 0 60000 65536"/>
                  <a:gd name="T12" fmla="*/ 0 60000 65536"/>
                  <a:gd name="T13" fmla="*/ 0 60000 65536"/>
                  <a:gd name="T14" fmla="*/ 0 60000 65536"/>
                  <a:gd name="T15" fmla="*/ 0 w 26"/>
                  <a:gd name="T16" fmla="*/ 0 h 9"/>
                  <a:gd name="T17" fmla="*/ 26 w 26"/>
                  <a:gd name="T18" fmla="*/ 9 h 9"/>
                </a:gdLst>
                <a:ahLst/>
                <a:cxnLst>
                  <a:cxn ang="T10">
                    <a:pos x="T0" y="T1"/>
                  </a:cxn>
                  <a:cxn ang="T11">
                    <a:pos x="T2" y="T3"/>
                  </a:cxn>
                  <a:cxn ang="T12">
                    <a:pos x="T4" y="T5"/>
                  </a:cxn>
                  <a:cxn ang="T13">
                    <a:pos x="T6" y="T7"/>
                  </a:cxn>
                  <a:cxn ang="T14">
                    <a:pos x="T8" y="T9"/>
                  </a:cxn>
                </a:cxnLst>
                <a:rect l="T15" t="T16" r="T17" b="T18"/>
                <a:pathLst>
                  <a:path w="26" h="9">
                    <a:moveTo>
                      <a:pt x="0" y="8"/>
                    </a:moveTo>
                    <a:lnTo>
                      <a:pt x="26" y="9"/>
                    </a:lnTo>
                    <a:lnTo>
                      <a:pt x="26" y="1"/>
                    </a:lnTo>
                    <a:lnTo>
                      <a:pt x="0" y="0"/>
                    </a:lnTo>
                    <a:lnTo>
                      <a:pt x="0" y="8"/>
                    </a:lnTo>
                    <a:close/>
                  </a:path>
                </a:pathLst>
              </a:custGeom>
              <a:solidFill>
                <a:srgbClr val="FFFF00"/>
              </a:solidFill>
              <a:ln w="0">
                <a:solidFill>
                  <a:srgbClr val="FFFF00"/>
                </a:solidFill>
                <a:round/>
                <a:headEnd/>
                <a:tailEnd/>
              </a:ln>
            </p:spPr>
            <p:txBody>
              <a:bodyPr/>
              <a:lstStyle/>
              <a:p>
                <a:endParaRPr lang="fr-FR"/>
              </a:p>
            </p:txBody>
          </p:sp>
          <p:sp>
            <p:nvSpPr>
              <p:cNvPr id="35956" name="Freeform 444"/>
              <p:cNvSpPr>
                <a:spLocks/>
              </p:cNvSpPr>
              <p:nvPr/>
            </p:nvSpPr>
            <p:spPr bwMode="auto">
              <a:xfrm>
                <a:off x="4044" y="2225"/>
                <a:ext cx="25" cy="27"/>
              </a:xfrm>
              <a:custGeom>
                <a:avLst/>
                <a:gdLst>
                  <a:gd name="T0" fmla="*/ 13 w 25"/>
                  <a:gd name="T1" fmla="*/ 0 h 27"/>
                  <a:gd name="T2" fmla="*/ 0 w 25"/>
                  <a:gd name="T3" fmla="*/ 13 h 27"/>
                  <a:gd name="T4" fmla="*/ 13 w 25"/>
                  <a:gd name="T5" fmla="*/ 27 h 27"/>
                  <a:gd name="T6" fmla="*/ 25 w 25"/>
                  <a:gd name="T7" fmla="*/ 14 h 27"/>
                  <a:gd name="T8" fmla="*/ 13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3" y="0"/>
                    </a:moveTo>
                    <a:lnTo>
                      <a:pt x="0" y="13"/>
                    </a:lnTo>
                    <a:lnTo>
                      <a:pt x="13" y="27"/>
                    </a:lnTo>
                    <a:lnTo>
                      <a:pt x="25" y="14"/>
                    </a:lnTo>
                    <a:lnTo>
                      <a:pt x="13" y="0"/>
                    </a:lnTo>
                    <a:close/>
                  </a:path>
                </a:pathLst>
              </a:custGeom>
              <a:solidFill>
                <a:srgbClr val="FFFF00"/>
              </a:solidFill>
              <a:ln w="0">
                <a:solidFill>
                  <a:srgbClr val="FFFF00"/>
                </a:solidFill>
                <a:round/>
                <a:headEnd/>
                <a:tailEnd/>
              </a:ln>
            </p:spPr>
            <p:txBody>
              <a:bodyPr/>
              <a:lstStyle/>
              <a:p>
                <a:endParaRPr lang="fr-FR"/>
              </a:p>
            </p:txBody>
          </p:sp>
          <p:sp>
            <p:nvSpPr>
              <p:cNvPr id="35957" name="Freeform 445"/>
              <p:cNvSpPr>
                <a:spLocks/>
              </p:cNvSpPr>
              <p:nvPr/>
            </p:nvSpPr>
            <p:spPr bwMode="auto">
              <a:xfrm>
                <a:off x="4066" y="2183"/>
                <a:ext cx="28" cy="26"/>
              </a:xfrm>
              <a:custGeom>
                <a:avLst/>
                <a:gdLst>
                  <a:gd name="T0" fmla="*/ 0 w 28"/>
                  <a:gd name="T1" fmla="*/ 24 h 26"/>
                  <a:gd name="T2" fmla="*/ 26 w 28"/>
                  <a:gd name="T3" fmla="*/ 26 h 26"/>
                  <a:gd name="T4" fmla="*/ 28 w 28"/>
                  <a:gd name="T5" fmla="*/ 2 h 26"/>
                  <a:gd name="T6" fmla="*/ 2 w 28"/>
                  <a:gd name="T7" fmla="*/ 0 h 26"/>
                  <a:gd name="T8" fmla="*/ 0 w 28"/>
                  <a:gd name="T9" fmla="*/ 24 h 26"/>
                  <a:gd name="T10" fmla="*/ 0 60000 65536"/>
                  <a:gd name="T11" fmla="*/ 0 60000 65536"/>
                  <a:gd name="T12" fmla="*/ 0 60000 65536"/>
                  <a:gd name="T13" fmla="*/ 0 60000 65536"/>
                  <a:gd name="T14" fmla="*/ 0 60000 65536"/>
                  <a:gd name="T15" fmla="*/ 0 w 28"/>
                  <a:gd name="T16" fmla="*/ 0 h 26"/>
                  <a:gd name="T17" fmla="*/ 28 w 28"/>
                  <a:gd name="T18" fmla="*/ 26 h 26"/>
                </a:gdLst>
                <a:ahLst/>
                <a:cxnLst>
                  <a:cxn ang="T10">
                    <a:pos x="T0" y="T1"/>
                  </a:cxn>
                  <a:cxn ang="T11">
                    <a:pos x="T2" y="T3"/>
                  </a:cxn>
                  <a:cxn ang="T12">
                    <a:pos x="T4" y="T5"/>
                  </a:cxn>
                  <a:cxn ang="T13">
                    <a:pos x="T6" y="T7"/>
                  </a:cxn>
                  <a:cxn ang="T14">
                    <a:pos x="T8" y="T9"/>
                  </a:cxn>
                </a:cxnLst>
                <a:rect l="T15" t="T16" r="T17" b="T18"/>
                <a:pathLst>
                  <a:path w="28" h="26">
                    <a:moveTo>
                      <a:pt x="0" y="24"/>
                    </a:moveTo>
                    <a:lnTo>
                      <a:pt x="26" y="26"/>
                    </a:lnTo>
                    <a:lnTo>
                      <a:pt x="28" y="2"/>
                    </a:lnTo>
                    <a:lnTo>
                      <a:pt x="2" y="0"/>
                    </a:lnTo>
                    <a:lnTo>
                      <a:pt x="0" y="24"/>
                    </a:lnTo>
                    <a:close/>
                  </a:path>
                </a:pathLst>
              </a:custGeom>
              <a:solidFill>
                <a:srgbClr val="FFFF00"/>
              </a:solidFill>
              <a:ln w="0">
                <a:solidFill>
                  <a:srgbClr val="FFFF00"/>
                </a:solidFill>
                <a:round/>
                <a:headEnd/>
                <a:tailEnd/>
              </a:ln>
            </p:spPr>
            <p:txBody>
              <a:bodyPr/>
              <a:lstStyle/>
              <a:p>
                <a:endParaRPr lang="fr-FR"/>
              </a:p>
            </p:txBody>
          </p:sp>
          <p:sp>
            <p:nvSpPr>
              <p:cNvPr id="35958" name="Freeform 446"/>
              <p:cNvSpPr>
                <a:spLocks/>
              </p:cNvSpPr>
              <p:nvPr/>
            </p:nvSpPr>
            <p:spPr bwMode="auto">
              <a:xfrm>
                <a:off x="4080" y="2170"/>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5959" name="Freeform 447"/>
              <p:cNvSpPr>
                <a:spLocks/>
              </p:cNvSpPr>
              <p:nvPr/>
            </p:nvSpPr>
            <p:spPr bwMode="auto">
              <a:xfrm>
                <a:off x="4067" y="2171"/>
                <a:ext cx="26" cy="27"/>
              </a:xfrm>
              <a:custGeom>
                <a:avLst/>
                <a:gdLst>
                  <a:gd name="T0" fmla="*/ 0 w 26"/>
                  <a:gd name="T1" fmla="*/ 12 h 27"/>
                  <a:gd name="T2" fmla="*/ 13 w 26"/>
                  <a:gd name="T3" fmla="*/ 0 h 27"/>
                  <a:gd name="T4" fmla="*/ 26 w 26"/>
                  <a:gd name="T5" fmla="*/ 14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4"/>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35960" name="Freeform 448"/>
              <p:cNvSpPr>
                <a:spLocks/>
              </p:cNvSpPr>
              <p:nvPr/>
            </p:nvSpPr>
            <p:spPr bwMode="auto">
              <a:xfrm>
                <a:off x="4081" y="2170"/>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5961" name="Rectangle 449"/>
              <p:cNvSpPr>
                <a:spLocks noChangeArrowheads="1"/>
              </p:cNvSpPr>
              <p:nvPr/>
            </p:nvSpPr>
            <p:spPr bwMode="auto">
              <a:xfrm>
                <a:off x="4081" y="217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62" name="Freeform 450"/>
              <p:cNvSpPr>
                <a:spLocks/>
              </p:cNvSpPr>
              <p:nvPr/>
            </p:nvSpPr>
            <p:spPr bwMode="auto">
              <a:xfrm>
                <a:off x="4072" y="2167"/>
                <a:ext cx="26" cy="18"/>
              </a:xfrm>
              <a:custGeom>
                <a:avLst/>
                <a:gdLst>
                  <a:gd name="T0" fmla="*/ 0 w 26"/>
                  <a:gd name="T1" fmla="*/ 16 h 18"/>
                  <a:gd name="T2" fmla="*/ 25 w 26"/>
                  <a:gd name="T3" fmla="*/ 18 h 18"/>
                  <a:gd name="T4" fmla="*/ 26 w 26"/>
                  <a:gd name="T5" fmla="*/ 2 h 18"/>
                  <a:gd name="T6" fmla="*/ 1 w 26"/>
                  <a:gd name="T7" fmla="*/ 0 h 18"/>
                  <a:gd name="T8" fmla="*/ 0 w 26"/>
                  <a:gd name="T9" fmla="*/ 16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16"/>
                    </a:moveTo>
                    <a:lnTo>
                      <a:pt x="25" y="18"/>
                    </a:lnTo>
                    <a:lnTo>
                      <a:pt x="26" y="2"/>
                    </a:lnTo>
                    <a:lnTo>
                      <a:pt x="1" y="0"/>
                    </a:lnTo>
                    <a:lnTo>
                      <a:pt x="0" y="16"/>
                    </a:lnTo>
                    <a:close/>
                  </a:path>
                </a:pathLst>
              </a:custGeom>
              <a:solidFill>
                <a:srgbClr val="FFFF00"/>
              </a:solidFill>
              <a:ln w="0">
                <a:solidFill>
                  <a:srgbClr val="FFFF00"/>
                </a:solidFill>
                <a:round/>
                <a:headEnd/>
                <a:tailEnd/>
              </a:ln>
            </p:spPr>
            <p:txBody>
              <a:bodyPr/>
              <a:lstStyle/>
              <a:p>
                <a:endParaRPr lang="fr-FR"/>
              </a:p>
            </p:txBody>
          </p:sp>
          <p:sp>
            <p:nvSpPr>
              <p:cNvPr id="35963" name="Freeform 451"/>
              <p:cNvSpPr>
                <a:spLocks/>
              </p:cNvSpPr>
              <p:nvPr/>
            </p:nvSpPr>
            <p:spPr bwMode="auto">
              <a:xfrm>
                <a:off x="4071" y="2171"/>
                <a:ext cx="25" cy="27"/>
              </a:xfrm>
              <a:custGeom>
                <a:avLst/>
                <a:gdLst>
                  <a:gd name="T0" fmla="*/ 12 w 25"/>
                  <a:gd name="T1" fmla="*/ 0 h 27"/>
                  <a:gd name="T2" fmla="*/ 0 w 25"/>
                  <a:gd name="T3" fmla="*/ 12 h 27"/>
                  <a:gd name="T4" fmla="*/ 12 w 25"/>
                  <a:gd name="T5" fmla="*/ 27 h 27"/>
                  <a:gd name="T6" fmla="*/ 25 w 25"/>
                  <a:gd name="T7" fmla="*/ 14 h 27"/>
                  <a:gd name="T8" fmla="*/ 12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2" y="0"/>
                    </a:moveTo>
                    <a:lnTo>
                      <a:pt x="0" y="12"/>
                    </a:lnTo>
                    <a:lnTo>
                      <a:pt x="12" y="27"/>
                    </a:lnTo>
                    <a:lnTo>
                      <a:pt x="25" y="14"/>
                    </a:lnTo>
                    <a:lnTo>
                      <a:pt x="12" y="0"/>
                    </a:lnTo>
                    <a:close/>
                  </a:path>
                </a:pathLst>
              </a:custGeom>
              <a:solidFill>
                <a:srgbClr val="FFFF00"/>
              </a:solidFill>
              <a:ln w="0">
                <a:solidFill>
                  <a:srgbClr val="FFFF00"/>
                </a:solidFill>
                <a:round/>
                <a:headEnd/>
                <a:tailEnd/>
              </a:ln>
            </p:spPr>
            <p:txBody>
              <a:bodyPr/>
              <a:lstStyle/>
              <a:p>
                <a:endParaRPr lang="fr-FR"/>
              </a:p>
            </p:txBody>
          </p:sp>
          <p:sp>
            <p:nvSpPr>
              <p:cNvPr id="35964" name="Freeform 452"/>
              <p:cNvSpPr>
                <a:spLocks/>
              </p:cNvSpPr>
              <p:nvPr/>
            </p:nvSpPr>
            <p:spPr bwMode="auto">
              <a:xfrm>
                <a:off x="4102" y="2129"/>
                <a:ext cx="28" cy="25"/>
              </a:xfrm>
              <a:custGeom>
                <a:avLst/>
                <a:gdLst>
                  <a:gd name="T0" fmla="*/ 0 w 28"/>
                  <a:gd name="T1" fmla="*/ 23 h 25"/>
                  <a:gd name="T2" fmla="*/ 25 w 28"/>
                  <a:gd name="T3" fmla="*/ 25 h 25"/>
                  <a:gd name="T4" fmla="*/ 28 w 28"/>
                  <a:gd name="T5" fmla="*/ 3 h 25"/>
                  <a:gd name="T6" fmla="*/ 2 w 28"/>
                  <a:gd name="T7" fmla="*/ 0 h 25"/>
                  <a:gd name="T8" fmla="*/ 0 w 28"/>
                  <a:gd name="T9" fmla="*/ 23 h 25"/>
                  <a:gd name="T10" fmla="*/ 0 60000 65536"/>
                  <a:gd name="T11" fmla="*/ 0 60000 65536"/>
                  <a:gd name="T12" fmla="*/ 0 60000 65536"/>
                  <a:gd name="T13" fmla="*/ 0 60000 65536"/>
                  <a:gd name="T14" fmla="*/ 0 60000 65536"/>
                  <a:gd name="T15" fmla="*/ 0 w 28"/>
                  <a:gd name="T16" fmla="*/ 0 h 25"/>
                  <a:gd name="T17" fmla="*/ 28 w 28"/>
                  <a:gd name="T18" fmla="*/ 25 h 25"/>
                </a:gdLst>
                <a:ahLst/>
                <a:cxnLst>
                  <a:cxn ang="T10">
                    <a:pos x="T0" y="T1"/>
                  </a:cxn>
                  <a:cxn ang="T11">
                    <a:pos x="T2" y="T3"/>
                  </a:cxn>
                  <a:cxn ang="T12">
                    <a:pos x="T4" y="T5"/>
                  </a:cxn>
                  <a:cxn ang="T13">
                    <a:pos x="T6" y="T7"/>
                  </a:cxn>
                  <a:cxn ang="T14">
                    <a:pos x="T8" y="T9"/>
                  </a:cxn>
                </a:cxnLst>
                <a:rect l="T15" t="T16" r="T17" b="T18"/>
                <a:pathLst>
                  <a:path w="28" h="25">
                    <a:moveTo>
                      <a:pt x="0" y="23"/>
                    </a:moveTo>
                    <a:lnTo>
                      <a:pt x="25" y="25"/>
                    </a:lnTo>
                    <a:lnTo>
                      <a:pt x="28" y="3"/>
                    </a:lnTo>
                    <a:lnTo>
                      <a:pt x="2" y="0"/>
                    </a:lnTo>
                    <a:lnTo>
                      <a:pt x="0" y="23"/>
                    </a:lnTo>
                    <a:close/>
                  </a:path>
                </a:pathLst>
              </a:custGeom>
              <a:solidFill>
                <a:srgbClr val="FFFF00"/>
              </a:solidFill>
              <a:ln w="0">
                <a:solidFill>
                  <a:srgbClr val="FFFF00"/>
                </a:solidFill>
                <a:round/>
                <a:headEnd/>
                <a:tailEnd/>
              </a:ln>
            </p:spPr>
            <p:txBody>
              <a:bodyPr/>
              <a:lstStyle/>
              <a:p>
                <a:endParaRPr lang="fr-FR"/>
              </a:p>
            </p:txBody>
          </p:sp>
          <p:sp>
            <p:nvSpPr>
              <p:cNvPr id="35965" name="Freeform 453"/>
              <p:cNvSpPr>
                <a:spLocks/>
              </p:cNvSpPr>
              <p:nvPr/>
            </p:nvSpPr>
            <p:spPr bwMode="auto">
              <a:xfrm>
                <a:off x="4116" y="2117"/>
                <a:ext cx="4" cy="26"/>
              </a:xfrm>
              <a:custGeom>
                <a:avLst/>
                <a:gdLst>
                  <a:gd name="T0" fmla="*/ 1 w 4"/>
                  <a:gd name="T1" fmla="*/ 0 h 26"/>
                  <a:gd name="T2" fmla="*/ 0 w 4"/>
                  <a:gd name="T3" fmla="*/ 26 h 26"/>
                  <a:gd name="T4" fmla="*/ 3 w 4"/>
                  <a:gd name="T5" fmla="*/ 26 h 26"/>
                  <a:gd name="T6" fmla="*/ 4 w 4"/>
                  <a:gd name="T7" fmla="*/ 0 h 26"/>
                  <a:gd name="T8" fmla="*/ 1 w 4"/>
                  <a:gd name="T9" fmla="*/ 0 h 26"/>
                  <a:gd name="T10" fmla="*/ 0 60000 65536"/>
                  <a:gd name="T11" fmla="*/ 0 60000 65536"/>
                  <a:gd name="T12" fmla="*/ 0 60000 65536"/>
                  <a:gd name="T13" fmla="*/ 0 60000 65536"/>
                  <a:gd name="T14" fmla="*/ 0 60000 65536"/>
                  <a:gd name="T15" fmla="*/ 0 w 4"/>
                  <a:gd name="T16" fmla="*/ 0 h 26"/>
                  <a:gd name="T17" fmla="*/ 4 w 4"/>
                  <a:gd name="T18" fmla="*/ 26 h 26"/>
                </a:gdLst>
                <a:ahLst/>
                <a:cxnLst>
                  <a:cxn ang="T10">
                    <a:pos x="T0" y="T1"/>
                  </a:cxn>
                  <a:cxn ang="T11">
                    <a:pos x="T2" y="T3"/>
                  </a:cxn>
                  <a:cxn ang="T12">
                    <a:pos x="T4" y="T5"/>
                  </a:cxn>
                  <a:cxn ang="T13">
                    <a:pos x="T6" y="T7"/>
                  </a:cxn>
                  <a:cxn ang="T14">
                    <a:pos x="T8" y="T9"/>
                  </a:cxn>
                </a:cxnLst>
                <a:rect l="T15" t="T16" r="T17" b="T18"/>
                <a:pathLst>
                  <a:path w="4" h="26">
                    <a:moveTo>
                      <a:pt x="1" y="0"/>
                    </a:moveTo>
                    <a:lnTo>
                      <a:pt x="0" y="26"/>
                    </a:lnTo>
                    <a:lnTo>
                      <a:pt x="3" y="26"/>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5966" name="Freeform 454"/>
              <p:cNvSpPr>
                <a:spLocks/>
              </p:cNvSpPr>
              <p:nvPr/>
            </p:nvSpPr>
            <p:spPr bwMode="auto">
              <a:xfrm>
                <a:off x="4103" y="2118"/>
                <a:ext cx="26" cy="26"/>
              </a:xfrm>
              <a:custGeom>
                <a:avLst/>
                <a:gdLst>
                  <a:gd name="T0" fmla="*/ 0 w 26"/>
                  <a:gd name="T1" fmla="*/ 11 h 26"/>
                  <a:gd name="T2" fmla="*/ 13 w 26"/>
                  <a:gd name="T3" fmla="*/ 0 h 26"/>
                  <a:gd name="T4" fmla="*/ 26 w 26"/>
                  <a:gd name="T5" fmla="*/ 14 h 26"/>
                  <a:gd name="T6" fmla="*/ 13 w 26"/>
                  <a:gd name="T7" fmla="*/ 26 h 26"/>
                  <a:gd name="T8" fmla="*/ 0 w 26"/>
                  <a:gd name="T9" fmla="*/ 11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0" y="11"/>
                    </a:moveTo>
                    <a:lnTo>
                      <a:pt x="13" y="0"/>
                    </a:lnTo>
                    <a:lnTo>
                      <a:pt x="26" y="14"/>
                    </a:lnTo>
                    <a:lnTo>
                      <a:pt x="13" y="26"/>
                    </a:lnTo>
                    <a:lnTo>
                      <a:pt x="0" y="11"/>
                    </a:lnTo>
                    <a:close/>
                  </a:path>
                </a:pathLst>
              </a:custGeom>
              <a:solidFill>
                <a:srgbClr val="FFFF00"/>
              </a:solidFill>
              <a:ln w="0">
                <a:solidFill>
                  <a:srgbClr val="FFFF00"/>
                </a:solidFill>
                <a:round/>
                <a:headEnd/>
                <a:tailEnd/>
              </a:ln>
            </p:spPr>
            <p:txBody>
              <a:bodyPr/>
              <a:lstStyle/>
              <a:p>
                <a:endParaRPr lang="fr-FR"/>
              </a:p>
            </p:txBody>
          </p:sp>
          <p:sp>
            <p:nvSpPr>
              <p:cNvPr id="35967" name="Freeform 455"/>
              <p:cNvSpPr>
                <a:spLocks/>
              </p:cNvSpPr>
              <p:nvPr/>
            </p:nvSpPr>
            <p:spPr bwMode="auto">
              <a:xfrm>
                <a:off x="4119" y="2117"/>
                <a:ext cx="3" cy="26"/>
              </a:xfrm>
              <a:custGeom>
                <a:avLst/>
                <a:gdLst>
                  <a:gd name="T0" fmla="*/ 1 w 3"/>
                  <a:gd name="T1" fmla="*/ 0 h 26"/>
                  <a:gd name="T2" fmla="*/ 0 w 3"/>
                  <a:gd name="T3" fmla="*/ 26 h 26"/>
                  <a:gd name="T4" fmla="*/ 2 w 3"/>
                  <a:gd name="T5" fmla="*/ 26 h 26"/>
                  <a:gd name="T6" fmla="*/ 3 w 3"/>
                  <a:gd name="T7" fmla="*/ 0 h 26"/>
                  <a:gd name="T8" fmla="*/ 1 w 3"/>
                  <a:gd name="T9" fmla="*/ 0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1" y="0"/>
                    </a:moveTo>
                    <a:lnTo>
                      <a:pt x="0" y="26"/>
                    </a:lnTo>
                    <a:lnTo>
                      <a:pt x="2" y="26"/>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5968" name="Rectangle 456"/>
              <p:cNvSpPr>
                <a:spLocks noChangeArrowheads="1"/>
              </p:cNvSpPr>
              <p:nvPr/>
            </p:nvSpPr>
            <p:spPr bwMode="auto">
              <a:xfrm>
                <a:off x="4119" y="2118"/>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69" name="Freeform 457"/>
              <p:cNvSpPr>
                <a:spLocks/>
              </p:cNvSpPr>
              <p:nvPr/>
            </p:nvSpPr>
            <p:spPr bwMode="auto">
              <a:xfrm>
                <a:off x="4121" y="2117"/>
                <a:ext cx="3" cy="26"/>
              </a:xfrm>
              <a:custGeom>
                <a:avLst/>
                <a:gdLst>
                  <a:gd name="T0" fmla="*/ 1 w 3"/>
                  <a:gd name="T1" fmla="*/ 0 h 26"/>
                  <a:gd name="T2" fmla="*/ 0 w 3"/>
                  <a:gd name="T3" fmla="*/ 26 h 26"/>
                  <a:gd name="T4" fmla="*/ 2 w 3"/>
                  <a:gd name="T5" fmla="*/ 26 h 26"/>
                  <a:gd name="T6" fmla="*/ 3 w 3"/>
                  <a:gd name="T7" fmla="*/ 0 h 26"/>
                  <a:gd name="T8" fmla="*/ 1 w 3"/>
                  <a:gd name="T9" fmla="*/ 0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1" y="0"/>
                    </a:moveTo>
                    <a:lnTo>
                      <a:pt x="0" y="26"/>
                    </a:lnTo>
                    <a:lnTo>
                      <a:pt x="2" y="26"/>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5970" name="Rectangle 458"/>
              <p:cNvSpPr>
                <a:spLocks noChangeArrowheads="1"/>
              </p:cNvSpPr>
              <p:nvPr/>
            </p:nvSpPr>
            <p:spPr bwMode="auto">
              <a:xfrm>
                <a:off x="4121" y="2118"/>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71" name="Freeform 459"/>
              <p:cNvSpPr>
                <a:spLocks/>
              </p:cNvSpPr>
              <p:nvPr/>
            </p:nvSpPr>
            <p:spPr bwMode="auto">
              <a:xfrm>
                <a:off x="4123" y="2117"/>
                <a:ext cx="3" cy="26"/>
              </a:xfrm>
              <a:custGeom>
                <a:avLst/>
                <a:gdLst>
                  <a:gd name="T0" fmla="*/ 1 w 3"/>
                  <a:gd name="T1" fmla="*/ 0 h 26"/>
                  <a:gd name="T2" fmla="*/ 0 w 3"/>
                  <a:gd name="T3" fmla="*/ 26 h 26"/>
                  <a:gd name="T4" fmla="*/ 2 w 3"/>
                  <a:gd name="T5" fmla="*/ 26 h 26"/>
                  <a:gd name="T6" fmla="*/ 3 w 3"/>
                  <a:gd name="T7" fmla="*/ 0 h 26"/>
                  <a:gd name="T8" fmla="*/ 1 w 3"/>
                  <a:gd name="T9" fmla="*/ 0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1" y="0"/>
                    </a:moveTo>
                    <a:lnTo>
                      <a:pt x="0" y="26"/>
                    </a:lnTo>
                    <a:lnTo>
                      <a:pt x="2" y="26"/>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5972" name="Rectangle 460"/>
              <p:cNvSpPr>
                <a:spLocks noChangeArrowheads="1"/>
              </p:cNvSpPr>
              <p:nvPr/>
            </p:nvSpPr>
            <p:spPr bwMode="auto">
              <a:xfrm>
                <a:off x="4123" y="2118"/>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73" name="Freeform 461"/>
              <p:cNvSpPr>
                <a:spLocks/>
              </p:cNvSpPr>
              <p:nvPr/>
            </p:nvSpPr>
            <p:spPr bwMode="auto">
              <a:xfrm>
                <a:off x="4125" y="2117"/>
                <a:ext cx="4" cy="26"/>
              </a:xfrm>
              <a:custGeom>
                <a:avLst/>
                <a:gdLst>
                  <a:gd name="T0" fmla="*/ 1 w 4"/>
                  <a:gd name="T1" fmla="*/ 0 h 26"/>
                  <a:gd name="T2" fmla="*/ 0 w 4"/>
                  <a:gd name="T3" fmla="*/ 26 h 26"/>
                  <a:gd name="T4" fmla="*/ 2 w 4"/>
                  <a:gd name="T5" fmla="*/ 26 h 26"/>
                  <a:gd name="T6" fmla="*/ 4 w 4"/>
                  <a:gd name="T7" fmla="*/ 0 h 26"/>
                  <a:gd name="T8" fmla="*/ 1 w 4"/>
                  <a:gd name="T9" fmla="*/ 0 h 26"/>
                  <a:gd name="T10" fmla="*/ 0 60000 65536"/>
                  <a:gd name="T11" fmla="*/ 0 60000 65536"/>
                  <a:gd name="T12" fmla="*/ 0 60000 65536"/>
                  <a:gd name="T13" fmla="*/ 0 60000 65536"/>
                  <a:gd name="T14" fmla="*/ 0 60000 65536"/>
                  <a:gd name="T15" fmla="*/ 0 w 4"/>
                  <a:gd name="T16" fmla="*/ 0 h 26"/>
                  <a:gd name="T17" fmla="*/ 4 w 4"/>
                  <a:gd name="T18" fmla="*/ 26 h 26"/>
                </a:gdLst>
                <a:ahLst/>
                <a:cxnLst>
                  <a:cxn ang="T10">
                    <a:pos x="T0" y="T1"/>
                  </a:cxn>
                  <a:cxn ang="T11">
                    <a:pos x="T2" y="T3"/>
                  </a:cxn>
                  <a:cxn ang="T12">
                    <a:pos x="T4" y="T5"/>
                  </a:cxn>
                  <a:cxn ang="T13">
                    <a:pos x="T6" y="T7"/>
                  </a:cxn>
                  <a:cxn ang="T14">
                    <a:pos x="T8" y="T9"/>
                  </a:cxn>
                </a:cxnLst>
                <a:rect l="T15" t="T16" r="T17" b="T18"/>
                <a:pathLst>
                  <a:path w="4" h="26">
                    <a:moveTo>
                      <a:pt x="1" y="0"/>
                    </a:moveTo>
                    <a:lnTo>
                      <a:pt x="0" y="26"/>
                    </a:lnTo>
                    <a:lnTo>
                      <a:pt x="2" y="26"/>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5974" name="Rectangle 462"/>
              <p:cNvSpPr>
                <a:spLocks noChangeArrowheads="1"/>
              </p:cNvSpPr>
              <p:nvPr/>
            </p:nvSpPr>
            <p:spPr bwMode="auto">
              <a:xfrm>
                <a:off x="4125" y="2118"/>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75" name="Freeform 463"/>
              <p:cNvSpPr>
                <a:spLocks/>
              </p:cNvSpPr>
              <p:nvPr/>
            </p:nvSpPr>
            <p:spPr bwMode="auto">
              <a:xfrm>
                <a:off x="4116" y="2120"/>
                <a:ext cx="26" cy="12"/>
              </a:xfrm>
              <a:custGeom>
                <a:avLst/>
                <a:gdLst>
                  <a:gd name="T0" fmla="*/ 0 w 26"/>
                  <a:gd name="T1" fmla="*/ 8 h 12"/>
                  <a:gd name="T2" fmla="*/ 25 w 26"/>
                  <a:gd name="T3" fmla="*/ 12 h 12"/>
                  <a:gd name="T4" fmla="*/ 26 w 26"/>
                  <a:gd name="T5" fmla="*/ 3 h 12"/>
                  <a:gd name="T6" fmla="*/ 1 w 26"/>
                  <a:gd name="T7" fmla="*/ 0 h 12"/>
                  <a:gd name="T8" fmla="*/ 0 w 26"/>
                  <a:gd name="T9" fmla="*/ 8 h 12"/>
                  <a:gd name="T10" fmla="*/ 0 60000 65536"/>
                  <a:gd name="T11" fmla="*/ 0 60000 65536"/>
                  <a:gd name="T12" fmla="*/ 0 60000 65536"/>
                  <a:gd name="T13" fmla="*/ 0 60000 65536"/>
                  <a:gd name="T14" fmla="*/ 0 60000 65536"/>
                  <a:gd name="T15" fmla="*/ 0 w 26"/>
                  <a:gd name="T16" fmla="*/ 0 h 12"/>
                  <a:gd name="T17" fmla="*/ 26 w 26"/>
                  <a:gd name="T18" fmla="*/ 12 h 12"/>
                </a:gdLst>
                <a:ahLst/>
                <a:cxnLst>
                  <a:cxn ang="T10">
                    <a:pos x="T0" y="T1"/>
                  </a:cxn>
                  <a:cxn ang="T11">
                    <a:pos x="T2" y="T3"/>
                  </a:cxn>
                  <a:cxn ang="T12">
                    <a:pos x="T4" y="T5"/>
                  </a:cxn>
                  <a:cxn ang="T13">
                    <a:pos x="T6" y="T7"/>
                  </a:cxn>
                  <a:cxn ang="T14">
                    <a:pos x="T8" y="T9"/>
                  </a:cxn>
                </a:cxnLst>
                <a:rect l="T15" t="T16" r="T17" b="T18"/>
                <a:pathLst>
                  <a:path w="26" h="12">
                    <a:moveTo>
                      <a:pt x="0" y="8"/>
                    </a:moveTo>
                    <a:lnTo>
                      <a:pt x="25" y="12"/>
                    </a:lnTo>
                    <a:lnTo>
                      <a:pt x="26" y="3"/>
                    </a:lnTo>
                    <a:lnTo>
                      <a:pt x="1" y="0"/>
                    </a:lnTo>
                    <a:lnTo>
                      <a:pt x="0" y="8"/>
                    </a:lnTo>
                    <a:close/>
                  </a:path>
                </a:pathLst>
              </a:custGeom>
              <a:solidFill>
                <a:srgbClr val="FFFF00"/>
              </a:solidFill>
              <a:ln w="0">
                <a:solidFill>
                  <a:srgbClr val="FFFF00"/>
                </a:solidFill>
                <a:round/>
                <a:headEnd/>
                <a:tailEnd/>
              </a:ln>
            </p:spPr>
            <p:txBody>
              <a:bodyPr/>
              <a:lstStyle/>
              <a:p>
                <a:endParaRPr lang="fr-FR"/>
              </a:p>
            </p:txBody>
          </p:sp>
          <p:sp>
            <p:nvSpPr>
              <p:cNvPr id="35976" name="Freeform 464"/>
              <p:cNvSpPr>
                <a:spLocks/>
              </p:cNvSpPr>
              <p:nvPr/>
            </p:nvSpPr>
            <p:spPr bwMode="auto">
              <a:xfrm>
                <a:off x="4115" y="2118"/>
                <a:ext cx="25" cy="26"/>
              </a:xfrm>
              <a:custGeom>
                <a:avLst/>
                <a:gdLst>
                  <a:gd name="T0" fmla="*/ 12 w 25"/>
                  <a:gd name="T1" fmla="*/ 0 h 26"/>
                  <a:gd name="T2" fmla="*/ 0 w 25"/>
                  <a:gd name="T3" fmla="*/ 11 h 26"/>
                  <a:gd name="T4" fmla="*/ 12 w 25"/>
                  <a:gd name="T5" fmla="*/ 26 h 26"/>
                  <a:gd name="T6" fmla="*/ 25 w 25"/>
                  <a:gd name="T7" fmla="*/ 15 h 26"/>
                  <a:gd name="T8" fmla="*/ 12 w 25"/>
                  <a:gd name="T9" fmla="*/ 0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2" y="0"/>
                    </a:moveTo>
                    <a:lnTo>
                      <a:pt x="0" y="11"/>
                    </a:lnTo>
                    <a:lnTo>
                      <a:pt x="12" y="26"/>
                    </a:lnTo>
                    <a:lnTo>
                      <a:pt x="25" y="15"/>
                    </a:lnTo>
                    <a:lnTo>
                      <a:pt x="12" y="0"/>
                    </a:lnTo>
                    <a:close/>
                  </a:path>
                </a:pathLst>
              </a:custGeom>
              <a:solidFill>
                <a:srgbClr val="FFFF00"/>
              </a:solidFill>
              <a:ln w="0">
                <a:solidFill>
                  <a:srgbClr val="FFFF00"/>
                </a:solidFill>
                <a:round/>
                <a:headEnd/>
                <a:tailEnd/>
              </a:ln>
            </p:spPr>
            <p:txBody>
              <a:bodyPr/>
              <a:lstStyle/>
              <a:p>
                <a:endParaRPr lang="fr-FR"/>
              </a:p>
            </p:txBody>
          </p:sp>
          <p:sp>
            <p:nvSpPr>
              <p:cNvPr id="35977" name="Freeform 465"/>
              <p:cNvSpPr>
                <a:spLocks/>
              </p:cNvSpPr>
              <p:nvPr/>
            </p:nvSpPr>
            <p:spPr bwMode="auto">
              <a:xfrm>
                <a:off x="4137" y="2071"/>
                <a:ext cx="30" cy="26"/>
              </a:xfrm>
              <a:custGeom>
                <a:avLst/>
                <a:gdLst>
                  <a:gd name="T0" fmla="*/ 0 w 30"/>
                  <a:gd name="T1" fmla="*/ 15 h 26"/>
                  <a:gd name="T2" fmla="*/ 24 w 30"/>
                  <a:gd name="T3" fmla="*/ 26 h 26"/>
                  <a:gd name="T4" fmla="*/ 30 w 30"/>
                  <a:gd name="T5" fmla="*/ 11 h 26"/>
                  <a:gd name="T6" fmla="*/ 7 w 30"/>
                  <a:gd name="T7" fmla="*/ 0 h 26"/>
                  <a:gd name="T8" fmla="*/ 0 w 30"/>
                  <a:gd name="T9" fmla="*/ 15 h 26"/>
                  <a:gd name="T10" fmla="*/ 0 60000 65536"/>
                  <a:gd name="T11" fmla="*/ 0 60000 65536"/>
                  <a:gd name="T12" fmla="*/ 0 60000 65536"/>
                  <a:gd name="T13" fmla="*/ 0 60000 65536"/>
                  <a:gd name="T14" fmla="*/ 0 60000 65536"/>
                  <a:gd name="T15" fmla="*/ 0 w 30"/>
                  <a:gd name="T16" fmla="*/ 0 h 26"/>
                  <a:gd name="T17" fmla="*/ 30 w 30"/>
                  <a:gd name="T18" fmla="*/ 26 h 26"/>
                </a:gdLst>
                <a:ahLst/>
                <a:cxnLst>
                  <a:cxn ang="T10">
                    <a:pos x="T0" y="T1"/>
                  </a:cxn>
                  <a:cxn ang="T11">
                    <a:pos x="T2" y="T3"/>
                  </a:cxn>
                  <a:cxn ang="T12">
                    <a:pos x="T4" y="T5"/>
                  </a:cxn>
                  <a:cxn ang="T13">
                    <a:pos x="T6" y="T7"/>
                  </a:cxn>
                  <a:cxn ang="T14">
                    <a:pos x="T8" y="T9"/>
                  </a:cxn>
                </a:cxnLst>
                <a:rect l="T15" t="T16" r="T17" b="T18"/>
                <a:pathLst>
                  <a:path w="30" h="26">
                    <a:moveTo>
                      <a:pt x="0" y="15"/>
                    </a:moveTo>
                    <a:lnTo>
                      <a:pt x="24" y="26"/>
                    </a:lnTo>
                    <a:lnTo>
                      <a:pt x="30" y="11"/>
                    </a:lnTo>
                    <a:lnTo>
                      <a:pt x="7" y="0"/>
                    </a:lnTo>
                    <a:lnTo>
                      <a:pt x="0" y="15"/>
                    </a:lnTo>
                    <a:close/>
                  </a:path>
                </a:pathLst>
              </a:custGeom>
              <a:solidFill>
                <a:srgbClr val="FFFF00"/>
              </a:solidFill>
              <a:ln w="0">
                <a:solidFill>
                  <a:srgbClr val="FFFF00"/>
                </a:solidFill>
                <a:round/>
                <a:headEnd/>
                <a:tailEnd/>
              </a:ln>
            </p:spPr>
            <p:txBody>
              <a:bodyPr/>
              <a:lstStyle/>
              <a:p>
                <a:endParaRPr lang="fr-FR"/>
              </a:p>
            </p:txBody>
          </p:sp>
          <p:sp>
            <p:nvSpPr>
              <p:cNvPr id="35978" name="Freeform 466"/>
              <p:cNvSpPr>
                <a:spLocks/>
              </p:cNvSpPr>
              <p:nvPr/>
            </p:nvSpPr>
            <p:spPr bwMode="auto">
              <a:xfrm>
                <a:off x="4154" y="2063"/>
                <a:ext cx="20" cy="27"/>
              </a:xfrm>
              <a:custGeom>
                <a:avLst/>
                <a:gdLst>
                  <a:gd name="T0" fmla="*/ 1 w 20"/>
                  <a:gd name="T1" fmla="*/ 0 h 27"/>
                  <a:gd name="T2" fmla="*/ 0 w 20"/>
                  <a:gd name="T3" fmla="*/ 27 h 27"/>
                  <a:gd name="T4" fmla="*/ 19 w 20"/>
                  <a:gd name="T5" fmla="*/ 27 h 27"/>
                  <a:gd name="T6" fmla="*/ 20 w 20"/>
                  <a:gd name="T7" fmla="*/ 0 h 27"/>
                  <a:gd name="T8" fmla="*/ 1 w 20"/>
                  <a:gd name="T9" fmla="*/ 0 h 27"/>
                  <a:gd name="T10" fmla="*/ 0 60000 65536"/>
                  <a:gd name="T11" fmla="*/ 0 60000 65536"/>
                  <a:gd name="T12" fmla="*/ 0 60000 65536"/>
                  <a:gd name="T13" fmla="*/ 0 60000 65536"/>
                  <a:gd name="T14" fmla="*/ 0 60000 65536"/>
                  <a:gd name="T15" fmla="*/ 0 w 20"/>
                  <a:gd name="T16" fmla="*/ 0 h 27"/>
                  <a:gd name="T17" fmla="*/ 20 w 20"/>
                  <a:gd name="T18" fmla="*/ 27 h 27"/>
                </a:gdLst>
                <a:ahLst/>
                <a:cxnLst>
                  <a:cxn ang="T10">
                    <a:pos x="T0" y="T1"/>
                  </a:cxn>
                  <a:cxn ang="T11">
                    <a:pos x="T2" y="T3"/>
                  </a:cxn>
                  <a:cxn ang="T12">
                    <a:pos x="T4" y="T5"/>
                  </a:cxn>
                  <a:cxn ang="T13">
                    <a:pos x="T6" y="T7"/>
                  </a:cxn>
                  <a:cxn ang="T14">
                    <a:pos x="T8" y="T9"/>
                  </a:cxn>
                </a:cxnLst>
                <a:rect l="T15" t="T16" r="T17" b="T18"/>
                <a:pathLst>
                  <a:path w="20" h="27">
                    <a:moveTo>
                      <a:pt x="1" y="0"/>
                    </a:moveTo>
                    <a:lnTo>
                      <a:pt x="0" y="27"/>
                    </a:lnTo>
                    <a:lnTo>
                      <a:pt x="19" y="27"/>
                    </a:lnTo>
                    <a:lnTo>
                      <a:pt x="20" y="0"/>
                    </a:lnTo>
                    <a:lnTo>
                      <a:pt x="1" y="0"/>
                    </a:lnTo>
                    <a:close/>
                  </a:path>
                </a:pathLst>
              </a:custGeom>
              <a:solidFill>
                <a:srgbClr val="FFFF00"/>
              </a:solidFill>
              <a:ln w="0">
                <a:solidFill>
                  <a:srgbClr val="FFFF00"/>
                </a:solidFill>
                <a:round/>
                <a:headEnd/>
                <a:tailEnd/>
              </a:ln>
            </p:spPr>
            <p:txBody>
              <a:bodyPr/>
              <a:lstStyle/>
              <a:p>
                <a:endParaRPr lang="fr-FR"/>
              </a:p>
            </p:txBody>
          </p:sp>
          <p:sp>
            <p:nvSpPr>
              <p:cNvPr id="35979" name="Freeform 467"/>
              <p:cNvSpPr>
                <a:spLocks/>
              </p:cNvSpPr>
              <p:nvPr/>
            </p:nvSpPr>
            <p:spPr bwMode="auto">
              <a:xfrm>
                <a:off x="4142" y="2064"/>
                <a:ext cx="24" cy="27"/>
              </a:xfrm>
              <a:custGeom>
                <a:avLst/>
                <a:gdLst>
                  <a:gd name="T0" fmla="*/ 0 w 24"/>
                  <a:gd name="T1" fmla="*/ 7 h 27"/>
                  <a:gd name="T2" fmla="*/ 12 w 24"/>
                  <a:gd name="T3" fmla="*/ 0 h 27"/>
                  <a:gd name="T4" fmla="*/ 24 w 24"/>
                  <a:gd name="T5" fmla="*/ 18 h 27"/>
                  <a:gd name="T6" fmla="*/ 12 w 24"/>
                  <a:gd name="T7" fmla="*/ 27 h 27"/>
                  <a:gd name="T8" fmla="*/ 0 w 24"/>
                  <a:gd name="T9" fmla="*/ 7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7"/>
                    </a:moveTo>
                    <a:lnTo>
                      <a:pt x="12" y="0"/>
                    </a:lnTo>
                    <a:lnTo>
                      <a:pt x="24" y="18"/>
                    </a:lnTo>
                    <a:lnTo>
                      <a:pt x="12" y="27"/>
                    </a:lnTo>
                    <a:lnTo>
                      <a:pt x="0" y="7"/>
                    </a:lnTo>
                    <a:close/>
                  </a:path>
                </a:pathLst>
              </a:custGeom>
              <a:solidFill>
                <a:srgbClr val="FFFF00"/>
              </a:solidFill>
              <a:ln w="0">
                <a:solidFill>
                  <a:srgbClr val="FFFF00"/>
                </a:solidFill>
                <a:round/>
                <a:headEnd/>
                <a:tailEnd/>
              </a:ln>
            </p:spPr>
            <p:txBody>
              <a:bodyPr/>
              <a:lstStyle/>
              <a:p>
                <a:endParaRPr lang="fr-FR"/>
              </a:p>
            </p:txBody>
          </p:sp>
          <p:sp>
            <p:nvSpPr>
              <p:cNvPr id="35980" name="Freeform 468"/>
              <p:cNvSpPr>
                <a:spLocks/>
              </p:cNvSpPr>
              <p:nvPr/>
            </p:nvSpPr>
            <p:spPr bwMode="auto">
              <a:xfrm>
                <a:off x="4173" y="2063"/>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35981" name="Rectangle 469"/>
              <p:cNvSpPr>
                <a:spLocks noChangeArrowheads="1"/>
              </p:cNvSpPr>
              <p:nvPr/>
            </p:nvSpPr>
            <p:spPr bwMode="auto">
              <a:xfrm>
                <a:off x="4173" y="206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82" name="Freeform 470"/>
              <p:cNvSpPr>
                <a:spLocks/>
              </p:cNvSpPr>
              <p:nvPr/>
            </p:nvSpPr>
            <p:spPr bwMode="auto">
              <a:xfrm>
                <a:off x="4179" y="2063"/>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5983" name="Rectangle 471"/>
              <p:cNvSpPr>
                <a:spLocks noChangeArrowheads="1"/>
              </p:cNvSpPr>
              <p:nvPr/>
            </p:nvSpPr>
            <p:spPr bwMode="auto">
              <a:xfrm>
                <a:off x="4179" y="206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84" name="Freeform 472"/>
              <p:cNvSpPr>
                <a:spLocks/>
              </p:cNvSpPr>
              <p:nvPr/>
            </p:nvSpPr>
            <p:spPr bwMode="auto">
              <a:xfrm>
                <a:off x="4206" y="2049"/>
                <a:ext cx="28" cy="22"/>
              </a:xfrm>
              <a:custGeom>
                <a:avLst/>
                <a:gdLst>
                  <a:gd name="T0" fmla="*/ 0 w 28"/>
                  <a:gd name="T1" fmla="*/ 20 h 22"/>
                  <a:gd name="T2" fmla="*/ 26 w 28"/>
                  <a:gd name="T3" fmla="*/ 22 h 22"/>
                  <a:gd name="T4" fmla="*/ 28 w 28"/>
                  <a:gd name="T5" fmla="*/ 2 h 22"/>
                  <a:gd name="T6" fmla="*/ 2 w 28"/>
                  <a:gd name="T7" fmla="*/ 0 h 22"/>
                  <a:gd name="T8" fmla="*/ 0 w 28"/>
                  <a:gd name="T9" fmla="*/ 20 h 22"/>
                  <a:gd name="T10" fmla="*/ 0 60000 65536"/>
                  <a:gd name="T11" fmla="*/ 0 60000 65536"/>
                  <a:gd name="T12" fmla="*/ 0 60000 65536"/>
                  <a:gd name="T13" fmla="*/ 0 60000 65536"/>
                  <a:gd name="T14" fmla="*/ 0 60000 65536"/>
                  <a:gd name="T15" fmla="*/ 0 w 28"/>
                  <a:gd name="T16" fmla="*/ 0 h 22"/>
                  <a:gd name="T17" fmla="*/ 28 w 28"/>
                  <a:gd name="T18" fmla="*/ 22 h 22"/>
                </a:gdLst>
                <a:ahLst/>
                <a:cxnLst>
                  <a:cxn ang="T10">
                    <a:pos x="T0" y="T1"/>
                  </a:cxn>
                  <a:cxn ang="T11">
                    <a:pos x="T2" y="T3"/>
                  </a:cxn>
                  <a:cxn ang="T12">
                    <a:pos x="T4" y="T5"/>
                  </a:cxn>
                  <a:cxn ang="T13">
                    <a:pos x="T6" y="T7"/>
                  </a:cxn>
                  <a:cxn ang="T14">
                    <a:pos x="T8" y="T9"/>
                  </a:cxn>
                </a:cxnLst>
                <a:rect l="T15" t="T16" r="T17" b="T18"/>
                <a:pathLst>
                  <a:path w="28" h="22">
                    <a:moveTo>
                      <a:pt x="0" y="20"/>
                    </a:moveTo>
                    <a:lnTo>
                      <a:pt x="26" y="22"/>
                    </a:lnTo>
                    <a:lnTo>
                      <a:pt x="28" y="2"/>
                    </a:lnTo>
                    <a:lnTo>
                      <a:pt x="2" y="0"/>
                    </a:lnTo>
                    <a:lnTo>
                      <a:pt x="0" y="20"/>
                    </a:lnTo>
                    <a:close/>
                  </a:path>
                </a:pathLst>
              </a:custGeom>
              <a:solidFill>
                <a:srgbClr val="FFFF00"/>
              </a:solidFill>
              <a:ln w="0">
                <a:solidFill>
                  <a:srgbClr val="FFFF00"/>
                </a:solidFill>
                <a:round/>
                <a:headEnd/>
                <a:tailEnd/>
              </a:ln>
            </p:spPr>
            <p:txBody>
              <a:bodyPr/>
              <a:lstStyle/>
              <a:p>
                <a:endParaRPr lang="fr-FR"/>
              </a:p>
            </p:txBody>
          </p:sp>
          <p:sp>
            <p:nvSpPr>
              <p:cNvPr id="35985" name="Freeform 473"/>
              <p:cNvSpPr>
                <a:spLocks/>
              </p:cNvSpPr>
              <p:nvPr/>
            </p:nvSpPr>
            <p:spPr bwMode="auto">
              <a:xfrm>
                <a:off x="4220" y="2036"/>
                <a:ext cx="8" cy="27"/>
              </a:xfrm>
              <a:custGeom>
                <a:avLst/>
                <a:gdLst>
                  <a:gd name="T0" fmla="*/ 1 w 8"/>
                  <a:gd name="T1" fmla="*/ 0 h 27"/>
                  <a:gd name="T2" fmla="*/ 0 w 8"/>
                  <a:gd name="T3" fmla="*/ 27 h 27"/>
                  <a:gd name="T4" fmla="*/ 7 w 8"/>
                  <a:gd name="T5" fmla="*/ 27 h 27"/>
                  <a:gd name="T6" fmla="*/ 8 w 8"/>
                  <a:gd name="T7" fmla="*/ 0 h 27"/>
                  <a:gd name="T8" fmla="*/ 1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1" y="0"/>
                    </a:moveTo>
                    <a:lnTo>
                      <a:pt x="0" y="27"/>
                    </a:lnTo>
                    <a:lnTo>
                      <a:pt x="7" y="27"/>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35986" name="Freeform 474"/>
              <p:cNvSpPr>
                <a:spLocks/>
              </p:cNvSpPr>
              <p:nvPr/>
            </p:nvSpPr>
            <p:spPr bwMode="auto">
              <a:xfrm>
                <a:off x="4207" y="2037"/>
                <a:ext cx="26" cy="27"/>
              </a:xfrm>
              <a:custGeom>
                <a:avLst/>
                <a:gdLst>
                  <a:gd name="T0" fmla="*/ 0 w 26"/>
                  <a:gd name="T1" fmla="*/ 12 h 27"/>
                  <a:gd name="T2" fmla="*/ 13 w 26"/>
                  <a:gd name="T3" fmla="*/ 0 h 27"/>
                  <a:gd name="T4" fmla="*/ 26 w 26"/>
                  <a:gd name="T5" fmla="*/ 14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4"/>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35987" name="Freeform 475"/>
              <p:cNvSpPr>
                <a:spLocks/>
              </p:cNvSpPr>
              <p:nvPr/>
            </p:nvSpPr>
            <p:spPr bwMode="auto">
              <a:xfrm>
                <a:off x="4227" y="2036"/>
                <a:ext cx="16" cy="27"/>
              </a:xfrm>
              <a:custGeom>
                <a:avLst/>
                <a:gdLst>
                  <a:gd name="T0" fmla="*/ 1 w 16"/>
                  <a:gd name="T1" fmla="*/ 0 h 27"/>
                  <a:gd name="T2" fmla="*/ 0 w 16"/>
                  <a:gd name="T3" fmla="*/ 27 h 27"/>
                  <a:gd name="T4" fmla="*/ 15 w 16"/>
                  <a:gd name="T5" fmla="*/ 27 h 27"/>
                  <a:gd name="T6" fmla="*/ 16 w 16"/>
                  <a:gd name="T7" fmla="*/ 0 h 27"/>
                  <a:gd name="T8" fmla="*/ 1 w 16"/>
                  <a:gd name="T9" fmla="*/ 0 h 27"/>
                  <a:gd name="T10" fmla="*/ 0 60000 65536"/>
                  <a:gd name="T11" fmla="*/ 0 60000 65536"/>
                  <a:gd name="T12" fmla="*/ 0 60000 65536"/>
                  <a:gd name="T13" fmla="*/ 0 60000 65536"/>
                  <a:gd name="T14" fmla="*/ 0 60000 65536"/>
                  <a:gd name="T15" fmla="*/ 0 w 16"/>
                  <a:gd name="T16" fmla="*/ 0 h 27"/>
                  <a:gd name="T17" fmla="*/ 16 w 16"/>
                  <a:gd name="T18" fmla="*/ 27 h 27"/>
                </a:gdLst>
                <a:ahLst/>
                <a:cxnLst>
                  <a:cxn ang="T10">
                    <a:pos x="T0" y="T1"/>
                  </a:cxn>
                  <a:cxn ang="T11">
                    <a:pos x="T2" y="T3"/>
                  </a:cxn>
                  <a:cxn ang="T12">
                    <a:pos x="T4" y="T5"/>
                  </a:cxn>
                  <a:cxn ang="T13">
                    <a:pos x="T6" y="T7"/>
                  </a:cxn>
                  <a:cxn ang="T14">
                    <a:pos x="T8" y="T9"/>
                  </a:cxn>
                </a:cxnLst>
                <a:rect l="T15" t="T16" r="T17" b="T18"/>
                <a:pathLst>
                  <a:path w="16" h="27">
                    <a:moveTo>
                      <a:pt x="1" y="0"/>
                    </a:moveTo>
                    <a:lnTo>
                      <a:pt x="0" y="27"/>
                    </a:lnTo>
                    <a:lnTo>
                      <a:pt x="15" y="27"/>
                    </a:lnTo>
                    <a:lnTo>
                      <a:pt x="16" y="0"/>
                    </a:lnTo>
                    <a:lnTo>
                      <a:pt x="1" y="0"/>
                    </a:lnTo>
                    <a:close/>
                  </a:path>
                </a:pathLst>
              </a:custGeom>
              <a:solidFill>
                <a:srgbClr val="FFFF00"/>
              </a:solidFill>
              <a:ln w="0">
                <a:solidFill>
                  <a:srgbClr val="FFFF00"/>
                </a:solidFill>
                <a:round/>
                <a:headEnd/>
                <a:tailEnd/>
              </a:ln>
            </p:spPr>
            <p:txBody>
              <a:bodyPr/>
              <a:lstStyle/>
              <a:p>
                <a:endParaRPr lang="fr-FR"/>
              </a:p>
            </p:txBody>
          </p:sp>
          <p:sp>
            <p:nvSpPr>
              <p:cNvPr id="35988" name="Rectangle 476"/>
              <p:cNvSpPr>
                <a:spLocks noChangeArrowheads="1"/>
              </p:cNvSpPr>
              <p:nvPr/>
            </p:nvSpPr>
            <p:spPr bwMode="auto">
              <a:xfrm>
                <a:off x="4227" y="203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89" name="Freeform 477"/>
              <p:cNvSpPr>
                <a:spLocks/>
              </p:cNvSpPr>
              <p:nvPr/>
            </p:nvSpPr>
            <p:spPr bwMode="auto">
              <a:xfrm>
                <a:off x="4285" y="2036"/>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5990" name="Freeform 478"/>
              <p:cNvSpPr>
                <a:spLocks/>
              </p:cNvSpPr>
              <p:nvPr/>
            </p:nvSpPr>
            <p:spPr bwMode="auto">
              <a:xfrm>
                <a:off x="4289" y="2036"/>
                <a:ext cx="14" cy="27"/>
              </a:xfrm>
              <a:custGeom>
                <a:avLst/>
                <a:gdLst>
                  <a:gd name="T0" fmla="*/ 1 w 14"/>
                  <a:gd name="T1" fmla="*/ 0 h 27"/>
                  <a:gd name="T2" fmla="*/ 0 w 14"/>
                  <a:gd name="T3" fmla="*/ 27 h 27"/>
                  <a:gd name="T4" fmla="*/ 12 w 14"/>
                  <a:gd name="T5" fmla="*/ 27 h 27"/>
                  <a:gd name="T6" fmla="*/ 14 w 14"/>
                  <a:gd name="T7" fmla="*/ 0 h 27"/>
                  <a:gd name="T8" fmla="*/ 1 w 14"/>
                  <a:gd name="T9" fmla="*/ 0 h 27"/>
                  <a:gd name="T10" fmla="*/ 0 60000 65536"/>
                  <a:gd name="T11" fmla="*/ 0 60000 65536"/>
                  <a:gd name="T12" fmla="*/ 0 60000 65536"/>
                  <a:gd name="T13" fmla="*/ 0 60000 65536"/>
                  <a:gd name="T14" fmla="*/ 0 60000 65536"/>
                  <a:gd name="T15" fmla="*/ 0 w 14"/>
                  <a:gd name="T16" fmla="*/ 0 h 27"/>
                  <a:gd name="T17" fmla="*/ 14 w 14"/>
                  <a:gd name="T18" fmla="*/ 27 h 27"/>
                </a:gdLst>
                <a:ahLst/>
                <a:cxnLst>
                  <a:cxn ang="T10">
                    <a:pos x="T0" y="T1"/>
                  </a:cxn>
                  <a:cxn ang="T11">
                    <a:pos x="T2" y="T3"/>
                  </a:cxn>
                  <a:cxn ang="T12">
                    <a:pos x="T4" y="T5"/>
                  </a:cxn>
                  <a:cxn ang="T13">
                    <a:pos x="T6" y="T7"/>
                  </a:cxn>
                  <a:cxn ang="T14">
                    <a:pos x="T8" y="T9"/>
                  </a:cxn>
                </a:cxnLst>
                <a:rect l="T15" t="T16" r="T17" b="T18"/>
                <a:pathLst>
                  <a:path w="14" h="27">
                    <a:moveTo>
                      <a:pt x="1" y="0"/>
                    </a:moveTo>
                    <a:lnTo>
                      <a:pt x="0" y="27"/>
                    </a:lnTo>
                    <a:lnTo>
                      <a:pt x="12" y="27"/>
                    </a:lnTo>
                    <a:lnTo>
                      <a:pt x="14" y="0"/>
                    </a:lnTo>
                    <a:lnTo>
                      <a:pt x="1" y="0"/>
                    </a:lnTo>
                    <a:close/>
                  </a:path>
                </a:pathLst>
              </a:custGeom>
              <a:solidFill>
                <a:srgbClr val="FFFF00"/>
              </a:solidFill>
              <a:ln w="0">
                <a:solidFill>
                  <a:srgbClr val="FFFF00"/>
                </a:solidFill>
                <a:round/>
                <a:headEnd/>
                <a:tailEnd/>
              </a:ln>
            </p:spPr>
            <p:txBody>
              <a:bodyPr/>
              <a:lstStyle/>
              <a:p>
                <a:endParaRPr lang="fr-FR"/>
              </a:p>
            </p:txBody>
          </p:sp>
          <p:sp>
            <p:nvSpPr>
              <p:cNvPr id="35991" name="Rectangle 479"/>
              <p:cNvSpPr>
                <a:spLocks noChangeArrowheads="1"/>
              </p:cNvSpPr>
              <p:nvPr/>
            </p:nvSpPr>
            <p:spPr bwMode="auto">
              <a:xfrm>
                <a:off x="4289" y="203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92" name="Freeform 480"/>
              <p:cNvSpPr>
                <a:spLocks/>
              </p:cNvSpPr>
              <p:nvPr/>
            </p:nvSpPr>
            <p:spPr bwMode="auto">
              <a:xfrm>
                <a:off x="4301" y="2036"/>
                <a:ext cx="11" cy="27"/>
              </a:xfrm>
              <a:custGeom>
                <a:avLst/>
                <a:gdLst>
                  <a:gd name="T0" fmla="*/ 2 w 11"/>
                  <a:gd name="T1" fmla="*/ 0 h 27"/>
                  <a:gd name="T2" fmla="*/ 0 w 11"/>
                  <a:gd name="T3" fmla="*/ 27 h 27"/>
                  <a:gd name="T4" fmla="*/ 10 w 11"/>
                  <a:gd name="T5" fmla="*/ 27 h 27"/>
                  <a:gd name="T6" fmla="*/ 11 w 11"/>
                  <a:gd name="T7" fmla="*/ 0 h 27"/>
                  <a:gd name="T8" fmla="*/ 2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2" y="0"/>
                    </a:moveTo>
                    <a:lnTo>
                      <a:pt x="0" y="27"/>
                    </a:lnTo>
                    <a:lnTo>
                      <a:pt x="10" y="27"/>
                    </a:lnTo>
                    <a:lnTo>
                      <a:pt x="11" y="0"/>
                    </a:lnTo>
                    <a:lnTo>
                      <a:pt x="2" y="0"/>
                    </a:lnTo>
                    <a:close/>
                  </a:path>
                </a:pathLst>
              </a:custGeom>
              <a:solidFill>
                <a:srgbClr val="FFFF00"/>
              </a:solidFill>
              <a:ln w="0">
                <a:solidFill>
                  <a:srgbClr val="FFFF00"/>
                </a:solidFill>
                <a:round/>
                <a:headEnd/>
                <a:tailEnd/>
              </a:ln>
            </p:spPr>
            <p:txBody>
              <a:bodyPr/>
              <a:lstStyle/>
              <a:p>
                <a:endParaRPr lang="fr-FR"/>
              </a:p>
            </p:txBody>
          </p:sp>
          <p:sp>
            <p:nvSpPr>
              <p:cNvPr id="35993" name="Rectangle 481"/>
              <p:cNvSpPr>
                <a:spLocks noChangeArrowheads="1"/>
              </p:cNvSpPr>
              <p:nvPr/>
            </p:nvSpPr>
            <p:spPr bwMode="auto">
              <a:xfrm>
                <a:off x="4301" y="203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94" name="Freeform 482"/>
              <p:cNvSpPr>
                <a:spLocks/>
              </p:cNvSpPr>
              <p:nvPr/>
            </p:nvSpPr>
            <p:spPr bwMode="auto">
              <a:xfrm>
                <a:off x="4311" y="2036"/>
                <a:ext cx="13" cy="27"/>
              </a:xfrm>
              <a:custGeom>
                <a:avLst/>
                <a:gdLst>
                  <a:gd name="T0" fmla="*/ 1 w 13"/>
                  <a:gd name="T1" fmla="*/ 0 h 27"/>
                  <a:gd name="T2" fmla="*/ 0 w 13"/>
                  <a:gd name="T3" fmla="*/ 27 h 27"/>
                  <a:gd name="T4" fmla="*/ 12 w 13"/>
                  <a:gd name="T5" fmla="*/ 27 h 27"/>
                  <a:gd name="T6" fmla="*/ 13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2"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35995" name="Rectangle 483"/>
              <p:cNvSpPr>
                <a:spLocks noChangeArrowheads="1"/>
              </p:cNvSpPr>
              <p:nvPr/>
            </p:nvSpPr>
            <p:spPr bwMode="auto">
              <a:xfrm>
                <a:off x="4311" y="203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96" name="Freeform 484"/>
              <p:cNvSpPr>
                <a:spLocks/>
              </p:cNvSpPr>
              <p:nvPr/>
            </p:nvSpPr>
            <p:spPr bwMode="auto">
              <a:xfrm>
                <a:off x="4323" y="2036"/>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35997" name="Rectangle 485"/>
              <p:cNvSpPr>
                <a:spLocks noChangeArrowheads="1"/>
              </p:cNvSpPr>
              <p:nvPr/>
            </p:nvSpPr>
            <p:spPr bwMode="auto">
              <a:xfrm>
                <a:off x="4323" y="203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5998" name="Freeform 486"/>
              <p:cNvSpPr>
                <a:spLocks/>
              </p:cNvSpPr>
              <p:nvPr/>
            </p:nvSpPr>
            <p:spPr bwMode="auto">
              <a:xfrm>
                <a:off x="4349" y="2009"/>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5999" name="Freeform 487"/>
              <p:cNvSpPr>
                <a:spLocks/>
              </p:cNvSpPr>
              <p:nvPr/>
            </p:nvSpPr>
            <p:spPr bwMode="auto">
              <a:xfrm>
                <a:off x="4350" y="2009"/>
                <a:ext cx="14" cy="27"/>
              </a:xfrm>
              <a:custGeom>
                <a:avLst/>
                <a:gdLst>
                  <a:gd name="T0" fmla="*/ 1 w 14"/>
                  <a:gd name="T1" fmla="*/ 0 h 27"/>
                  <a:gd name="T2" fmla="*/ 0 w 14"/>
                  <a:gd name="T3" fmla="*/ 27 h 27"/>
                  <a:gd name="T4" fmla="*/ 13 w 14"/>
                  <a:gd name="T5" fmla="*/ 27 h 27"/>
                  <a:gd name="T6" fmla="*/ 14 w 14"/>
                  <a:gd name="T7" fmla="*/ 0 h 27"/>
                  <a:gd name="T8" fmla="*/ 1 w 14"/>
                  <a:gd name="T9" fmla="*/ 0 h 27"/>
                  <a:gd name="T10" fmla="*/ 0 60000 65536"/>
                  <a:gd name="T11" fmla="*/ 0 60000 65536"/>
                  <a:gd name="T12" fmla="*/ 0 60000 65536"/>
                  <a:gd name="T13" fmla="*/ 0 60000 65536"/>
                  <a:gd name="T14" fmla="*/ 0 60000 65536"/>
                  <a:gd name="T15" fmla="*/ 0 w 14"/>
                  <a:gd name="T16" fmla="*/ 0 h 27"/>
                  <a:gd name="T17" fmla="*/ 14 w 14"/>
                  <a:gd name="T18" fmla="*/ 27 h 27"/>
                </a:gdLst>
                <a:ahLst/>
                <a:cxnLst>
                  <a:cxn ang="T10">
                    <a:pos x="T0" y="T1"/>
                  </a:cxn>
                  <a:cxn ang="T11">
                    <a:pos x="T2" y="T3"/>
                  </a:cxn>
                  <a:cxn ang="T12">
                    <a:pos x="T4" y="T5"/>
                  </a:cxn>
                  <a:cxn ang="T13">
                    <a:pos x="T6" y="T7"/>
                  </a:cxn>
                  <a:cxn ang="T14">
                    <a:pos x="T8" y="T9"/>
                  </a:cxn>
                </a:cxnLst>
                <a:rect l="T15" t="T16" r="T17" b="T18"/>
                <a:pathLst>
                  <a:path w="14" h="27">
                    <a:moveTo>
                      <a:pt x="1" y="0"/>
                    </a:moveTo>
                    <a:lnTo>
                      <a:pt x="0" y="27"/>
                    </a:lnTo>
                    <a:lnTo>
                      <a:pt x="13" y="27"/>
                    </a:lnTo>
                    <a:lnTo>
                      <a:pt x="14" y="0"/>
                    </a:lnTo>
                    <a:lnTo>
                      <a:pt x="1" y="0"/>
                    </a:lnTo>
                    <a:close/>
                  </a:path>
                </a:pathLst>
              </a:custGeom>
              <a:solidFill>
                <a:srgbClr val="FFFF00"/>
              </a:solidFill>
              <a:ln w="0">
                <a:solidFill>
                  <a:srgbClr val="FFFF00"/>
                </a:solidFill>
                <a:round/>
                <a:headEnd/>
                <a:tailEnd/>
              </a:ln>
            </p:spPr>
            <p:txBody>
              <a:bodyPr/>
              <a:lstStyle/>
              <a:p>
                <a:endParaRPr lang="fr-FR"/>
              </a:p>
            </p:txBody>
          </p:sp>
          <p:sp>
            <p:nvSpPr>
              <p:cNvPr id="36000" name="Rectangle 488"/>
              <p:cNvSpPr>
                <a:spLocks noChangeArrowheads="1"/>
              </p:cNvSpPr>
              <p:nvPr/>
            </p:nvSpPr>
            <p:spPr bwMode="auto">
              <a:xfrm>
                <a:off x="4350" y="2010"/>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01" name="Freeform 489"/>
              <p:cNvSpPr>
                <a:spLocks/>
              </p:cNvSpPr>
              <p:nvPr/>
            </p:nvSpPr>
            <p:spPr bwMode="auto">
              <a:xfrm>
                <a:off x="4363" y="2009"/>
                <a:ext cx="25" cy="27"/>
              </a:xfrm>
              <a:custGeom>
                <a:avLst/>
                <a:gdLst>
                  <a:gd name="T0" fmla="*/ 1 w 25"/>
                  <a:gd name="T1" fmla="*/ 0 h 27"/>
                  <a:gd name="T2" fmla="*/ 0 w 25"/>
                  <a:gd name="T3" fmla="*/ 27 h 27"/>
                  <a:gd name="T4" fmla="*/ 24 w 25"/>
                  <a:gd name="T5" fmla="*/ 27 h 27"/>
                  <a:gd name="T6" fmla="*/ 25 w 25"/>
                  <a:gd name="T7" fmla="*/ 0 h 27"/>
                  <a:gd name="T8" fmla="*/ 1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 y="0"/>
                    </a:moveTo>
                    <a:lnTo>
                      <a:pt x="0" y="27"/>
                    </a:lnTo>
                    <a:lnTo>
                      <a:pt x="24" y="27"/>
                    </a:lnTo>
                    <a:lnTo>
                      <a:pt x="25" y="0"/>
                    </a:lnTo>
                    <a:lnTo>
                      <a:pt x="1" y="0"/>
                    </a:lnTo>
                    <a:close/>
                  </a:path>
                </a:pathLst>
              </a:custGeom>
              <a:solidFill>
                <a:srgbClr val="FFFF00"/>
              </a:solidFill>
              <a:ln w="0">
                <a:solidFill>
                  <a:srgbClr val="FFFF00"/>
                </a:solidFill>
                <a:round/>
                <a:headEnd/>
                <a:tailEnd/>
              </a:ln>
            </p:spPr>
            <p:txBody>
              <a:bodyPr/>
              <a:lstStyle/>
              <a:p>
                <a:endParaRPr lang="fr-FR"/>
              </a:p>
            </p:txBody>
          </p:sp>
          <p:sp>
            <p:nvSpPr>
              <p:cNvPr id="36002" name="Rectangle 490"/>
              <p:cNvSpPr>
                <a:spLocks noChangeArrowheads="1"/>
              </p:cNvSpPr>
              <p:nvPr/>
            </p:nvSpPr>
            <p:spPr bwMode="auto">
              <a:xfrm>
                <a:off x="4363" y="2010"/>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03" name="Freeform 491"/>
              <p:cNvSpPr>
                <a:spLocks/>
              </p:cNvSpPr>
              <p:nvPr/>
            </p:nvSpPr>
            <p:spPr bwMode="auto">
              <a:xfrm>
                <a:off x="4387" y="2009"/>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36004" name="Rectangle 492"/>
              <p:cNvSpPr>
                <a:spLocks noChangeArrowheads="1"/>
              </p:cNvSpPr>
              <p:nvPr/>
            </p:nvSpPr>
            <p:spPr bwMode="auto">
              <a:xfrm>
                <a:off x="4387" y="2010"/>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05" name="Freeform 493"/>
              <p:cNvSpPr>
                <a:spLocks/>
              </p:cNvSpPr>
              <p:nvPr/>
            </p:nvSpPr>
            <p:spPr bwMode="auto">
              <a:xfrm>
                <a:off x="4413" y="1982"/>
                <a:ext cx="25" cy="27"/>
              </a:xfrm>
              <a:custGeom>
                <a:avLst/>
                <a:gdLst>
                  <a:gd name="T0" fmla="*/ 1 w 25"/>
                  <a:gd name="T1" fmla="*/ 0 h 27"/>
                  <a:gd name="T2" fmla="*/ 0 w 25"/>
                  <a:gd name="T3" fmla="*/ 27 h 27"/>
                  <a:gd name="T4" fmla="*/ 24 w 25"/>
                  <a:gd name="T5" fmla="*/ 27 h 27"/>
                  <a:gd name="T6" fmla="*/ 25 w 25"/>
                  <a:gd name="T7" fmla="*/ 0 h 27"/>
                  <a:gd name="T8" fmla="*/ 1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 y="0"/>
                    </a:moveTo>
                    <a:lnTo>
                      <a:pt x="0" y="27"/>
                    </a:lnTo>
                    <a:lnTo>
                      <a:pt x="24" y="27"/>
                    </a:lnTo>
                    <a:lnTo>
                      <a:pt x="25" y="0"/>
                    </a:lnTo>
                    <a:lnTo>
                      <a:pt x="1" y="0"/>
                    </a:lnTo>
                    <a:close/>
                  </a:path>
                </a:pathLst>
              </a:custGeom>
              <a:solidFill>
                <a:srgbClr val="FFFF00"/>
              </a:solidFill>
              <a:ln w="0">
                <a:solidFill>
                  <a:srgbClr val="FFFF00"/>
                </a:solidFill>
                <a:round/>
                <a:headEnd/>
                <a:tailEnd/>
              </a:ln>
            </p:spPr>
            <p:txBody>
              <a:bodyPr/>
              <a:lstStyle/>
              <a:p>
                <a:endParaRPr lang="fr-FR"/>
              </a:p>
            </p:txBody>
          </p:sp>
          <p:sp>
            <p:nvSpPr>
              <p:cNvPr id="36006" name="Freeform 494"/>
              <p:cNvSpPr>
                <a:spLocks/>
              </p:cNvSpPr>
              <p:nvPr/>
            </p:nvSpPr>
            <p:spPr bwMode="auto">
              <a:xfrm>
                <a:off x="4437" y="1982"/>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007" name="Rectangle 495"/>
              <p:cNvSpPr>
                <a:spLocks noChangeArrowheads="1"/>
              </p:cNvSpPr>
              <p:nvPr/>
            </p:nvSpPr>
            <p:spPr bwMode="auto">
              <a:xfrm>
                <a:off x="4437" y="198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08" name="Freeform 496"/>
              <p:cNvSpPr>
                <a:spLocks/>
              </p:cNvSpPr>
              <p:nvPr/>
            </p:nvSpPr>
            <p:spPr bwMode="auto">
              <a:xfrm>
                <a:off x="4429" y="1974"/>
                <a:ext cx="31" cy="30"/>
              </a:xfrm>
              <a:custGeom>
                <a:avLst/>
                <a:gdLst>
                  <a:gd name="T0" fmla="*/ 0 w 31"/>
                  <a:gd name="T1" fmla="*/ 14 h 30"/>
                  <a:gd name="T2" fmla="*/ 21 w 31"/>
                  <a:gd name="T3" fmla="*/ 30 h 30"/>
                  <a:gd name="T4" fmla="*/ 31 w 31"/>
                  <a:gd name="T5" fmla="*/ 16 h 30"/>
                  <a:gd name="T6" fmla="*/ 11 w 31"/>
                  <a:gd name="T7" fmla="*/ 0 h 30"/>
                  <a:gd name="T8" fmla="*/ 0 w 31"/>
                  <a:gd name="T9" fmla="*/ 14 h 30"/>
                  <a:gd name="T10" fmla="*/ 0 60000 65536"/>
                  <a:gd name="T11" fmla="*/ 0 60000 65536"/>
                  <a:gd name="T12" fmla="*/ 0 60000 65536"/>
                  <a:gd name="T13" fmla="*/ 0 60000 65536"/>
                  <a:gd name="T14" fmla="*/ 0 60000 65536"/>
                  <a:gd name="T15" fmla="*/ 0 w 31"/>
                  <a:gd name="T16" fmla="*/ 0 h 30"/>
                  <a:gd name="T17" fmla="*/ 31 w 31"/>
                  <a:gd name="T18" fmla="*/ 30 h 30"/>
                </a:gdLst>
                <a:ahLst/>
                <a:cxnLst>
                  <a:cxn ang="T10">
                    <a:pos x="T0" y="T1"/>
                  </a:cxn>
                  <a:cxn ang="T11">
                    <a:pos x="T2" y="T3"/>
                  </a:cxn>
                  <a:cxn ang="T12">
                    <a:pos x="T4" y="T5"/>
                  </a:cxn>
                  <a:cxn ang="T13">
                    <a:pos x="T6" y="T7"/>
                  </a:cxn>
                  <a:cxn ang="T14">
                    <a:pos x="T8" y="T9"/>
                  </a:cxn>
                </a:cxnLst>
                <a:rect l="T15" t="T16" r="T17" b="T18"/>
                <a:pathLst>
                  <a:path w="31" h="30">
                    <a:moveTo>
                      <a:pt x="0" y="14"/>
                    </a:moveTo>
                    <a:lnTo>
                      <a:pt x="21" y="30"/>
                    </a:lnTo>
                    <a:lnTo>
                      <a:pt x="31" y="16"/>
                    </a:lnTo>
                    <a:lnTo>
                      <a:pt x="11" y="0"/>
                    </a:lnTo>
                    <a:lnTo>
                      <a:pt x="0" y="14"/>
                    </a:lnTo>
                    <a:close/>
                  </a:path>
                </a:pathLst>
              </a:custGeom>
              <a:solidFill>
                <a:srgbClr val="FFFF00"/>
              </a:solidFill>
              <a:ln w="0">
                <a:solidFill>
                  <a:srgbClr val="FFFF00"/>
                </a:solidFill>
                <a:round/>
                <a:headEnd/>
                <a:tailEnd/>
              </a:ln>
            </p:spPr>
            <p:txBody>
              <a:bodyPr/>
              <a:lstStyle/>
              <a:p>
                <a:endParaRPr lang="fr-FR"/>
              </a:p>
            </p:txBody>
          </p:sp>
          <p:sp>
            <p:nvSpPr>
              <p:cNvPr id="36009" name="Freeform 497"/>
              <p:cNvSpPr>
                <a:spLocks/>
              </p:cNvSpPr>
              <p:nvPr/>
            </p:nvSpPr>
            <p:spPr bwMode="auto">
              <a:xfrm>
                <a:off x="4429" y="1983"/>
                <a:ext cx="21" cy="27"/>
              </a:xfrm>
              <a:custGeom>
                <a:avLst/>
                <a:gdLst>
                  <a:gd name="T0" fmla="*/ 10 w 21"/>
                  <a:gd name="T1" fmla="*/ 0 h 27"/>
                  <a:gd name="T2" fmla="*/ 0 w 21"/>
                  <a:gd name="T3" fmla="*/ 6 h 27"/>
                  <a:gd name="T4" fmla="*/ 10 w 21"/>
                  <a:gd name="T5" fmla="*/ 27 h 27"/>
                  <a:gd name="T6" fmla="*/ 21 w 21"/>
                  <a:gd name="T7" fmla="*/ 22 h 27"/>
                  <a:gd name="T8" fmla="*/ 10 w 21"/>
                  <a:gd name="T9" fmla="*/ 0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10" y="0"/>
                    </a:moveTo>
                    <a:lnTo>
                      <a:pt x="0" y="6"/>
                    </a:lnTo>
                    <a:lnTo>
                      <a:pt x="10" y="27"/>
                    </a:lnTo>
                    <a:lnTo>
                      <a:pt x="21" y="22"/>
                    </a:lnTo>
                    <a:lnTo>
                      <a:pt x="10" y="0"/>
                    </a:lnTo>
                    <a:close/>
                  </a:path>
                </a:pathLst>
              </a:custGeom>
              <a:solidFill>
                <a:srgbClr val="FFFF00"/>
              </a:solidFill>
              <a:ln w="0">
                <a:solidFill>
                  <a:srgbClr val="FFFF00"/>
                </a:solidFill>
                <a:round/>
                <a:headEnd/>
                <a:tailEnd/>
              </a:ln>
            </p:spPr>
            <p:txBody>
              <a:bodyPr/>
              <a:lstStyle/>
              <a:p>
                <a:endParaRPr lang="fr-FR"/>
              </a:p>
            </p:txBody>
          </p:sp>
          <p:sp>
            <p:nvSpPr>
              <p:cNvPr id="36010" name="Freeform 498"/>
              <p:cNvSpPr>
                <a:spLocks/>
              </p:cNvSpPr>
              <p:nvPr/>
            </p:nvSpPr>
            <p:spPr bwMode="auto">
              <a:xfrm>
                <a:off x="4486" y="1955"/>
                <a:ext cx="39" cy="27"/>
              </a:xfrm>
              <a:custGeom>
                <a:avLst/>
                <a:gdLst>
                  <a:gd name="T0" fmla="*/ 1 w 39"/>
                  <a:gd name="T1" fmla="*/ 0 h 27"/>
                  <a:gd name="T2" fmla="*/ 0 w 39"/>
                  <a:gd name="T3" fmla="*/ 27 h 27"/>
                  <a:gd name="T4" fmla="*/ 38 w 39"/>
                  <a:gd name="T5" fmla="*/ 27 h 27"/>
                  <a:gd name="T6" fmla="*/ 39 w 39"/>
                  <a:gd name="T7" fmla="*/ 0 h 27"/>
                  <a:gd name="T8" fmla="*/ 1 w 39"/>
                  <a:gd name="T9" fmla="*/ 0 h 27"/>
                  <a:gd name="T10" fmla="*/ 0 60000 65536"/>
                  <a:gd name="T11" fmla="*/ 0 60000 65536"/>
                  <a:gd name="T12" fmla="*/ 0 60000 65536"/>
                  <a:gd name="T13" fmla="*/ 0 60000 65536"/>
                  <a:gd name="T14" fmla="*/ 0 60000 65536"/>
                  <a:gd name="T15" fmla="*/ 0 w 39"/>
                  <a:gd name="T16" fmla="*/ 0 h 27"/>
                  <a:gd name="T17" fmla="*/ 39 w 39"/>
                  <a:gd name="T18" fmla="*/ 27 h 27"/>
                </a:gdLst>
                <a:ahLst/>
                <a:cxnLst>
                  <a:cxn ang="T10">
                    <a:pos x="T0" y="T1"/>
                  </a:cxn>
                  <a:cxn ang="T11">
                    <a:pos x="T2" y="T3"/>
                  </a:cxn>
                  <a:cxn ang="T12">
                    <a:pos x="T4" y="T5"/>
                  </a:cxn>
                  <a:cxn ang="T13">
                    <a:pos x="T6" y="T7"/>
                  </a:cxn>
                  <a:cxn ang="T14">
                    <a:pos x="T8" y="T9"/>
                  </a:cxn>
                </a:cxnLst>
                <a:rect l="T15" t="T16" r="T17" b="T18"/>
                <a:pathLst>
                  <a:path w="39" h="27">
                    <a:moveTo>
                      <a:pt x="1" y="0"/>
                    </a:moveTo>
                    <a:lnTo>
                      <a:pt x="0" y="27"/>
                    </a:lnTo>
                    <a:lnTo>
                      <a:pt x="38" y="27"/>
                    </a:lnTo>
                    <a:lnTo>
                      <a:pt x="39" y="0"/>
                    </a:lnTo>
                    <a:lnTo>
                      <a:pt x="1" y="0"/>
                    </a:lnTo>
                    <a:close/>
                  </a:path>
                </a:pathLst>
              </a:custGeom>
              <a:solidFill>
                <a:srgbClr val="FFFF00"/>
              </a:solidFill>
              <a:ln w="0">
                <a:solidFill>
                  <a:srgbClr val="FFFF00"/>
                </a:solidFill>
                <a:round/>
                <a:headEnd/>
                <a:tailEnd/>
              </a:ln>
            </p:spPr>
            <p:txBody>
              <a:bodyPr/>
              <a:lstStyle/>
              <a:p>
                <a:endParaRPr lang="fr-FR"/>
              </a:p>
            </p:txBody>
          </p:sp>
          <p:sp>
            <p:nvSpPr>
              <p:cNvPr id="36011" name="Freeform 499"/>
              <p:cNvSpPr>
                <a:spLocks/>
              </p:cNvSpPr>
              <p:nvPr/>
            </p:nvSpPr>
            <p:spPr bwMode="auto">
              <a:xfrm>
                <a:off x="4524" y="1955"/>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012" name="Rectangle 500"/>
              <p:cNvSpPr>
                <a:spLocks noChangeArrowheads="1"/>
              </p:cNvSpPr>
              <p:nvPr/>
            </p:nvSpPr>
            <p:spPr bwMode="auto">
              <a:xfrm>
                <a:off x="4524" y="195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13" name="Freeform 501"/>
              <p:cNvSpPr>
                <a:spLocks/>
              </p:cNvSpPr>
              <p:nvPr/>
            </p:nvSpPr>
            <p:spPr bwMode="auto">
              <a:xfrm>
                <a:off x="4528" y="1955"/>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36014" name="Rectangle 502"/>
              <p:cNvSpPr>
                <a:spLocks noChangeArrowheads="1"/>
              </p:cNvSpPr>
              <p:nvPr/>
            </p:nvSpPr>
            <p:spPr bwMode="auto">
              <a:xfrm>
                <a:off x="4528" y="195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15" name="Freeform 503"/>
              <p:cNvSpPr>
                <a:spLocks/>
              </p:cNvSpPr>
              <p:nvPr/>
            </p:nvSpPr>
            <p:spPr bwMode="auto">
              <a:xfrm>
                <a:off x="4572" y="1955"/>
                <a:ext cx="23" cy="27"/>
              </a:xfrm>
              <a:custGeom>
                <a:avLst/>
                <a:gdLst>
                  <a:gd name="T0" fmla="*/ 1 w 23"/>
                  <a:gd name="T1" fmla="*/ 0 h 27"/>
                  <a:gd name="T2" fmla="*/ 0 w 23"/>
                  <a:gd name="T3" fmla="*/ 27 h 27"/>
                  <a:gd name="T4" fmla="*/ 22 w 23"/>
                  <a:gd name="T5" fmla="*/ 27 h 27"/>
                  <a:gd name="T6" fmla="*/ 23 w 23"/>
                  <a:gd name="T7" fmla="*/ 0 h 27"/>
                  <a:gd name="T8" fmla="*/ 1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 y="0"/>
                    </a:moveTo>
                    <a:lnTo>
                      <a:pt x="0" y="27"/>
                    </a:lnTo>
                    <a:lnTo>
                      <a:pt x="22" y="27"/>
                    </a:lnTo>
                    <a:lnTo>
                      <a:pt x="23" y="0"/>
                    </a:lnTo>
                    <a:lnTo>
                      <a:pt x="1" y="0"/>
                    </a:lnTo>
                    <a:close/>
                  </a:path>
                </a:pathLst>
              </a:custGeom>
              <a:solidFill>
                <a:srgbClr val="FFFF00"/>
              </a:solidFill>
              <a:ln w="0">
                <a:solidFill>
                  <a:srgbClr val="FFFF00"/>
                </a:solidFill>
                <a:round/>
                <a:headEnd/>
                <a:tailEnd/>
              </a:ln>
            </p:spPr>
            <p:txBody>
              <a:bodyPr/>
              <a:lstStyle/>
              <a:p>
                <a:endParaRPr lang="fr-FR"/>
              </a:p>
            </p:txBody>
          </p:sp>
          <p:sp>
            <p:nvSpPr>
              <p:cNvPr id="36016" name="Freeform 504"/>
              <p:cNvSpPr>
                <a:spLocks/>
              </p:cNvSpPr>
              <p:nvPr/>
            </p:nvSpPr>
            <p:spPr bwMode="auto">
              <a:xfrm>
                <a:off x="4594" y="1955"/>
                <a:ext cx="22" cy="27"/>
              </a:xfrm>
              <a:custGeom>
                <a:avLst/>
                <a:gdLst>
                  <a:gd name="T0" fmla="*/ 1 w 22"/>
                  <a:gd name="T1" fmla="*/ 0 h 27"/>
                  <a:gd name="T2" fmla="*/ 0 w 22"/>
                  <a:gd name="T3" fmla="*/ 27 h 27"/>
                  <a:gd name="T4" fmla="*/ 21 w 22"/>
                  <a:gd name="T5" fmla="*/ 27 h 27"/>
                  <a:gd name="T6" fmla="*/ 22 w 22"/>
                  <a:gd name="T7" fmla="*/ 0 h 27"/>
                  <a:gd name="T8" fmla="*/ 1 w 22"/>
                  <a:gd name="T9" fmla="*/ 0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1" y="0"/>
                    </a:moveTo>
                    <a:lnTo>
                      <a:pt x="0" y="27"/>
                    </a:lnTo>
                    <a:lnTo>
                      <a:pt x="21" y="27"/>
                    </a:lnTo>
                    <a:lnTo>
                      <a:pt x="22" y="0"/>
                    </a:lnTo>
                    <a:lnTo>
                      <a:pt x="1" y="0"/>
                    </a:lnTo>
                    <a:close/>
                  </a:path>
                </a:pathLst>
              </a:custGeom>
              <a:solidFill>
                <a:srgbClr val="FFFF00"/>
              </a:solidFill>
              <a:ln w="0">
                <a:solidFill>
                  <a:srgbClr val="FFFF00"/>
                </a:solidFill>
                <a:round/>
                <a:headEnd/>
                <a:tailEnd/>
              </a:ln>
            </p:spPr>
            <p:txBody>
              <a:bodyPr/>
              <a:lstStyle/>
              <a:p>
                <a:endParaRPr lang="fr-FR"/>
              </a:p>
            </p:txBody>
          </p:sp>
          <p:sp>
            <p:nvSpPr>
              <p:cNvPr id="36017" name="Rectangle 505"/>
              <p:cNvSpPr>
                <a:spLocks noChangeArrowheads="1"/>
              </p:cNvSpPr>
              <p:nvPr/>
            </p:nvSpPr>
            <p:spPr bwMode="auto">
              <a:xfrm>
                <a:off x="4594" y="195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18" name="Freeform 506"/>
              <p:cNvSpPr>
                <a:spLocks/>
              </p:cNvSpPr>
              <p:nvPr/>
            </p:nvSpPr>
            <p:spPr bwMode="auto">
              <a:xfrm>
                <a:off x="4642" y="1938"/>
                <a:ext cx="30" cy="28"/>
              </a:xfrm>
              <a:custGeom>
                <a:avLst/>
                <a:gdLst>
                  <a:gd name="T0" fmla="*/ 0 w 30"/>
                  <a:gd name="T1" fmla="*/ 23 h 28"/>
                  <a:gd name="T2" fmla="*/ 26 w 30"/>
                  <a:gd name="T3" fmla="*/ 28 h 28"/>
                  <a:gd name="T4" fmla="*/ 30 w 30"/>
                  <a:gd name="T5" fmla="*/ 6 h 28"/>
                  <a:gd name="T6" fmla="*/ 4 w 30"/>
                  <a:gd name="T7" fmla="*/ 0 h 28"/>
                  <a:gd name="T8" fmla="*/ 0 w 30"/>
                  <a:gd name="T9" fmla="*/ 23 h 28"/>
                  <a:gd name="T10" fmla="*/ 0 60000 65536"/>
                  <a:gd name="T11" fmla="*/ 0 60000 65536"/>
                  <a:gd name="T12" fmla="*/ 0 60000 65536"/>
                  <a:gd name="T13" fmla="*/ 0 60000 65536"/>
                  <a:gd name="T14" fmla="*/ 0 60000 65536"/>
                  <a:gd name="T15" fmla="*/ 0 w 30"/>
                  <a:gd name="T16" fmla="*/ 0 h 28"/>
                  <a:gd name="T17" fmla="*/ 30 w 30"/>
                  <a:gd name="T18" fmla="*/ 28 h 28"/>
                </a:gdLst>
                <a:ahLst/>
                <a:cxnLst>
                  <a:cxn ang="T10">
                    <a:pos x="T0" y="T1"/>
                  </a:cxn>
                  <a:cxn ang="T11">
                    <a:pos x="T2" y="T3"/>
                  </a:cxn>
                  <a:cxn ang="T12">
                    <a:pos x="T4" y="T5"/>
                  </a:cxn>
                  <a:cxn ang="T13">
                    <a:pos x="T6" y="T7"/>
                  </a:cxn>
                  <a:cxn ang="T14">
                    <a:pos x="T8" y="T9"/>
                  </a:cxn>
                </a:cxnLst>
                <a:rect l="T15" t="T16" r="T17" b="T18"/>
                <a:pathLst>
                  <a:path w="30" h="28">
                    <a:moveTo>
                      <a:pt x="0" y="23"/>
                    </a:moveTo>
                    <a:lnTo>
                      <a:pt x="26" y="28"/>
                    </a:lnTo>
                    <a:lnTo>
                      <a:pt x="30" y="6"/>
                    </a:lnTo>
                    <a:lnTo>
                      <a:pt x="4" y="0"/>
                    </a:lnTo>
                    <a:lnTo>
                      <a:pt x="0" y="23"/>
                    </a:lnTo>
                    <a:close/>
                  </a:path>
                </a:pathLst>
              </a:custGeom>
              <a:solidFill>
                <a:srgbClr val="FFFF00"/>
              </a:solidFill>
              <a:ln w="0">
                <a:solidFill>
                  <a:srgbClr val="FFFF00"/>
                </a:solidFill>
                <a:round/>
                <a:headEnd/>
                <a:tailEnd/>
              </a:ln>
            </p:spPr>
            <p:txBody>
              <a:bodyPr/>
              <a:lstStyle/>
              <a:p>
                <a:endParaRPr lang="fr-FR"/>
              </a:p>
            </p:txBody>
          </p:sp>
          <p:sp>
            <p:nvSpPr>
              <p:cNvPr id="36019" name="Freeform 507"/>
              <p:cNvSpPr>
                <a:spLocks/>
              </p:cNvSpPr>
              <p:nvPr/>
            </p:nvSpPr>
            <p:spPr bwMode="auto">
              <a:xfrm>
                <a:off x="4658" y="1927"/>
                <a:ext cx="22" cy="27"/>
              </a:xfrm>
              <a:custGeom>
                <a:avLst/>
                <a:gdLst>
                  <a:gd name="T0" fmla="*/ 1 w 22"/>
                  <a:gd name="T1" fmla="*/ 0 h 27"/>
                  <a:gd name="T2" fmla="*/ 0 w 22"/>
                  <a:gd name="T3" fmla="*/ 27 h 27"/>
                  <a:gd name="T4" fmla="*/ 20 w 22"/>
                  <a:gd name="T5" fmla="*/ 27 h 27"/>
                  <a:gd name="T6" fmla="*/ 22 w 22"/>
                  <a:gd name="T7" fmla="*/ 0 h 27"/>
                  <a:gd name="T8" fmla="*/ 1 w 22"/>
                  <a:gd name="T9" fmla="*/ 0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1" y="0"/>
                    </a:moveTo>
                    <a:lnTo>
                      <a:pt x="0" y="27"/>
                    </a:lnTo>
                    <a:lnTo>
                      <a:pt x="20" y="27"/>
                    </a:lnTo>
                    <a:lnTo>
                      <a:pt x="22" y="0"/>
                    </a:lnTo>
                    <a:lnTo>
                      <a:pt x="1" y="0"/>
                    </a:lnTo>
                    <a:close/>
                  </a:path>
                </a:pathLst>
              </a:custGeom>
              <a:solidFill>
                <a:srgbClr val="FFFF00"/>
              </a:solidFill>
              <a:ln w="0">
                <a:solidFill>
                  <a:srgbClr val="FFFF00"/>
                </a:solidFill>
                <a:round/>
                <a:headEnd/>
                <a:tailEnd/>
              </a:ln>
            </p:spPr>
            <p:txBody>
              <a:bodyPr/>
              <a:lstStyle/>
              <a:p>
                <a:endParaRPr lang="fr-FR"/>
              </a:p>
            </p:txBody>
          </p:sp>
          <p:sp>
            <p:nvSpPr>
              <p:cNvPr id="36020" name="Freeform 508"/>
              <p:cNvSpPr>
                <a:spLocks/>
              </p:cNvSpPr>
              <p:nvPr/>
            </p:nvSpPr>
            <p:spPr bwMode="auto">
              <a:xfrm>
                <a:off x="4645" y="1929"/>
                <a:ext cx="26" cy="26"/>
              </a:xfrm>
              <a:custGeom>
                <a:avLst/>
                <a:gdLst>
                  <a:gd name="T0" fmla="*/ 0 w 26"/>
                  <a:gd name="T1" fmla="*/ 10 h 26"/>
                  <a:gd name="T2" fmla="*/ 13 w 26"/>
                  <a:gd name="T3" fmla="*/ 0 h 26"/>
                  <a:gd name="T4" fmla="*/ 26 w 26"/>
                  <a:gd name="T5" fmla="*/ 16 h 26"/>
                  <a:gd name="T6" fmla="*/ 13 w 26"/>
                  <a:gd name="T7" fmla="*/ 26 h 26"/>
                  <a:gd name="T8" fmla="*/ 0 w 26"/>
                  <a:gd name="T9" fmla="*/ 10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0" y="10"/>
                    </a:moveTo>
                    <a:lnTo>
                      <a:pt x="13" y="0"/>
                    </a:lnTo>
                    <a:lnTo>
                      <a:pt x="26" y="16"/>
                    </a:lnTo>
                    <a:lnTo>
                      <a:pt x="13" y="26"/>
                    </a:lnTo>
                    <a:lnTo>
                      <a:pt x="0" y="10"/>
                    </a:lnTo>
                    <a:close/>
                  </a:path>
                </a:pathLst>
              </a:custGeom>
              <a:solidFill>
                <a:srgbClr val="FFFF00"/>
              </a:solidFill>
              <a:ln w="0">
                <a:solidFill>
                  <a:srgbClr val="FFFF00"/>
                </a:solidFill>
                <a:round/>
                <a:headEnd/>
                <a:tailEnd/>
              </a:ln>
            </p:spPr>
            <p:txBody>
              <a:bodyPr/>
              <a:lstStyle/>
              <a:p>
                <a:endParaRPr lang="fr-FR"/>
              </a:p>
            </p:txBody>
          </p:sp>
          <p:sp>
            <p:nvSpPr>
              <p:cNvPr id="36021" name="Freeform 509"/>
              <p:cNvSpPr>
                <a:spLocks/>
              </p:cNvSpPr>
              <p:nvPr/>
            </p:nvSpPr>
            <p:spPr bwMode="auto">
              <a:xfrm>
                <a:off x="4703" y="1901"/>
                <a:ext cx="12" cy="26"/>
              </a:xfrm>
              <a:custGeom>
                <a:avLst/>
                <a:gdLst>
                  <a:gd name="T0" fmla="*/ 1 w 12"/>
                  <a:gd name="T1" fmla="*/ 0 h 26"/>
                  <a:gd name="T2" fmla="*/ 0 w 12"/>
                  <a:gd name="T3" fmla="*/ 26 h 26"/>
                  <a:gd name="T4" fmla="*/ 11 w 12"/>
                  <a:gd name="T5" fmla="*/ 26 h 26"/>
                  <a:gd name="T6" fmla="*/ 12 w 12"/>
                  <a:gd name="T7" fmla="*/ 0 h 26"/>
                  <a:gd name="T8" fmla="*/ 1 w 12"/>
                  <a:gd name="T9" fmla="*/ 0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1" y="0"/>
                    </a:moveTo>
                    <a:lnTo>
                      <a:pt x="0" y="26"/>
                    </a:lnTo>
                    <a:lnTo>
                      <a:pt x="11" y="26"/>
                    </a:lnTo>
                    <a:lnTo>
                      <a:pt x="12" y="0"/>
                    </a:lnTo>
                    <a:lnTo>
                      <a:pt x="1" y="0"/>
                    </a:lnTo>
                    <a:close/>
                  </a:path>
                </a:pathLst>
              </a:custGeom>
              <a:solidFill>
                <a:srgbClr val="FFFF00"/>
              </a:solidFill>
              <a:ln w="0">
                <a:solidFill>
                  <a:srgbClr val="FFFF00"/>
                </a:solidFill>
                <a:round/>
                <a:headEnd/>
                <a:tailEnd/>
              </a:ln>
            </p:spPr>
            <p:txBody>
              <a:bodyPr/>
              <a:lstStyle/>
              <a:p>
                <a:endParaRPr lang="fr-FR"/>
              </a:p>
            </p:txBody>
          </p:sp>
          <p:sp>
            <p:nvSpPr>
              <p:cNvPr id="36022" name="Freeform 510"/>
              <p:cNvSpPr>
                <a:spLocks/>
              </p:cNvSpPr>
              <p:nvPr/>
            </p:nvSpPr>
            <p:spPr bwMode="auto">
              <a:xfrm>
                <a:off x="4714" y="1901"/>
                <a:ext cx="18" cy="26"/>
              </a:xfrm>
              <a:custGeom>
                <a:avLst/>
                <a:gdLst>
                  <a:gd name="T0" fmla="*/ 1 w 18"/>
                  <a:gd name="T1" fmla="*/ 0 h 26"/>
                  <a:gd name="T2" fmla="*/ 0 w 18"/>
                  <a:gd name="T3" fmla="*/ 26 h 26"/>
                  <a:gd name="T4" fmla="*/ 17 w 18"/>
                  <a:gd name="T5" fmla="*/ 26 h 26"/>
                  <a:gd name="T6" fmla="*/ 18 w 18"/>
                  <a:gd name="T7" fmla="*/ 0 h 26"/>
                  <a:gd name="T8" fmla="*/ 1 w 18"/>
                  <a:gd name="T9" fmla="*/ 0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1" y="0"/>
                    </a:moveTo>
                    <a:lnTo>
                      <a:pt x="0" y="26"/>
                    </a:lnTo>
                    <a:lnTo>
                      <a:pt x="17" y="26"/>
                    </a:lnTo>
                    <a:lnTo>
                      <a:pt x="18" y="0"/>
                    </a:lnTo>
                    <a:lnTo>
                      <a:pt x="1" y="0"/>
                    </a:lnTo>
                    <a:close/>
                  </a:path>
                </a:pathLst>
              </a:custGeom>
              <a:solidFill>
                <a:srgbClr val="FFFF00"/>
              </a:solidFill>
              <a:ln w="0">
                <a:solidFill>
                  <a:srgbClr val="FFFF00"/>
                </a:solidFill>
                <a:round/>
                <a:headEnd/>
                <a:tailEnd/>
              </a:ln>
            </p:spPr>
            <p:txBody>
              <a:bodyPr/>
              <a:lstStyle/>
              <a:p>
                <a:endParaRPr lang="fr-FR"/>
              </a:p>
            </p:txBody>
          </p:sp>
          <p:sp>
            <p:nvSpPr>
              <p:cNvPr id="36023" name="Rectangle 511"/>
              <p:cNvSpPr>
                <a:spLocks noChangeArrowheads="1"/>
              </p:cNvSpPr>
              <p:nvPr/>
            </p:nvSpPr>
            <p:spPr bwMode="auto">
              <a:xfrm>
                <a:off x="4714" y="190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24" name="Freeform 512"/>
              <p:cNvSpPr>
                <a:spLocks/>
              </p:cNvSpPr>
              <p:nvPr/>
            </p:nvSpPr>
            <p:spPr bwMode="auto">
              <a:xfrm>
                <a:off x="4731" y="1901"/>
                <a:ext cx="3" cy="26"/>
              </a:xfrm>
              <a:custGeom>
                <a:avLst/>
                <a:gdLst>
                  <a:gd name="T0" fmla="*/ 1 w 3"/>
                  <a:gd name="T1" fmla="*/ 0 h 26"/>
                  <a:gd name="T2" fmla="*/ 0 w 3"/>
                  <a:gd name="T3" fmla="*/ 26 h 26"/>
                  <a:gd name="T4" fmla="*/ 2 w 3"/>
                  <a:gd name="T5" fmla="*/ 26 h 26"/>
                  <a:gd name="T6" fmla="*/ 3 w 3"/>
                  <a:gd name="T7" fmla="*/ 0 h 26"/>
                  <a:gd name="T8" fmla="*/ 1 w 3"/>
                  <a:gd name="T9" fmla="*/ 0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1" y="0"/>
                    </a:moveTo>
                    <a:lnTo>
                      <a:pt x="0" y="26"/>
                    </a:lnTo>
                    <a:lnTo>
                      <a:pt x="2" y="26"/>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025" name="Rectangle 513"/>
              <p:cNvSpPr>
                <a:spLocks noChangeArrowheads="1"/>
              </p:cNvSpPr>
              <p:nvPr/>
            </p:nvSpPr>
            <p:spPr bwMode="auto">
              <a:xfrm>
                <a:off x="4731" y="190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26" name="Freeform 514"/>
              <p:cNvSpPr>
                <a:spLocks/>
              </p:cNvSpPr>
              <p:nvPr/>
            </p:nvSpPr>
            <p:spPr bwMode="auto">
              <a:xfrm>
                <a:off x="4733" y="1901"/>
                <a:ext cx="14" cy="26"/>
              </a:xfrm>
              <a:custGeom>
                <a:avLst/>
                <a:gdLst>
                  <a:gd name="T0" fmla="*/ 1 w 14"/>
                  <a:gd name="T1" fmla="*/ 0 h 26"/>
                  <a:gd name="T2" fmla="*/ 0 w 14"/>
                  <a:gd name="T3" fmla="*/ 26 h 26"/>
                  <a:gd name="T4" fmla="*/ 13 w 14"/>
                  <a:gd name="T5" fmla="*/ 26 h 26"/>
                  <a:gd name="T6" fmla="*/ 14 w 14"/>
                  <a:gd name="T7" fmla="*/ 0 h 26"/>
                  <a:gd name="T8" fmla="*/ 1 w 14"/>
                  <a:gd name="T9" fmla="*/ 0 h 26"/>
                  <a:gd name="T10" fmla="*/ 0 60000 65536"/>
                  <a:gd name="T11" fmla="*/ 0 60000 65536"/>
                  <a:gd name="T12" fmla="*/ 0 60000 65536"/>
                  <a:gd name="T13" fmla="*/ 0 60000 65536"/>
                  <a:gd name="T14" fmla="*/ 0 60000 65536"/>
                  <a:gd name="T15" fmla="*/ 0 w 14"/>
                  <a:gd name="T16" fmla="*/ 0 h 26"/>
                  <a:gd name="T17" fmla="*/ 14 w 14"/>
                  <a:gd name="T18" fmla="*/ 26 h 26"/>
                </a:gdLst>
                <a:ahLst/>
                <a:cxnLst>
                  <a:cxn ang="T10">
                    <a:pos x="T0" y="T1"/>
                  </a:cxn>
                  <a:cxn ang="T11">
                    <a:pos x="T2" y="T3"/>
                  </a:cxn>
                  <a:cxn ang="T12">
                    <a:pos x="T4" y="T5"/>
                  </a:cxn>
                  <a:cxn ang="T13">
                    <a:pos x="T6" y="T7"/>
                  </a:cxn>
                  <a:cxn ang="T14">
                    <a:pos x="T8" y="T9"/>
                  </a:cxn>
                </a:cxnLst>
                <a:rect l="T15" t="T16" r="T17" b="T18"/>
                <a:pathLst>
                  <a:path w="14" h="26">
                    <a:moveTo>
                      <a:pt x="1" y="0"/>
                    </a:moveTo>
                    <a:lnTo>
                      <a:pt x="0" y="26"/>
                    </a:lnTo>
                    <a:lnTo>
                      <a:pt x="13" y="26"/>
                    </a:lnTo>
                    <a:lnTo>
                      <a:pt x="14" y="0"/>
                    </a:lnTo>
                    <a:lnTo>
                      <a:pt x="1" y="0"/>
                    </a:lnTo>
                    <a:close/>
                  </a:path>
                </a:pathLst>
              </a:custGeom>
              <a:solidFill>
                <a:srgbClr val="FFFF00"/>
              </a:solidFill>
              <a:ln w="0">
                <a:solidFill>
                  <a:srgbClr val="FFFF00"/>
                </a:solidFill>
                <a:round/>
                <a:headEnd/>
                <a:tailEnd/>
              </a:ln>
            </p:spPr>
            <p:txBody>
              <a:bodyPr/>
              <a:lstStyle/>
              <a:p>
                <a:endParaRPr lang="fr-FR"/>
              </a:p>
            </p:txBody>
          </p:sp>
          <p:sp>
            <p:nvSpPr>
              <p:cNvPr id="36027" name="Rectangle 515"/>
              <p:cNvSpPr>
                <a:spLocks noChangeArrowheads="1"/>
              </p:cNvSpPr>
              <p:nvPr/>
            </p:nvSpPr>
            <p:spPr bwMode="auto">
              <a:xfrm>
                <a:off x="4733" y="190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28" name="Freeform 516"/>
              <p:cNvSpPr>
                <a:spLocks/>
              </p:cNvSpPr>
              <p:nvPr/>
            </p:nvSpPr>
            <p:spPr bwMode="auto">
              <a:xfrm>
                <a:off x="4752" y="1857"/>
                <a:ext cx="30" cy="27"/>
              </a:xfrm>
              <a:custGeom>
                <a:avLst/>
                <a:gdLst>
                  <a:gd name="T0" fmla="*/ 0 w 30"/>
                  <a:gd name="T1" fmla="*/ 20 h 27"/>
                  <a:gd name="T2" fmla="*/ 24 w 30"/>
                  <a:gd name="T3" fmla="*/ 27 h 27"/>
                  <a:gd name="T4" fmla="*/ 30 w 30"/>
                  <a:gd name="T5" fmla="*/ 7 h 27"/>
                  <a:gd name="T6" fmla="*/ 5 w 30"/>
                  <a:gd name="T7" fmla="*/ 0 h 27"/>
                  <a:gd name="T8" fmla="*/ 0 w 30"/>
                  <a:gd name="T9" fmla="*/ 20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0" y="20"/>
                    </a:moveTo>
                    <a:lnTo>
                      <a:pt x="24" y="27"/>
                    </a:lnTo>
                    <a:lnTo>
                      <a:pt x="30" y="7"/>
                    </a:lnTo>
                    <a:lnTo>
                      <a:pt x="5" y="0"/>
                    </a:lnTo>
                    <a:lnTo>
                      <a:pt x="0" y="20"/>
                    </a:lnTo>
                    <a:close/>
                  </a:path>
                </a:pathLst>
              </a:custGeom>
              <a:solidFill>
                <a:srgbClr val="FFFF00"/>
              </a:solidFill>
              <a:ln w="0">
                <a:solidFill>
                  <a:srgbClr val="FFFF00"/>
                </a:solidFill>
                <a:round/>
                <a:headEnd/>
                <a:tailEnd/>
              </a:ln>
            </p:spPr>
            <p:txBody>
              <a:bodyPr/>
              <a:lstStyle/>
              <a:p>
                <a:endParaRPr lang="fr-FR"/>
              </a:p>
            </p:txBody>
          </p:sp>
          <p:sp>
            <p:nvSpPr>
              <p:cNvPr id="36029" name="Freeform 517"/>
              <p:cNvSpPr>
                <a:spLocks/>
              </p:cNvSpPr>
              <p:nvPr/>
            </p:nvSpPr>
            <p:spPr bwMode="auto">
              <a:xfrm>
                <a:off x="4769" y="1847"/>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36030" name="Freeform 518"/>
              <p:cNvSpPr>
                <a:spLocks/>
              </p:cNvSpPr>
              <p:nvPr/>
            </p:nvSpPr>
            <p:spPr bwMode="auto">
              <a:xfrm>
                <a:off x="4757" y="1848"/>
                <a:ext cx="25" cy="27"/>
              </a:xfrm>
              <a:custGeom>
                <a:avLst/>
                <a:gdLst>
                  <a:gd name="T0" fmla="*/ 0 w 25"/>
                  <a:gd name="T1" fmla="*/ 10 h 27"/>
                  <a:gd name="T2" fmla="*/ 12 w 25"/>
                  <a:gd name="T3" fmla="*/ 0 h 27"/>
                  <a:gd name="T4" fmla="*/ 25 w 25"/>
                  <a:gd name="T5" fmla="*/ 17 h 27"/>
                  <a:gd name="T6" fmla="*/ 12 w 25"/>
                  <a:gd name="T7" fmla="*/ 27 h 27"/>
                  <a:gd name="T8" fmla="*/ 0 w 25"/>
                  <a:gd name="T9" fmla="*/ 1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0" y="10"/>
                    </a:moveTo>
                    <a:lnTo>
                      <a:pt x="12" y="0"/>
                    </a:lnTo>
                    <a:lnTo>
                      <a:pt x="25" y="17"/>
                    </a:lnTo>
                    <a:lnTo>
                      <a:pt x="12" y="27"/>
                    </a:lnTo>
                    <a:lnTo>
                      <a:pt x="0" y="10"/>
                    </a:lnTo>
                    <a:close/>
                  </a:path>
                </a:pathLst>
              </a:custGeom>
              <a:solidFill>
                <a:srgbClr val="FFFF00"/>
              </a:solidFill>
              <a:ln w="0">
                <a:solidFill>
                  <a:srgbClr val="FFFF00"/>
                </a:solidFill>
                <a:round/>
                <a:headEnd/>
                <a:tailEnd/>
              </a:ln>
            </p:spPr>
            <p:txBody>
              <a:bodyPr/>
              <a:lstStyle/>
              <a:p>
                <a:endParaRPr lang="fr-FR"/>
              </a:p>
            </p:txBody>
          </p:sp>
          <p:sp>
            <p:nvSpPr>
              <p:cNvPr id="36031" name="Freeform 519"/>
              <p:cNvSpPr>
                <a:spLocks/>
              </p:cNvSpPr>
              <p:nvPr/>
            </p:nvSpPr>
            <p:spPr bwMode="auto">
              <a:xfrm>
                <a:off x="4773" y="1847"/>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032" name="Rectangle 520"/>
              <p:cNvSpPr>
                <a:spLocks noChangeArrowheads="1"/>
              </p:cNvSpPr>
              <p:nvPr/>
            </p:nvSpPr>
            <p:spPr bwMode="auto">
              <a:xfrm>
                <a:off x="4773" y="184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33" name="Freeform 521"/>
              <p:cNvSpPr>
                <a:spLocks/>
              </p:cNvSpPr>
              <p:nvPr/>
            </p:nvSpPr>
            <p:spPr bwMode="auto">
              <a:xfrm>
                <a:off x="4775" y="1847"/>
                <a:ext cx="9" cy="27"/>
              </a:xfrm>
              <a:custGeom>
                <a:avLst/>
                <a:gdLst>
                  <a:gd name="T0" fmla="*/ 1 w 9"/>
                  <a:gd name="T1" fmla="*/ 0 h 27"/>
                  <a:gd name="T2" fmla="*/ 0 w 9"/>
                  <a:gd name="T3" fmla="*/ 27 h 27"/>
                  <a:gd name="T4" fmla="*/ 8 w 9"/>
                  <a:gd name="T5" fmla="*/ 27 h 27"/>
                  <a:gd name="T6" fmla="*/ 9 w 9"/>
                  <a:gd name="T7" fmla="*/ 0 h 27"/>
                  <a:gd name="T8" fmla="*/ 1 w 9"/>
                  <a:gd name="T9" fmla="*/ 0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1" y="0"/>
                    </a:moveTo>
                    <a:lnTo>
                      <a:pt x="0" y="27"/>
                    </a:lnTo>
                    <a:lnTo>
                      <a:pt x="8" y="27"/>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36034" name="Rectangle 522"/>
              <p:cNvSpPr>
                <a:spLocks noChangeArrowheads="1"/>
              </p:cNvSpPr>
              <p:nvPr/>
            </p:nvSpPr>
            <p:spPr bwMode="auto">
              <a:xfrm>
                <a:off x="4775" y="184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35" name="Freeform 523"/>
              <p:cNvSpPr>
                <a:spLocks/>
              </p:cNvSpPr>
              <p:nvPr/>
            </p:nvSpPr>
            <p:spPr bwMode="auto">
              <a:xfrm>
                <a:off x="4783" y="1847"/>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036" name="Rectangle 524"/>
              <p:cNvSpPr>
                <a:spLocks noChangeArrowheads="1"/>
              </p:cNvSpPr>
              <p:nvPr/>
            </p:nvSpPr>
            <p:spPr bwMode="auto">
              <a:xfrm>
                <a:off x="4783" y="184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37" name="Freeform 525"/>
              <p:cNvSpPr>
                <a:spLocks/>
              </p:cNvSpPr>
              <p:nvPr/>
            </p:nvSpPr>
            <p:spPr bwMode="auto">
              <a:xfrm>
                <a:off x="4785" y="1847"/>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36038" name="Rectangle 526"/>
              <p:cNvSpPr>
                <a:spLocks noChangeArrowheads="1"/>
              </p:cNvSpPr>
              <p:nvPr/>
            </p:nvSpPr>
            <p:spPr bwMode="auto">
              <a:xfrm>
                <a:off x="4785" y="184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39" name="Freeform 527"/>
              <p:cNvSpPr>
                <a:spLocks/>
              </p:cNvSpPr>
              <p:nvPr/>
            </p:nvSpPr>
            <p:spPr bwMode="auto">
              <a:xfrm>
                <a:off x="4787" y="1847"/>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6040" name="Rectangle 528"/>
              <p:cNvSpPr>
                <a:spLocks noChangeArrowheads="1"/>
              </p:cNvSpPr>
              <p:nvPr/>
            </p:nvSpPr>
            <p:spPr bwMode="auto">
              <a:xfrm>
                <a:off x="4787" y="184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41" name="Freeform 529"/>
              <p:cNvSpPr>
                <a:spLocks/>
              </p:cNvSpPr>
              <p:nvPr/>
            </p:nvSpPr>
            <p:spPr bwMode="auto">
              <a:xfrm>
                <a:off x="4792" y="1803"/>
                <a:ext cx="31" cy="28"/>
              </a:xfrm>
              <a:custGeom>
                <a:avLst/>
                <a:gdLst>
                  <a:gd name="T0" fmla="*/ 0 w 31"/>
                  <a:gd name="T1" fmla="*/ 19 h 28"/>
                  <a:gd name="T2" fmla="*/ 25 w 31"/>
                  <a:gd name="T3" fmla="*/ 28 h 28"/>
                  <a:gd name="T4" fmla="*/ 31 w 31"/>
                  <a:gd name="T5" fmla="*/ 8 h 28"/>
                  <a:gd name="T6" fmla="*/ 7 w 31"/>
                  <a:gd name="T7" fmla="*/ 0 h 28"/>
                  <a:gd name="T8" fmla="*/ 0 w 31"/>
                  <a:gd name="T9" fmla="*/ 19 h 28"/>
                  <a:gd name="T10" fmla="*/ 0 60000 65536"/>
                  <a:gd name="T11" fmla="*/ 0 60000 65536"/>
                  <a:gd name="T12" fmla="*/ 0 60000 65536"/>
                  <a:gd name="T13" fmla="*/ 0 60000 65536"/>
                  <a:gd name="T14" fmla="*/ 0 60000 65536"/>
                  <a:gd name="T15" fmla="*/ 0 w 31"/>
                  <a:gd name="T16" fmla="*/ 0 h 28"/>
                  <a:gd name="T17" fmla="*/ 31 w 31"/>
                  <a:gd name="T18" fmla="*/ 28 h 28"/>
                </a:gdLst>
                <a:ahLst/>
                <a:cxnLst>
                  <a:cxn ang="T10">
                    <a:pos x="T0" y="T1"/>
                  </a:cxn>
                  <a:cxn ang="T11">
                    <a:pos x="T2" y="T3"/>
                  </a:cxn>
                  <a:cxn ang="T12">
                    <a:pos x="T4" y="T5"/>
                  </a:cxn>
                  <a:cxn ang="T13">
                    <a:pos x="T6" y="T7"/>
                  </a:cxn>
                  <a:cxn ang="T14">
                    <a:pos x="T8" y="T9"/>
                  </a:cxn>
                </a:cxnLst>
                <a:rect l="T15" t="T16" r="T17" b="T18"/>
                <a:pathLst>
                  <a:path w="31" h="28">
                    <a:moveTo>
                      <a:pt x="0" y="19"/>
                    </a:moveTo>
                    <a:lnTo>
                      <a:pt x="25" y="28"/>
                    </a:lnTo>
                    <a:lnTo>
                      <a:pt x="31" y="8"/>
                    </a:lnTo>
                    <a:lnTo>
                      <a:pt x="7" y="0"/>
                    </a:lnTo>
                    <a:lnTo>
                      <a:pt x="0" y="19"/>
                    </a:lnTo>
                    <a:close/>
                  </a:path>
                </a:pathLst>
              </a:custGeom>
              <a:solidFill>
                <a:srgbClr val="FFFF00"/>
              </a:solidFill>
              <a:ln w="0">
                <a:solidFill>
                  <a:srgbClr val="FFFF00"/>
                </a:solidFill>
                <a:round/>
                <a:headEnd/>
                <a:tailEnd/>
              </a:ln>
            </p:spPr>
            <p:txBody>
              <a:bodyPr/>
              <a:lstStyle/>
              <a:p>
                <a:endParaRPr lang="fr-FR"/>
              </a:p>
            </p:txBody>
          </p:sp>
          <p:sp>
            <p:nvSpPr>
              <p:cNvPr id="36042" name="Freeform 530"/>
              <p:cNvSpPr>
                <a:spLocks/>
              </p:cNvSpPr>
              <p:nvPr/>
            </p:nvSpPr>
            <p:spPr bwMode="auto">
              <a:xfrm>
                <a:off x="4811" y="1793"/>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36043" name="Freeform 531"/>
              <p:cNvSpPr>
                <a:spLocks/>
              </p:cNvSpPr>
              <p:nvPr/>
            </p:nvSpPr>
            <p:spPr bwMode="auto">
              <a:xfrm>
                <a:off x="4799" y="1794"/>
                <a:ext cx="24" cy="27"/>
              </a:xfrm>
              <a:custGeom>
                <a:avLst/>
                <a:gdLst>
                  <a:gd name="T0" fmla="*/ 0 w 24"/>
                  <a:gd name="T1" fmla="*/ 9 h 27"/>
                  <a:gd name="T2" fmla="*/ 12 w 24"/>
                  <a:gd name="T3" fmla="*/ 0 h 27"/>
                  <a:gd name="T4" fmla="*/ 24 w 24"/>
                  <a:gd name="T5" fmla="*/ 17 h 27"/>
                  <a:gd name="T6" fmla="*/ 12 w 24"/>
                  <a:gd name="T7" fmla="*/ 27 h 27"/>
                  <a:gd name="T8" fmla="*/ 0 w 24"/>
                  <a:gd name="T9" fmla="*/ 9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9"/>
                    </a:moveTo>
                    <a:lnTo>
                      <a:pt x="12" y="0"/>
                    </a:lnTo>
                    <a:lnTo>
                      <a:pt x="24" y="17"/>
                    </a:lnTo>
                    <a:lnTo>
                      <a:pt x="12" y="27"/>
                    </a:lnTo>
                    <a:lnTo>
                      <a:pt x="0" y="9"/>
                    </a:lnTo>
                    <a:close/>
                  </a:path>
                </a:pathLst>
              </a:custGeom>
              <a:solidFill>
                <a:srgbClr val="FFFF00"/>
              </a:solidFill>
              <a:ln w="0">
                <a:solidFill>
                  <a:srgbClr val="FFFF00"/>
                </a:solidFill>
                <a:round/>
                <a:headEnd/>
                <a:tailEnd/>
              </a:ln>
            </p:spPr>
            <p:txBody>
              <a:bodyPr/>
              <a:lstStyle/>
              <a:p>
                <a:endParaRPr lang="fr-FR"/>
              </a:p>
            </p:txBody>
          </p:sp>
          <p:sp>
            <p:nvSpPr>
              <p:cNvPr id="36044" name="Freeform 532"/>
              <p:cNvSpPr>
                <a:spLocks/>
              </p:cNvSpPr>
              <p:nvPr/>
            </p:nvSpPr>
            <p:spPr bwMode="auto">
              <a:xfrm>
                <a:off x="4816" y="1793"/>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36045" name="Rectangle 533"/>
              <p:cNvSpPr>
                <a:spLocks noChangeArrowheads="1"/>
              </p:cNvSpPr>
              <p:nvPr/>
            </p:nvSpPr>
            <p:spPr bwMode="auto">
              <a:xfrm>
                <a:off x="4816" y="179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46" name="Freeform 534"/>
              <p:cNvSpPr>
                <a:spLocks/>
              </p:cNvSpPr>
              <p:nvPr/>
            </p:nvSpPr>
            <p:spPr bwMode="auto">
              <a:xfrm>
                <a:off x="4822" y="1793"/>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36047" name="Rectangle 535"/>
              <p:cNvSpPr>
                <a:spLocks noChangeArrowheads="1"/>
              </p:cNvSpPr>
              <p:nvPr/>
            </p:nvSpPr>
            <p:spPr bwMode="auto">
              <a:xfrm>
                <a:off x="4822" y="179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48" name="Freeform 536"/>
              <p:cNvSpPr>
                <a:spLocks/>
              </p:cNvSpPr>
              <p:nvPr/>
            </p:nvSpPr>
            <p:spPr bwMode="auto">
              <a:xfrm>
                <a:off x="4827" y="1793"/>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6049" name="Rectangle 537"/>
              <p:cNvSpPr>
                <a:spLocks noChangeArrowheads="1"/>
              </p:cNvSpPr>
              <p:nvPr/>
            </p:nvSpPr>
            <p:spPr bwMode="auto">
              <a:xfrm>
                <a:off x="4827" y="179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50" name="Freeform 538"/>
              <p:cNvSpPr>
                <a:spLocks/>
              </p:cNvSpPr>
              <p:nvPr/>
            </p:nvSpPr>
            <p:spPr bwMode="auto">
              <a:xfrm>
                <a:off x="4830" y="1793"/>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36051" name="Freeform 539"/>
              <p:cNvSpPr>
                <a:spLocks/>
              </p:cNvSpPr>
              <p:nvPr/>
            </p:nvSpPr>
            <p:spPr bwMode="auto">
              <a:xfrm>
                <a:off x="4876" y="1793"/>
                <a:ext cx="21" cy="27"/>
              </a:xfrm>
              <a:custGeom>
                <a:avLst/>
                <a:gdLst>
                  <a:gd name="T0" fmla="*/ 1 w 21"/>
                  <a:gd name="T1" fmla="*/ 0 h 27"/>
                  <a:gd name="T2" fmla="*/ 0 w 21"/>
                  <a:gd name="T3" fmla="*/ 27 h 27"/>
                  <a:gd name="T4" fmla="*/ 19 w 21"/>
                  <a:gd name="T5" fmla="*/ 27 h 27"/>
                  <a:gd name="T6" fmla="*/ 21 w 21"/>
                  <a:gd name="T7" fmla="*/ 0 h 27"/>
                  <a:gd name="T8" fmla="*/ 1 w 21"/>
                  <a:gd name="T9" fmla="*/ 0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1" y="0"/>
                    </a:moveTo>
                    <a:lnTo>
                      <a:pt x="0" y="27"/>
                    </a:lnTo>
                    <a:lnTo>
                      <a:pt x="19" y="27"/>
                    </a:lnTo>
                    <a:lnTo>
                      <a:pt x="21" y="0"/>
                    </a:lnTo>
                    <a:lnTo>
                      <a:pt x="1" y="0"/>
                    </a:lnTo>
                    <a:close/>
                  </a:path>
                </a:pathLst>
              </a:custGeom>
              <a:solidFill>
                <a:srgbClr val="FFFF00"/>
              </a:solidFill>
              <a:ln w="0">
                <a:solidFill>
                  <a:srgbClr val="FFFF00"/>
                </a:solidFill>
                <a:round/>
                <a:headEnd/>
                <a:tailEnd/>
              </a:ln>
            </p:spPr>
            <p:txBody>
              <a:bodyPr/>
              <a:lstStyle/>
              <a:p>
                <a:endParaRPr lang="fr-FR"/>
              </a:p>
            </p:txBody>
          </p:sp>
          <p:sp>
            <p:nvSpPr>
              <p:cNvPr id="36052" name="Rectangle 540"/>
              <p:cNvSpPr>
                <a:spLocks noChangeArrowheads="1"/>
              </p:cNvSpPr>
              <p:nvPr/>
            </p:nvSpPr>
            <p:spPr bwMode="auto">
              <a:xfrm>
                <a:off x="4830" y="179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36053" name="Freeform 541"/>
              <p:cNvSpPr>
                <a:spLocks/>
              </p:cNvSpPr>
              <p:nvPr/>
            </p:nvSpPr>
            <p:spPr bwMode="auto">
              <a:xfrm>
                <a:off x="4885" y="1780"/>
                <a:ext cx="33" cy="33"/>
              </a:xfrm>
              <a:custGeom>
                <a:avLst/>
                <a:gdLst>
                  <a:gd name="T0" fmla="*/ 0 w 33"/>
                  <a:gd name="T1" fmla="*/ 22 h 33"/>
                  <a:gd name="T2" fmla="*/ 23 w 33"/>
                  <a:gd name="T3" fmla="*/ 33 h 33"/>
                  <a:gd name="T4" fmla="*/ 33 w 33"/>
                  <a:gd name="T5" fmla="*/ 11 h 33"/>
                  <a:gd name="T6" fmla="*/ 9 w 33"/>
                  <a:gd name="T7" fmla="*/ 0 h 33"/>
                  <a:gd name="T8" fmla="*/ 0 w 33"/>
                  <a:gd name="T9" fmla="*/ 22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22"/>
                    </a:moveTo>
                    <a:lnTo>
                      <a:pt x="23" y="33"/>
                    </a:lnTo>
                    <a:lnTo>
                      <a:pt x="33" y="11"/>
                    </a:lnTo>
                    <a:lnTo>
                      <a:pt x="9" y="0"/>
                    </a:lnTo>
                    <a:lnTo>
                      <a:pt x="0" y="22"/>
                    </a:lnTo>
                    <a:close/>
                  </a:path>
                </a:pathLst>
              </a:custGeom>
              <a:solidFill>
                <a:srgbClr val="FFFF00"/>
              </a:solidFill>
              <a:ln w="0">
                <a:solidFill>
                  <a:srgbClr val="FFFF00"/>
                </a:solidFill>
                <a:round/>
                <a:headEnd/>
                <a:tailEnd/>
              </a:ln>
            </p:spPr>
            <p:txBody>
              <a:bodyPr/>
              <a:lstStyle/>
              <a:p>
                <a:endParaRPr lang="fr-FR"/>
              </a:p>
            </p:txBody>
          </p:sp>
          <p:sp>
            <p:nvSpPr>
              <p:cNvPr id="36054" name="Freeform 542"/>
              <p:cNvSpPr>
                <a:spLocks/>
              </p:cNvSpPr>
              <p:nvPr/>
            </p:nvSpPr>
            <p:spPr bwMode="auto">
              <a:xfrm>
                <a:off x="4884" y="1794"/>
                <a:ext cx="23" cy="27"/>
              </a:xfrm>
              <a:custGeom>
                <a:avLst/>
                <a:gdLst>
                  <a:gd name="T0" fmla="*/ 11 w 23"/>
                  <a:gd name="T1" fmla="*/ 0 h 27"/>
                  <a:gd name="T2" fmla="*/ 0 w 23"/>
                  <a:gd name="T3" fmla="*/ 8 h 27"/>
                  <a:gd name="T4" fmla="*/ 11 w 23"/>
                  <a:gd name="T5" fmla="*/ 27 h 27"/>
                  <a:gd name="T6" fmla="*/ 23 w 23"/>
                  <a:gd name="T7" fmla="*/ 19 h 27"/>
                  <a:gd name="T8" fmla="*/ 11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1" y="0"/>
                    </a:moveTo>
                    <a:lnTo>
                      <a:pt x="0" y="8"/>
                    </a:lnTo>
                    <a:lnTo>
                      <a:pt x="11" y="27"/>
                    </a:lnTo>
                    <a:lnTo>
                      <a:pt x="23" y="19"/>
                    </a:lnTo>
                    <a:lnTo>
                      <a:pt x="11" y="0"/>
                    </a:lnTo>
                    <a:close/>
                  </a:path>
                </a:pathLst>
              </a:custGeom>
              <a:solidFill>
                <a:srgbClr val="FFFF00"/>
              </a:solidFill>
              <a:ln w="0">
                <a:solidFill>
                  <a:srgbClr val="FFFF00"/>
                </a:solidFill>
                <a:round/>
                <a:headEnd/>
                <a:tailEnd/>
              </a:ln>
            </p:spPr>
            <p:txBody>
              <a:bodyPr/>
              <a:lstStyle/>
              <a:p>
                <a:endParaRPr lang="fr-FR"/>
              </a:p>
            </p:txBody>
          </p:sp>
          <p:sp>
            <p:nvSpPr>
              <p:cNvPr id="36055" name="Freeform 543"/>
              <p:cNvSpPr>
                <a:spLocks/>
              </p:cNvSpPr>
              <p:nvPr/>
            </p:nvSpPr>
            <p:spPr bwMode="auto">
              <a:xfrm>
                <a:off x="4926" y="1739"/>
                <a:ext cx="44" cy="27"/>
              </a:xfrm>
              <a:custGeom>
                <a:avLst/>
                <a:gdLst>
                  <a:gd name="T0" fmla="*/ 1 w 44"/>
                  <a:gd name="T1" fmla="*/ 0 h 27"/>
                  <a:gd name="T2" fmla="*/ 0 w 44"/>
                  <a:gd name="T3" fmla="*/ 27 h 27"/>
                  <a:gd name="T4" fmla="*/ 42 w 44"/>
                  <a:gd name="T5" fmla="*/ 27 h 27"/>
                  <a:gd name="T6" fmla="*/ 44 w 44"/>
                  <a:gd name="T7" fmla="*/ 0 h 27"/>
                  <a:gd name="T8" fmla="*/ 1 w 44"/>
                  <a:gd name="T9" fmla="*/ 0 h 27"/>
                  <a:gd name="T10" fmla="*/ 0 60000 65536"/>
                  <a:gd name="T11" fmla="*/ 0 60000 65536"/>
                  <a:gd name="T12" fmla="*/ 0 60000 65536"/>
                  <a:gd name="T13" fmla="*/ 0 60000 65536"/>
                  <a:gd name="T14" fmla="*/ 0 60000 65536"/>
                  <a:gd name="T15" fmla="*/ 0 w 44"/>
                  <a:gd name="T16" fmla="*/ 0 h 27"/>
                  <a:gd name="T17" fmla="*/ 44 w 44"/>
                  <a:gd name="T18" fmla="*/ 27 h 27"/>
                </a:gdLst>
                <a:ahLst/>
                <a:cxnLst>
                  <a:cxn ang="T10">
                    <a:pos x="T0" y="T1"/>
                  </a:cxn>
                  <a:cxn ang="T11">
                    <a:pos x="T2" y="T3"/>
                  </a:cxn>
                  <a:cxn ang="T12">
                    <a:pos x="T4" y="T5"/>
                  </a:cxn>
                  <a:cxn ang="T13">
                    <a:pos x="T6" y="T7"/>
                  </a:cxn>
                  <a:cxn ang="T14">
                    <a:pos x="T8" y="T9"/>
                  </a:cxn>
                </a:cxnLst>
                <a:rect l="T15" t="T16" r="T17" b="T18"/>
                <a:pathLst>
                  <a:path w="44" h="27">
                    <a:moveTo>
                      <a:pt x="1" y="0"/>
                    </a:moveTo>
                    <a:lnTo>
                      <a:pt x="0" y="27"/>
                    </a:lnTo>
                    <a:lnTo>
                      <a:pt x="42" y="27"/>
                    </a:lnTo>
                    <a:lnTo>
                      <a:pt x="44" y="0"/>
                    </a:lnTo>
                    <a:lnTo>
                      <a:pt x="1" y="0"/>
                    </a:lnTo>
                    <a:close/>
                  </a:path>
                </a:pathLst>
              </a:custGeom>
              <a:solidFill>
                <a:srgbClr val="FFFF00"/>
              </a:solidFill>
              <a:ln w="0">
                <a:solidFill>
                  <a:srgbClr val="FFFF00"/>
                </a:solidFill>
                <a:round/>
                <a:headEnd/>
                <a:tailEnd/>
              </a:ln>
            </p:spPr>
            <p:txBody>
              <a:bodyPr/>
              <a:lstStyle/>
              <a:p>
                <a:endParaRPr lang="fr-FR"/>
              </a:p>
            </p:txBody>
          </p:sp>
          <p:sp>
            <p:nvSpPr>
              <p:cNvPr id="36056" name="Freeform 544"/>
              <p:cNvSpPr>
                <a:spLocks/>
              </p:cNvSpPr>
              <p:nvPr/>
            </p:nvSpPr>
            <p:spPr bwMode="auto">
              <a:xfrm>
                <a:off x="4974" y="1695"/>
                <a:ext cx="29" cy="23"/>
              </a:xfrm>
              <a:custGeom>
                <a:avLst/>
                <a:gdLst>
                  <a:gd name="T0" fmla="*/ 0 w 29"/>
                  <a:gd name="T1" fmla="*/ 15 h 23"/>
                  <a:gd name="T2" fmla="*/ 25 w 29"/>
                  <a:gd name="T3" fmla="*/ 23 h 23"/>
                  <a:gd name="T4" fmla="*/ 29 w 29"/>
                  <a:gd name="T5" fmla="*/ 8 h 23"/>
                  <a:gd name="T6" fmla="*/ 4 w 29"/>
                  <a:gd name="T7" fmla="*/ 0 h 23"/>
                  <a:gd name="T8" fmla="*/ 0 w 29"/>
                  <a:gd name="T9" fmla="*/ 15 h 23"/>
                  <a:gd name="T10" fmla="*/ 0 60000 65536"/>
                  <a:gd name="T11" fmla="*/ 0 60000 65536"/>
                  <a:gd name="T12" fmla="*/ 0 60000 65536"/>
                  <a:gd name="T13" fmla="*/ 0 60000 65536"/>
                  <a:gd name="T14" fmla="*/ 0 60000 65536"/>
                  <a:gd name="T15" fmla="*/ 0 w 29"/>
                  <a:gd name="T16" fmla="*/ 0 h 23"/>
                  <a:gd name="T17" fmla="*/ 29 w 29"/>
                  <a:gd name="T18" fmla="*/ 23 h 23"/>
                </a:gdLst>
                <a:ahLst/>
                <a:cxnLst>
                  <a:cxn ang="T10">
                    <a:pos x="T0" y="T1"/>
                  </a:cxn>
                  <a:cxn ang="T11">
                    <a:pos x="T2" y="T3"/>
                  </a:cxn>
                  <a:cxn ang="T12">
                    <a:pos x="T4" y="T5"/>
                  </a:cxn>
                  <a:cxn ang="T13">
                    <a:pos x="T6" y="T7"/>
                  </a:cxn>
                  <a:cxn ang="T14">
                    <a:pos x="T8" y="T9"/>
                  </a:cxn>
                </a:cxnLst>
                <a:rect l="T15" t="T16" r="T17" b="T18"/>
                <a:pathLst>
                  <a:path w="29" h="23">
                    <a:moveTo>
                      <a:pt x="0" y="15"/>
                    </a:moveTo>
                    <a:lnTo>
                      <a:pt x="25" y="23"/>
                    </a:lnTo>
                    <a:lnTo>
                      <a:pt x="29" y="8"/>
                    </a:lnTo>
                    <a:lnTo>
                      <a:pt x="4" y="0"/>
                    </a:lnTo>
                    <a:lnTo>
                      <a:pt x="0" y="15"/>
                    </a:lnTo>
                    <a:close/>
                  </a:path>
                </a:pathLst>
              </a:custGeom>
              <a:solidFill>
                <a:srgbClr val="FFFF00"/>
              </a:solidFill>
              <a:ln w="0">
                <a:solidFill>
                  <a:srgbClr val="FFFF00"/>
                </a:solidFill>
                <a:round/>
                <a:headEnd/>
                <a:tailEnd/>
              </a:ln>
            </p:spPr>
            <p:txBody>
              <a:bodyPr/>
              <a:lstStyle/>
              <a:p>
                <a:endParaRPr lang="fr-FR"/>
              </a:p>
            </p:txBody>
          </p:sp>
          <p:sp>
            <p:nvSpPr>
              <p:cNvPr id="36057" name="Freeform 545"/>
              <p:cNvSpPr>
                <a:spLocks/>
              </p:cNvSpPr>
              <p:nvPr/>
            </p:nvSpPr>
            <p:spPr bwMode="auto">
              <a:xfrm>
                <a:off x="4986" y="1676"/>
                <a:ext cx="34" cy="36"/>
              </a:xfrm>
              <a:custGeom>
                <a:avLst/>
                <a:gdLst>
                  <a:gd name="T0" fmla="*/ 0 w 34"/>
                  <a:gd name="T1" fmla="*/ 11 h 36"/>
                  <a:gd name="T2" fmla="*/ 9 w 34"/>
                  <a:gd name="T3" fmla="*/ 36 h 36"/>
                  <a:gd name="T4" fmla="*/ 34 w 34"/>
                  <a:gd name="T5" fmla="*/ 25 h 36"/>
                  <a:gd name="T6" fmla="*/ 24 w 34"/>
                  <a:gd name="T7" fmla="*/ 0 h 36"/>
                  <a:gd name="T8" fmla="*/ 0 w 34"/>
                  <a:gd name="T9" fmla="*/ 11 h 36"/>
                  <a:gd name="T10" fmla="*/ 0 60000 65536"/>
                  <a:gd name="T11" fmla="*/ 0 60000 65536"/>
                  <a:gd name="T12" fmla="*/ 0 60000 65536"/>
                  <a:gd name="T13" fmla="*/ 0 60000 65536"/>
                  <a:gd name="T14" fmla="*/ 0 60000 65536"/>
                  <a:gd name="T15" fmla="*/ 0 w 34"/>
                  <a:gd name="T16" fmla="*/ 0 h 36"/>
                  <a:gd name="T17" fmla="*/ 34 w 34"/>
                  <a:gd name="T18" fmla="*/ 36 h 36"/>
                </a:gdLst>
                <a:ahLst/>
                <a:cxnLst>
                  <a:cxn ang="T10">
                    <a:pos x="T0" y="T1"/>
                  </a:cxn>
                  <a:cxn ang="T11">
                    <a:pos x="T2" y="T3"/>
                  </a:cxn>
                  <a:cxn ang="T12">
                    <a:pos x="T4" y="T5"/>
                  </a:cxn>
                  <a:cxn ang="T13">
                    <a:pos x="T6" y="T7"/>
                  </a:cxn>
                  <a:cxn ang="T14">
                    <a:pos x="T8" y="T9"/>
                  </a:cxn>
                </a:cxnLst>
                <a:rect l="T15" t="T16" r="T17" b="T18"/>
                <a:pathLst>
                  <a:path w="34" h="36">
                    <a:moveTo>
                      <a:pt x="0" y="11"/>
                    </a:moveTo>
                    <a:lnTo>
                      <a:pt x="9" y="36"/>
                    </a:lnTo>
                    <a:lnTo>
                      <a:pt x="34" y="25"/>
                    </a:lnTo>
                    <a:lnTo>
                      <a:pt x="24" y="0"/>
                    </a:lnTo>
                    <a:lnTo>
                      <a:pt x="0" y="11"/>
                    </a:lnTo>
                    <a:close/>
                  </a:path>
                </a:pathLst>
              </a:custGeom>
              <a:solidFill>
                <a:srgbClr val="FFFF00"/>
              </a:solidFill>
              <a:ln w="0">
                <a:solidFill>
                  <a:srgbClr val="FFFF00"/>
                </a:solidFill>
                <a:round/>
                <a:headEnd/>
                <a:tailEnd/>
              </a:ln>
            </p:spPr>
            <p:txBody>
              <a:bodyPr/>
              <a:lstStyle/>
              <a:p>
                <a:endParaRPr lang="fr-FR"/>
              </a:p>
            </p:txBody>
          </p:sp>
          <p:sp>
            <p:nvSpPr>
              <p:cNvPr id="36058" name="Freeform 546"/>
              <p:cNvSpPr>
                <a:spLocks/>
              </p:cNvSpPr>
              <p:nvPr/>
            </p:nvSpPr>
            <p:spPr bwMode="auto">
              <a:xfrm>
                <a:off x="4978" y="1688"/>
                <a:ext cx="25" cy="25"/>
              </a:xfrm>
              <a:custGeom>
                <a:avLst/>
                <a:gdLst>
                  <a:gd name="T0" fmla="*/ 0 w 25"/>
                  <a:gd name="T1" fmla="*/ 9 h 25"/>
                  <a:gd name="T2" fmla="*/ 8 w 25"/>
                  <a:gd name="T3" fmla="*/ 0 h 25"/>
                  <a:gd name="T4" fmla="*/ 25 w 25"/>
                  <a:gd name="T5" fmla="*/ 16 h 25"/>
                  <a:gd name="T6" fmla="*/ 17 w 25"/>
                  <a:gd name="T7" fmla="*/ 25 h 25"/>
                  <a:gd name="T8" fmla="*/ 0 w 25"/>
                  <a:gd name="T9" fmla="*/ 9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0" y="9"/>
                    </a:moveTo>
                    <a:lnTo>
                      <a:pt x="8" y="0"/>
                    </a:lnTo>
                    <a:lnTo>
                      <a:pt x="25" y="16"/>
                    </a:lnTo>
                    <a:lnTo>
                      <a:pt x="17" y="25"/>
                    </a:lnTo>
                    <a:lnTo>
                      <a:pt x="0" y="9"/>
                    </a:lnTo>
                    <a:close/>
                  </a:path>
                </a:pathLst>
              </a:custGeom>
              <a:solidFill>
                <a:srgbClr val="FFFF00"/>
              </a:solidFill>
              <a:ln w="0">
                <a:solidFill>
                  <a:srgbClr val="FFFF00"/>
                </a:solidFill>
                <a:round/>
                <a:headEnd/>
                <a:tailEnd/>
              </a:ln>
            </p:spPr>
            <p:txBody>
              <a:bodyPr/>
              <a:lstStyle/>
              <a:p>
                <a:endParaRPr lang="fr-FR"/>
              </a:p>
            </p:txBody>
          </p:sp>
          <p:sp>
            <p:nvSpPr>
              <p:cNvPr id="36059" name="Freeform 547"/>
              <p:cNvSpPr>
                <a:spLocks/>
              </p:cNvSpPr>
              <p:nvPr/>
            </p:nvSpPr>
            <p:spPr bwMode="auto">
              <a:xfrm>
                <a:off x="5054" y="1659"/>
                <a:ext cx="24" cy="27"/>
              </a:xfrm>
              <a:custGeom>
                <a:avLst/>
                <a:gdLst>
                  <a:gd name="T0" fmla="*/ 1 w 24"/>
                  <a:gd name="T1" fmla="*/ 0 h 27"/>
                  <a:gd name="T2" fmla="*/ 0 w 24"/>
                  <a:gd name="T3" fmla="*/ 27 h 27"/>
                  <a:gd name="T4" fmla="*/ 23 w 24"/>
                  <a:gd name="T5" fmla="*/ 27 h 27"/>
                  <a:gd name="T6" fmla="*/ 24 w 24"/>
                  <a:gd name="T7" fmla="*/ 0 h 27"/>
                  <a:gd name="T8" fmla="*/ 1 w 24"/>
                  <a:gd name="T9" fmla="*/ 0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1" y="0"/>
                    </a:moveTo>
                    <a:lnTo>
                      <a:pt x="0" y="27"/>
                    </a:lnTo>
                    <a:lnTo>
                      <a:pt x="23" y="27"/>
                    </a:lnTo>
                    <a:lnTo>
                      <a:pt x="24" y="0"/>
                    </a:lnTo>
                    <a:lnTo>
                      <a:pt x="1" y="0"/>
                    </a:lnTo>
                    <a:close/>
                  </a:path>
                </a:pathLst>
              </a:custGeom>
              <a:solidFill>
                <a:srgbClr val="FFFF00"/>
              </a:solidFill>
              <a:ln w="0">
                <a:solidFill>
                  <a:srgbClr val="FFFF00"/>
                </a:solidFill>
                <a:round/>
                <a:headEnd/>
                <a:tailEnd/>
              </a:ln>
            </p:spPr>
            <p:txBody>
              <a:bodyPr/>
              <a:lstStyle/>
              <a:p>
                <a:endParaRPr lang="fr-FR"/>
              </a:p>
            </p:txBody>
          </p:sp>
        </p:grpSp>
      </p:grpSp>
      <p:sp>
        <p:nvSpPr>
          <p:cNvPr id="35849" name="Text Box 548"/>
          <p:cNvSpPr txBox="1">
            <a:spLocks noChangeArrowheads="1"/>
          </p:cNvSpPr>
          <p:nvPr/>
        </p:nvSpPr>
        <p:spPr bwMode="auto">
          <a:xfrm>
            <a:off x="3640313" y="1433943"/>
            <a:ext cx="4204846" cy="591367"/>
          </a:xfrm>
          <a:prstGeom prst="rect">
            <a:avLst/>
          </a:prstGeom>
          <a:solidFill>
            <a:srgbClr val="FF0000"/>
          </a:solidFill>
          <a:ln>
            <a:noFill/>
          </a:ln>
        </p:spPr>
        <p:txBody>
          <a:bodyPr wrap="none" lIns="97969" tIns="48984" rIns="97969" bIns="48984">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ClrTx/>
              <a:buSzTx/>
              <a:buFontTx/>
              <a:buNone/>
            </a:pPr>
            <a:r>
              <a:rPr lang="en-US" altLang="fr-FR" sz="1600" b="1" dirty="0">
                <a:solidFill>
                  <a:srgbClr val="FFFFCC"/>
                </a:solidFill>
                <a:latin typeface="Arial" panose="020B0604020202020204" pitchFamily="34" charset="0"/>
              </a:rPr>
              <a:t>Adjusted risk reduction 25%, P = 0·001</a:t>
            </a:r>
          </a:p>
          <a:p>
            <a:pPr algn="ctr">
              <a:spcBef>
                <a:spcPct val="0"/>
              </a:spcBef>
              <a:buClrTx/>
              <a:buSzTx/>
              <a:buFontTx/>
              <a:buNone/>
            </a:pPr>
            <a:r>
              <a:rPr lang="en-US" altLang="fr-FR" sz="1600" b="1" dirty="0">
                <a:solidFill>
                  <a:srgbClr val="FFFFCC"/>
                </a:solidFill>
                <a:latin typeface="Arial" panose="020B0604020202020204" pitchFamily="34" charset="0"/>
              </a:rPr>
              <a:t>Unadjusted risk reduction 25%, P = 0·001</a:t>
            </a:r>
          </a:p>
        </p:txBody>
      </p:sp>
      <p:sp>
        <p:nvSpPr>
          <p:cNvPr id="35850" name="Text Box 591"/>
          <p:cNvSpPr txBox="1">
            <a:spLocks noChangeArrowheads="1"/>
          </p:cNvSpPr>
          <p:nvPr/>
        </p:nvSpPr>
        <p:spPr bwMode="auto">
          <a:xfrm>
            <a:off x="8364538" y="5943601"/>
            <a:ext cx="20494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97969" tIns="48984" rIns="97969" bIns="48984">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ClrTx/>
              <a:buSzTx/>
              <a:buFontTx/>
              <a:buNone/>
            </a:pPr>
            <a:r>
              <a:rPr lang="en-US" altLang="fr-FR" sz="1800" b="1">
                <a:latin typeface="Arial" panose="020B0604020202020204" pitchFamily="34" charset="0"/>
              </a:rPr>
              <a:t>Study Month</a:t>
            </a:r>
          </a:p>
        </p:txBody>
      </p:sp>
      <p:sp>
        <p:nvSpPr>
          <p:cNvPr id="35851" name="Text Box 631"/>
          <p:cNvSpPr txBox="1">
            <a:spLocks noChangeArrowheads="1"/>
          </p:cNvSpPr>
          <p:nvPr/>
        </p:nvSpPr>
        <p:spPr bwMode="auto">
          <a:xfrm>
            <a:off x="10906" y="6261355"/>
            <a:ext cx="4131259" cy="583673"/>
          </a:xfrm>
          <a:prstGeom prst="rect">
            <a:avLst/>
          </a:prstGeom>
          <a:solidFill>
            <a:schemeClr val="bg1">
              <a:lumMod val="65000"/>
              <a:lumOff val="35000"/>
            </a:schemeClr>
          </a:solidFill>
          <a:ln>
            <a:noFill/>
          </a:ln>
        </p:spPr>
        <p:txBody>
          <a:bodyPr wrap="none" tIns="48984" bIns="48984">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050" b="1" dirty="0" err="1">
                <a:solidFill>
                  <a:srgbClr val="FFFFCC"/>
                </a:solidFill>
                <a:latin typeface="Arial" panose="020B0604020202020204" pitchFamily="34" charset="0"/>
              </a:rPr>
              <a:t>Dahlof</a:t>
            </a:r>
            <a:r>
              <a:rPr lang="en-US" altLang="fr-FR" sz="1050" b="1" dirty="0">
                <a:solidFill>
                  <a:srgbClr val="FFFFCC"/>
                </a:solidFill>
                <a:latin typeface="Arial" panose="020B0604020202020204" pitchFamily="34" charset="0"/>
              </a:rPr>
              <a:t> B, et al. Lancet. 2002;359:995-1003.</a:t>
            </a:r>
          </a:p>
          <a:p>
            <a:pPr>
              <a:spcBef>
                <a:spcPct val="0"/>
              </a:spcBef>
              <a:buClrTx/>
              <a:buSzTx/>
              <a:buFontTx/>
              <a:buNone/>
            </a:pPr>
            <a:r>
              <a:rPr lang="en-US" altLang="fr-FR" sz="1050" b="1" dirty="0">
                <a:solidFill>
                  <a:srgbClr val="FFFFCC"/>
                </a:solidFill>
                <a:latin typeface="Arial" panose="020B0604020202020204" pitchFamily="34" charset="0"/>
              </a:rPr>
              <a:t>Presented by B </a:t>
            </a:r>
            <a:r>
              <a:rPr lang="en-US" altLang="fr-FR" sz="1050" b="1" dirty="0" err="1">
                <a:solidFill>
                  <a:srgbClr val="FFFFCC"/>
                </a:solidFill>
                <a:latin typeface="Arial" panose="020B0604020202020204" pitchFamily="34" charset="0"/>
              </a:rPr>
              <a:t>Dahlof</a:t>
            </a:r>
            <a:r>
              <a:rPr lang="en-US" altLang="fr-FR" sz="1050" b="1" dirty="0">
                <a:solidFill>
                  <a:srgbClr val="FFFFCC"/>
                </a:solidFill>
                <a:latin typeface="Arial" panose="020B0604020202020204" pitchFamily="34" charset="0"/>
              </a:rPr>
              <a:t> at the American College of Cardiology </a:t>
            </a:r>
          </a:p>
          <a:p>
            <a:pPr>
              <a:spcBef>
                <a:spcPct val="0"/>
              </a:spcBef>
              <a:buClrTx/>
              <a:buSzTx/>
              <a:buFontTx/>
              <a:buNone/>
            </a:pPr>
            <a:r>
              <a:rPr lang="en-US" altLang="fr-FR" sz="1050" b="1" dirty="0">
                <a:solidFill>
                  <a:srgbClr val="FFFFCC"/>
                </a:solidFill>
                <a:latin typeface="Arial" panose="020B0604020202020204" pitchFamily="34" charset="0"/>
              </a:rPr>
              <a:t>Scientific Sessions Late-Breaking Clinical Trials III, 2002.</a:t>
            </a:r>
          </a:p>
        </p:txBody>
      </p:sp>
      <p:grpSp>
        <p:nvGrpSpPr>
          <p:cNvPr id="35853" name="Group 636"/>
          <p:cNvGrpSpPr>
            <a:grpSpLocks/>
          </p:cNvGrpSpPr>
          <p:nvPr/>
        </p:nvGrpSpPr>
        <p:grpSpPr bwMode="auto">
          <a:xfrm>
            <a:off x="2908300" y="5551489"/>
            <a:ext cx="7108828" cy="485775"/>
            <a:chOff x="981" y="3497"/>
            <a:chExt cx="5038" cy="306"/>
          </a:xfrm>
        </p:grpSpPr>
        <p:sp>
          <p:nvSpPr>
            <p:cNvPr id="35885" name="Freeform 595"/>
            <p:cNvSpPr>
              <a:spLocks/>
            </p:cNvSpPr>
            <p:nvPr/>
          </p:nvSpPr>
          <p:spPr bwMode="auto">
            <a:xfrm>
              <a:off x="1481" y="3497"/>
              <a:ext cx="4" cy="94"/>
            </a:xfrm>
            <a:custGeom>
              <a:avLst/>
              <a:gdLst>
                <a:gd name="T0" fmla="*/ 207 w 3"/>
                <a:gd name="T1" fmla="*/ 0 h 40"/>
                <a:gd name="T2" fmla="*/ 0 w 3"/>
                <a:gd name="T3" fmla="*/ 338346 h 40"/>
                <a:gd name="T4" fmla="*/ 0 w 3"/>
                <a:gd name="T5" fmla="*/ 14725746 h 40"/>
                <a:gd name="T6" fmla="*/ 207 w 3"/>
                <a:gd name="T7" fmla="*/ 14413476 h 40"/>
                <a:gd name="T8" fmla="*/ 207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35886" name="Freeform 596"/>
            <p:cNvSpPr>
              <a:spLocks/>
            </p:cNvSpPr>
            <p:nvPr/>
          </p:nvSpPr>
          <p:spPr bwMode="auto">
            <a:xfrm>
              <a:off x="1926" y="3497"/>
              <a:ext cx="4" cy="94"/>
            </a:xfrm>
            <a:custGeom>
              <a:avLst/>
              <a:gdLst>
                <a:gd name="T0" fmla="*/ 207 w 3"/>
                <a:gd name="T1" fmla="*/ 0 h 40"/>
                <a:gd name="T2" fmla="*/ 0 w 3"/>
                <a:gd name="T3" fmla="*/ 338346 h 40"/>
                <a:gd name="T4" fmla="*/ 0 w 3"/>
                <a:gd name="T5" fmla="*/ 14725746 h 40"/>
                <a:gd name="T6" fmla="*/ 207 w 3"/>
                <a:gd name="T7" fmla="*/ 14413476 h 40"/>
                <a:gd name="T8" fmla="*/ 207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35887" name="Freeform 597"/>
            <p:cNvSpPr>
              <a:spLocks/>
            </p:cNvSpPr>
            <p:nvPr/>
          </p:nvSpPr>
          <p:spPr bwMode="auto">
            <a:xfrm>
              <a:off x="2373" y="3497"/>
              <a:ext cx="4" cy="94"/>
            </a:xfrm>
            <a:custGeom>
              <a:avLst/>
              <a:gdLst>
                <a:gd name="T0" fmla="*/ 207 w 3"/>
                <a:gd name="T1" fmla="*/ 0 h 40"/>
                <a:gd name="T2" fmla="*/ 0 w 3"/>
                <a:gd name="T3" fmla="*/ 338346 h 40"/>
                <a:gd name="T4" fmla="*/ 0 w 3"/>
                <a:gd name="T5" fmla="*/ 14725746 h 40"/>
                <a:gd name="T6" fmla="*/ 207 w 3"/>
                <a:gd name="T7" fmla="*/ 14413476 h 40"/>
                <a:gd name="T8" fmla="*/ 207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35888" name="Freeform 598"/>
            <p:cNvSpPr>
              <a:spLocks/>
            </p:cNvSpPr>
            <p:nvPr/>
          </p:nvSpPr>
          <p:spPr bwMode="auto">
            <a:xfrm>
              <a:off x="2818" y="3497"/>
              <a:ext cx="4" cy="94"/>
            </a:xfrm>
            <a:custGeom>
              <a:avLst/>
              <a:gdLst>
                <a:gd name="T0" fmla="*/ 207 w 3"/>
                <a:gd name="T1" fmla="*/ 0 h 40"/>
                <a:gd name="T2" fmla="*/ 0 w 3"/>
                <a:gd name="T3" fmla="*/ 338346 h 40"/>
                <a:gd name="T4" fmla="*/ 0 w 3"/>
                <a:gd name="T5" fmla="*/ 14725746 h 40"/>
                <a:gd name="T6" fmla="*/ 207 w 3"/>
                <a:gd name="T7" fmla="*/ 14413476 h 40"/>
                <a:gd name="T8" fmla="*/ 207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35889" name="Freeform 599"/>
            <p:cNvSpPr>
              <a:spLocks/>
            </p:cNvSpPr>
            <p:nvPr/>
          </p:nvSpPr>
          <p:spPr bwMode="auto">
            <a:xfrm>
              <a:off x="3265" y="3497"/>
              <a:ext cx="3" cy="94"/>
            </a:xfrm>
            <a:custGeom>
              <a:avLst/>
              <a:gdLst>
                <a:gd name="T0" fmla="*/ 3 w 3"/>
                <a:gd name="T1" fmla="*/ 0 h 40"/>
                <a:gd name="T2" fmla="*/ 0 w 3"/>
                <a:gd name="T3" fmla="*/ 338346 h 40"/>
                <a:gd name="T4" fmla="*/ 0 w 3"/>
                <a:gd name="T5" fmla="*/ 14725746 h 40"/>
                <a:gd name="T6" fmla="*/ 3 w 3"/>
                <a:gd name="T7" fmla="*/ 14413476 h 40"/>
                <a:gd name="T8" fmla="*/ 3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35890" name="Freeform 600"/>
            <p:cNvSpPr>
              <a:spLocks/>
            </p:cNvSpPr>
            <p:nvPr/>
          </p:nvSpPr>
          <p:spPr bwMode="auto">
            <a:xfrm>
              <a:off x="3708" y="3497"/>
              <a:ext cx="4" cy="94"/>
            </a:xfrm>
            <a:custGeom>
              <a:avLst/>
              <a:gdLst>
                <a:gd name="T0" fmla="*/ 207 w 3"/>
                <a:gd name="T1" fmla="*/ 0 h 40"/>
                <a:gd name="T2" fmla="*/ 0 w 3"/>
                <a:gd name="T3" fmla="*/ 338346 h 40"/>
                <a:gd name="T4" fmla="*/ 0 w 3"/>
                <a:gd name="T5" fmla="*/ 14725746 h 40"/>
                <a:gd name="T6" fmla="*/ 207 w 3"/>
                <a:gd name="T7" fmla="*/ 14413476 h 40"/>
                <a:gd name="T8" fmla="*/ 207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35891" name="Freeform 601"/>
            <p:cNvSpPr>
              <a:spLocks/>
            </p:cNvSpPr>
            <p:nvPr/>
          </p:nvSpPr>
          <p:spPr bwMode="auto">
            <a:xfrm>
              <a:off x="4155" y="3497"/>
              <a:ext cx="4" cy="94"/>
            </a:xfrm>
            <a:custGeom>
              <a:avLst/>
              <a:gdLst>
                <a:gd name="T0" fmla="*/ 207 w 3"/>
                <a:gd name="T1" fmla="*/ 0 h 40"/>
                <a:gd name="T2" fmla="*/ 0 w 3"/>
                <a:gd name="T3" fmla="*/ 338346 h 40"/>
                <a:gd name="T4" fmla="*/ 0 w 3"/>
                <a:gd name="T5" fmla="*/ 14725746 h 40"/>
                <a:gd name="T6" fmla="*/ 207 w 3"/>
                <a:gd name="T7" fmla="*/ 14413476 h 40"/>
                <a:gd name="T8" fmla="*/ 207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35892" name="Freeform 602"/>
            <p:cNvSpPr>
              <a:spLocks/>
            </p:cNvSpPr>
            <p:nvPr/>
          </p:nvSpPr>
          <p:spPr bwMode="auto">
            <a:xfrm>
              <a:off x="4600" y="3497"/>
              <a:ext cx="5" cy="94"/>
            </a:xfrm>
            <a:custGeom>
              <a:avLst/>
              <a:gdLst>
                <a:gd name="T0" fmla="*/ 110 w 4"/>
                <a:gd name="T1" fmla="*/ 0 h 40"/>
                <a:gd name="T2" fmla="*/ 0 w 4"/>
                <a:gd name="T3" fmla="*/ 338346 h 40"/>
                <a:gd name="T4" fmla="*/ 0 w 4"/>
                <a:gd name="T5" fmla="*/ 14725746 h 40"/>
                <a:gd name="T6" fmla="*/ 110 w 4"/>
                <a:gd name="T7" fmla="*/ 14413476 h 40"/>
                <a:gd name="T8" fmla="*/ 110 w 4"/>
                <a:gd name="T9" fmla="*/ 0 h 40"/>
                <a:gd name="T10" fmla="*/ 0 60000 65536"/>
                <a:gd name="T11" fmla="*/ 0 60000 65536"/>
                <a:gd name="T12" fmla="*/ 0 60000 65536"/>
                <a:gd name="T13" fmla="*/ 0 60000 65536"/>
                <a:gd name="T14" fmla="*/ 0 60000 65536"/>
                <a:gd name="T15" fmla="*/ 0 w 4"/>
                <a:gd name="T16" fmla="*/ 0 h 40"/>
                <a:gd name="T17" fmla="*/ 4 w 4"/>
                <a:gd name="T18" fmla="*/ 40 h 40"/>
              </a:gdLst>
              <a:ahLst/>
              <a:cxnLst>
                <a:cxn ang="T10">
                  <a:pos x="T0" y="T1"/>
                </a:cxn>
                <a:cxn ang="T11">
                  <a:pos x="T2" y="T3"/>
                </a:cxn>
                <a:cxn ang="T12">
                  <a:pos x="T4" y="T5"/>
                </a:cxn>
                <a:cxn ang="T13">
                  <a:pos x="T6" y="T7"/>
                </a:cxn>
                <a:cxn ang="T14">
                  <a:pos x="T8" y="T9"/>
                </a:cxn>
              </a:cxnLst>
              <a:rect l="T15" t="T16" r="T17" b="T18"/>
              <a:pathLst>
                <a:path w="4" h="40">
                  <a:moveTo>
                    <a:pt x="4" y="0"/>
                  </a:moveTo>
                  <a:lnTo>
                    <a:pt x="0" y="1"/>
                  </a:lnTo>
                  <a:lnTo>
                    <a:pt x="0" y="40"/>
                  </a:lnTo>
                  <a:lnTo>
                    <a:pt x="4" y="39"/>
                  </a:lnTo>
                  <a:lnTo>
                    <a:pt x="4" y="0"/>
                  </a:lnTo>
                  <a:close/>
                </a:path>
              </a:pathLst>
            </a:custGeom>
            <a:solidFill>
              <a:srgbClr val="000000"/>
            </a:solidFill>
            <a:ln w="0">
              <a:solidFill>
                <a:schemeClr val="tx1"/>
              </a:solidFill>
              <a:round/>
              <a:headEnd/>
              <a:tailEnd/>
            </a:ln>
          </p:spPr>
          <p:txBody>
            <a:bodyPr/>
            <a:lstStyle/>
            <a:p>
              <a:endParaRPr lang="fr-FR"/>
            </a:p>
          </p:txBody>
        </p:sp>
        <p:sp>
          <p:nvSpPr>
            <p:cNvPr id="35893" name="Freeform 603"/>
            <p:cNvSpPr>
              <a:spLocks/>
            </p:cNvSpPr>
            <p:nvPr/>
          </p:nvSpPr>
          <p:spPr bwMode="auto">
            <a:xfrm>
              <a:off x="5047" y="3497"/>
              <a:ext cx="3" cy="94"/>
            </a:xfrm>
            <a:custGeom>
              <a:avLst/>
              <a:gdLst>
                <a:gd name="T0" fmla="*/ 3 w 3"/>
                <a:gd name="T1" fmla="*/ 0 h 40"/>
                <a:gd name="T2" fmla="*/ 0 w 3"/>
                <a:gd name="T3" fmla="*/ 338346 h 40"/>
                <a:gd name="T4" fmla="*/ 0 w 3"/>
                <a:gd name="T5" fmla="*/ 14725746 h 40"/>
                <a:gd name="T6" fmla="*/ 3 w 3"/>
                <a:gd name="T7" fmla="*/ 14413476 h 40"/>
                <a:gd name="T8" fmla="*/ 3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35894" name="Freeform 604"/>
            <p:cNvSpPr>
              <a:spLocks/>
            </p:cNvSpPr>
            <p:nvPr/>
          </p:nvSpPr>
          <p:spPr bwMode="auto">
            <a:xfrm>
              <a:off x="5492" y="3497"/>
              <a:ext cx="5" cy="94"/>
            </a:xfrm>
            <a:custGeom>
              <a:avLst/>
              <a:gdLst>
                <a:gd name="T0" fmla="*/ 110 w 4"/>
                <a:gd name="T1" fmla="*/ 0 h 40"/>
                <a:gd name="T2" fmla="*/ 0 w 4"/>
                <a:gd name="T3" fmla="*/ 338346 h 40"/>
                <a:gd name="T4" fmla="*/ 0 w 4"/>
                <a:gd name="T5" fmla="*/ 14725746 h 40"/>
                <a:gd name="T6" fmla="*/ 110 w 4"/>
                <a:gd name="T7" fmla="*/ 14413476 h 40"/>
                <a:gd name="T8" fmla="*/ 110 w 4"/>
                <a:gd name="T9" fmla="*/ 0 h 40"/>
                <a:gd name="T10" fmla="*/ 0 60000 65536"/>
                <a:gd name="T11" fmla="*/ 0 60000 65536"/>
                <a:gd name="T12" fmla="*/ 0 60000 65536"/>
                <a:gd name="T13" fmla="*/ 0 60000 65536"/>
                <a:gd name="T14" fmla="*/ 0 60000 65536"/>
                <a:gd name="T15" fmla="*/ 0 w 4"/>
                <a:gd name="T16" fmla="*/ 0 h 40"/>
                <a:gd name="T17" fmla="*/ 4 w 4"/>
                <a:gd name="T18" fmla="*/ 40 h 40"/>
              </a:gdLst>
              <a:ahLst/>
              <a:cxnLst>
                <a:cxn ang="T10">
                  <a:pos x="T0" y="T1"/>
                </a:cxn>
                <a:cxn ang="T11">
                  <a:pos x="T2" y="T3"/>
                </a:cxn>
                <a:cxn ang="T12">
                  <a:pos x="T4" y="T5"/>
                </a:cxn>
                <a:cxn ang="T13">
                  <a:pos x="T6" y="T7"/>
                </a:cxn>
                <a:cxn ang="T14">
                  <a:pos x="T8" y="T9"/>
                </a:cxn>
              </a:cxnLst>
              <a:rect l="T15" t="T16" r="T17" b="T18"/>
              <a:pathLst>
                <a:path w="4" h="40">
                  <a:moveTo>
                    <a:pt x="4" y="0"/>
                  </a:moveTo>
                  <a:lnTo>
                    <a:pt x="0" y="1"/>
                  </a:lnTo>
                  <a:lnTo>
                    <a:pt x="0" y="40"/>
                  </a:lnTo>
                  <a:lnTo>
                    <a:pt x="4" y="39"/>
                  </a:lnTo>
                  <a:lnTo>
                    <a:pt x="4" y="0"/>
                  </a:lnTo>
                  <a:close/>
                </a:path>
              </a:pathLst>
            </a:custGeom>
            <a:solidFill>
              <a:srgbClr val="000000"/>
            </a:solidFill>
            <a:ln w="0">
              <a:solidFill>
                <a:schemeClr val="tx1"/>
              </a:solidFill>
              <a:round/>
              <a:headEnd/>
              <a:tailEnd/>
            </a:ln>
          </p:spPr>
          <p:txBody>
            <a:bodyPr/>
            <a:lstStyle/>
            <a:p>
              <a:endParaRPr lang="fr-FR"/>
            </a:p>
          </p:txBody>
        </p:sp>
        <p:sp>
          <p:nvSpPr>
            <p:cNvPr id="35895" name="Freeform 605"/>
            <p:cNvSpPr>
              <a:spLocks/>
            </p:cNvSpPr>
            <p:nvPr/>
          </p:nvSpPr>
          <p:spPr bwMode="auto">
            <a:xfrm>
              <a:off x="5938" y="3497"/>
              <a:ext cx="4" cy="94"/>
            </a:xfrm>
            <a:custGeom>
              <a:avLst/>
              <a:gdLst>
                <a:gd name="T0" fmla="*/ 207 w 3"/>
                <a:gd name="T1" fmla="*/ 0 h 40"/>
                <a:gd name="T2" fmla="*/ 0 w 3"/>
                <a:gd name="T3" fmla="*/ 338346 h 40"/>
                <a:gd name="T4" fmla="*/ 0 w 3"/>
                <a:gd name="T5" fmla="*/ 14725746 h 40"/>
                <a:gd name="T6" fmla="*/ 207 w 3"/>
                <a:gd name="T7" fmla="*/ 14413476 h 40"/>
                <a:gd name="T8" fmla="*/ 207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35896" name="Line 606"/>
            <p:cNvSpPr>
              <a:spLocks noChangeShapeType="1"/>
            </p:cNvSpPr>
            <p:nvPr/>
          </p:nvSpPr>
          <p:spPr bwMode="auto">
            <a:xfrm>
              <a:off x="1258" y="3546"/>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97" name="Line 607"/>
            <p:cNvSpPr>
              <a:spLocks noChangeShapeType="1"/>
            </p:cNvSpPr>
            <p:nvPr/>
          </p:nvSpPr>
          <p:spPr bwMode="auto">
            <a:xfrm>
              <a:off x="1704" y="3546"/>
              <a:ext cx="2"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98" name="Line 608"/>
            <p:cNvSpPr>
              <a:spLocks noChangeShapeType="1"/>
            </p:cNvSpPr>
            <p:nvPr/>
          </p:nvSpPr>
          <p:spPr bwMode="auto">
            <a:xfrm>
              <a:off x="2150" y="3546"/>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99" name="Line 609"/>
            <p:cNvSpPr>
              <a:spLocks noChangeShapeType="1"/>
            </p:cNvSpPr>
            <p:nvPr/>
          </p:nvSpPr>
          <p:spPr bwMode="auto">
            <a:xfrm>
              <a:off x="2596" y="3546"/>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900" name="Line 610"/>
            <p:cNvSpPr>
              <a:spLocks noChangeShapeType="1"/>
            </p:cNvSpPr>
            <p:nvPr/>
          </p:nvSpPr>
          <p:spPr bwMode="auto">
            <a:xfrm>
              <a:off x="3043" y="3546"/>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901" name="Line 611"/>
            <p:cNvSpPr>
              <a:spLocks noChangeShapeType="1"/>
            </p:cNvSpPr>
            <p:nvPr/>
          </p:nvSpPr>
          <p:spPr bwMode="auto">
            <a:xfrm>
              <a:off x="3488" y="3546"/>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902" name="Line 612"/>
            <p:cNvSpPr>
              <a:spLocks noChangeShapeType="1"/>
            </p:cNvSpPr>
            <p:nvPr/>
          </p:nvSpPr>
          <p:spPr bwMode="auto">
            <a:xfrm>
              <a:off x="3934" y="3546"/>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903" name="Line 613"/>
            <p:cNvSpPr>
              <a:spLocks noChangeShapeType="1"/>
            </p:cNvSpPr>
            <p:nvPr/>
          </p:nvSpPr>
          <p:spPr bwMode="auto">
            <a:xfrm>
              <a:off x="4379" y="3546"/>
              <a:ext cx="2"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904" name="Line 614"/>
            <p:cNvSpPr>
              <a:spLocks noChangeShapeType="1"/>
            </p:cNvSpPr>
            <p:nvPr/>
          </p:nvSpPr>
          <p:spPr bwMode="auto">
            <a:xfrm>
              <a:off x="4826" y="3546"/>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905" name="Line 615"/>
            <p:cNvSpPr>
              <a:spLocks noChangeShapeType="1"/>
            </p:cNvSpPr>
            <p:nvPr/>
          </p:nvSpPr>
          <p:spPr bwMode="auto">
            <a:xfrm>
              <a:off x="5271" y="3546"/>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906" name="Line 616"/>
            <p:cNvSpPr>
              <a:spLocks noChangeShapeType="1"/>
            </p:cNvSpPr>
            <p:nvPr/>
          </p:nvSpPr>
          <p:spPr bwMode="auto">
            <a:xfrm>
              <a:off x="5718" y="3546"/>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907" name="Rectangle 617"/>
            <p:cNvSpPr>
              <a:spLocks noChangeArrowheads="1"/>
            </p:cNvSpPr>
            <p:nvPr/>
          </p:nvSpPr>
          <p:spPr bwMode="auto">
            <a:xfrm>
              <a:off x="981" y="3627"/>
              <a:ext cx="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0</a:t>
              </a:r>
            </a:p>
          </p:txBody>
        </p:sp>
        <p:sp>
          <p:nvSpPr>
            <p:cNvPr id="35908" name="Rectangle 618"/>
            <p:cNvSpPr>
              <a:spLocks noChangeArrowheads="1"/>
            </p:cNvSpPr>
            <p:nvPr/>
          </p:nvSpPr>
          <p:spPr bwMode="auto">
            <a:xfrm>
              <a:off x="1410" y="3627"/>
              <a:ext cx="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6</a:t>
              </a:r>
            </a:p>
          </p:txBody>
        </p:sp>
        <p:sp>
          <p:nvSpPr>
            <p:cNvPr id="35909" name="Rectangle 619"/>
            <p:cNvSpPr>
              <a:spLocks noChangeArrowheads="1"/>
            </p:cNvSpPr>
            <p:nvPr/>
          </p:nvSpPr>
          <p:spPr bwMode="auto">
            <a:xfrm>
              <a:off x="1818" y="3627"/>
              <a:ext cx="1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12</a:t>
              </a:r>
            </a:p>
          </p:txBody>
        </p:sp>
        <p:sp>
          <p:nvSpPr>
            <p:cNvPr id="35910" name="Rectangle 620"/>
            <p:cNvSpPr>
              <a:spLocks noChangeArrowheads="1"/>
            </p:cNvSpPr>
            <p:nvPr/>
          </p:nvSpPr>
          <p:spPr bwMode="auto">
            <a:xfrm>
              <a:off x="2276" y="3627"/>
              <a:ext cx="1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18</a:t>
              </a:r>
            </a:p>
          </p:txBody>
        </p:sp>
        <p:sp>
          <p:nvSpPr>
            <p:cNvPr id="35911" name="Rectangle 621"/>
            <p:cNvSpPr>
              <a:spLocks noChangeArrowheads="1"/>
            </p:cNvSpPr>
            <p:nvPr/>
          </p:nvSpPr>
          <p:spPr bwMode="auto">
            <a:xfrm>
              <a:off x="2720" y="3627"/>
              <a:ext cx="1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24</a:t>
              </a:r>
            </a:p>
          </p:txBody>
        </p:sp>
        <p:sp>
          <p:nvSpPr>
            <p:cNvPr id="35912" name="Rectangle 622"/>
            <p:cNvSpPr>
              <a:spLocks noChangeArrowheads="1"/>
            </p:cNvSpPr>
            <p:nvPr/>
          </p:nvSpPr>
          <p:spPr bwMode="auto">
            <a:xfrm>
              <a:off x="3607" y="3627"/>
              <a:ext cx="1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36</a:t>
              </a:r>
            </a:p>
          </p:txBody>
        </p:sp>
        <p:sp>
          <p:nvSpPr>
            <p:cNvPr id="35913" name="Rectangle 623"/>
            <p:cNvSpPr>
              <a:spLocks noChangeArrowheads="1"/>
            </p:cNvSpPr>
            <p:nvPr/>
          </p:nvSpPr>
          <p:spPr bwMode="auto">
            <a:xfrm>
              <a:off x="4057" y="3627"/>
              <a:ext cx="1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42</a:t>
              </a:r>
            </a:p>
          </p:txBody>
        </p:sp>
        <p:sp>
          <p:nvSpPr>
            <p:cNvPr id="35914" name="Rectangle 624"/>
            <p:cNvSpPr>
              <a:spLocks noChangeArrowheads="1"/>
            </p:cNvSpPr>
            <p:nvPr/>
          </p:nvSpPr>
          <p:spPr bwMode="auto">
            <a:xfrm>
              <a:off x="4495" y="3627"/>
              <a:ext cx="1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48</a:t>
              </a:r>
            </a:p>
          </p:txBody>
        </p:sp>
        <p:sp>
          <p:nvSpPr>
            <p:cNvPr id="35915" name="Rectangle 625"/>
            <p:cNvSpPr>
              <a:spLocks noChangeArrowheads="1"/>
            </p:cNvSpPr>
            <p:nvPr/>
          </p:nvSpPr>
          <p:spPr bwMode="auto">
            <a:xfrm>
              <a:off x="4946" y="3627"/>
              <a:ext cx="1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54</a:t>
              </a:r>
            </a:p>
          </p:txBody>
        </p:sp>
        <p:sp>
          <p:nvSpPr>
            <p:cNvPr id="35916" name="Rectangle 626"/>
            <p:cNvSpPr>
              <a:spLocks noChangeArrowheads="1"/>
            </p:cNvSpPr>
            <p:nvPr/>
          </p:nvSpPr>
          <p:spPr bwMode="auto">
            <a:xfrm>
              <a:off x="5390" y="3627"/>
              <a:ext cx="1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60</a:t>
              </a:r>
            </a:p>
          </p:txBody>
        </p:sp>
        <p:sp>
          <p:nvSpPr>
            <p:cNvPr id="35917" name="Rectangle 627"/>
            <p:cNvSpPr>
              <a:spLocks noChangeArrowheads="1"/>
            </p:cNvSpPr>
            <p:nvPr/>
          </p:nvSpPr>
          <p:spPr bwMode="auto">
            <a:xfrm>
              <a:off x="5837" y="3627"/>
              <a:ext cx="1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66</a:t>
              </a:r>
            </a:p>
          </p:txBody>
        </p:sp>
        <p:sp>
          <p:nvSpPr>
            <p:cNvPr id="35918" name="Rectangle 628"/>
            <p:cNvSpPr>
              <a:spLocks noChangeArrowheads="1"/>
            </p:cNvSpPr>
            <p:nvPr/>
          </p:nvSpPr>
          <p:spPr bwMode="auto">
            <a:xfrm>
              <a:off x="3160" y="3629"/>
              <a:ext cx="1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30</a:t>
              </a:r>
            </a:p>
          </p:txBody>
        </p:sp>
        <p:sp>
          <p:nvSpPr>
            <p:cNvPr id="35919" name="Line 633"/>
            <p:cNvSpPr>
              <a:spLocks noChangeShapeType="1"/>
            </p:cNvSpPr>
            <p:nvPr/>
          </p:nvSpPr>
          <p:spPr bwMode="auto">
            <a:xfrm>
              <a:off x="1038" y="3600"/>
              <a:ext cx="491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35854" name="Group 635"/>
          <p:cNvGrpSpPr>
            <a:grpSpLocks/>
          </p:cNvGrpSpPr>
          <p:nvPr/>
        </p:nvGrpSpPr>
        <p:grpSpPr bwMode="auto">
          <a:xfrm>
            <a:off x="2760723" y="1127125"/>
            <a:ext cx="292041" cy="4597400"/>
            <a:chOff x="876" y="710"/>
            <a:chExt cx="206" cy="2896"/>
          </a:xfrm>
        </p:grpSpPr>
        <p:sp>
          <p:nvSpPr>
            <p:cNvPr id="35855" name="Rectangle 44"/>
            <p:cNvSpPr>
              <a:spLocks noChangeArrowheads="1"/>
            </p:cNvSpPr>
            <p:nvPr/>
          </p:nvSpPr>
          <p:spPr bwMode="auto">
            <a:xfrm>
              <a:off x="876" y="3198"/>
              <a:ext cx="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ClrTx/>
                <a:buSzTx/>
                <a:buFontTx/>
                <a:buNone/>
              </a:pPr>
              <a:r>
                <a:rPr lang="en-US" altLang="fr-FR" sz="1800" b="1">
                  <a:latin typeface="Arial" panose="020B0604020202020204" pitchFamily="34" charset="0"/>
                </a:rPr>
                <a:t>1</a:t>
              </a:r>
            </a:p>
          </p:txBody>
        </p:sp>
        <p:sp>
          <p:nvSpPr>
            <p:cNvPr id="35856" name="Rectangle 45"/>
            <p:cNvSpPr>
              <a:spLocks noChangeArrowheads="1"/>
            </p:cNvSpPr>
            <p:nvPr/>
          </p:nvSpPr>
          <p:spPr bwMode="auto">
            <a:xfrm>
              <a:off x="876" y="2914"/>
              <a:ext cx="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ClrTx/>
                <a:buSzTx/>
                <a:buFontTx/>
                <a:buNone/>
              </a:pPr>
              <a:r>
                <a:rPr lang="en-US" altLang="fr-FR" sz="1800" b="1">
                  <a:latin typeface="Arial" panose="020B0604020202020204" pitchFamily="34" charset="0"/>
                </a:rPr>
                <a:t>2</a:t>
              </a:r>
            </a:p>
          </p:txBody>
        </p:sp>
        <p:sp>
          <p:nvSpPr>
            <p:cNvPr id="35857" name="Rectangle 46"/>
            <p:cNvSpPr>
              <a:spLocks noChangeArrowheads="1"/>
            </p:cNvSpPr>
            <p:nvPr/>
          </p:nvSpPr>
          <p:spPr bwMode="auto">
            <a:xfrm>
              <a:off x="876" y="2622"/>
              <a:ext cx="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ClrTx/>
                <a:buSzTx/>
                <a:buFontTx/>
                <a:buNone/>
              </a:pPr>
              <a:r>
                <a:rPr lang="en-US" altLang="fr-FR" sz="1800" b="1">
                  <a:latin typeface="Arial" panose="020B0604020202020204" pitchFamily="34" charset="0"/>
                </a:rPr>
                <a:t>3</a:t>
              </a:r>
            </a:p>
          </p:txBody>
        </p:sp>
        <p:sp>
          <p:nvSpPr>
            <p:cNvPr id="35858" name="Rectangle 47"/>
            <p:cNvSpPr>
              <a:spLocks noChangeArrowheads="1"/>
            </p:cNvSpPr>
            <p:nvPr/>
          </p:nvSpPr>
          <p:spPr bwMode="auto">
            <a:xfrm>
              <a:off x="876" y="2341"/>
              <a:ext cx="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ClrTx/>
                <a:buSzTx/>
                <a:buFontTx/>
                <a:buNone/>
              </a:pPr>
              <a:r>
                <a:rPr lang="en-US" altLang="fr-FR" sz="1800" b="1">
                  <a:latin typeface="Arial" panose="020B0604020202020204" pitchFamily="34" charset="0"/>
                </a:rPr>
                <a:t>4</a:t>
              </a:r>
            </a:p>
          </p:txBody>
        </p:sp>
        <p:sp>
          <p:nvSpPr>
            <p:cNvPr id="35859" name="Rectangle 48"/>
            <p:cNvSpPr>
              <a:spLocks noChangeArrowheads="1"/>
            </p:cNvSpPr>
            <p:nvPr/>
          </p:nvSpPr>
          <p:spPr bwMode="auto">
            <a:xfrm>
              <a:off x="876" y="2048"/>
              <a:ext cx="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ClrTx/>
                <a:buSzTx/>
                <a:buFontTx/>
                <a:buNone/>
              </a:pPr>
              <a:r>
                <a:rPr lang="en-US" altLang="fr-FR" sz="1800" b="1">
                  <a:latin typeface="Arial" panose="020B0604020202020204" pitchFamily="34" charset="0"/>
                </a:rPr>
                <a:t>5</a:t>
              </a:r>
            </a:p>
          </p:txBody>
        </p:sp>
        <p:sp>
          <p:nvSpPr>
            <p:cNvPr id="35860" name="Rectangle 49"/>
            <p:cNvSpPr>
              <a:spLocks noChangeArrowheads="1"/>
            </p:cNvSpPr>
            <p:nvPr/>
          </p:nvSpPr>
          <p:spPr bwMode="auto">
            <a:xfrm>
              <a:off x="876" y="1765"/>
              <a:ext cx="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ClrTx/>
                <a:buSzTx/>
                <a:buFontTx/>
                <a:buNone/>
              </a:pPr>
              <a:r>
                <a:rPr lang="en-US" altLang="fr-FR" sz="1800" b="1">
                  <a:latin typeface="Arial" panose="020B0604020202020204" pitchFamily="34" charset="0"/>
                </a:rPr>
                <a:t>6</a:t>
              </a:r>
            </a:p>
          </p:txBody>
        </p:sp>
        <p:sp>
          <p:nvSpPr>
            <p:cNvPr id="35861" name="Rectangle 50"/>
            <p:cNvSpPr>
              <a:spLocks noChangeArrowheads="1"/>
            </p:cNvSpPr>
            <p:nvPr/>
          </p:nvSpPr>
          <p:spPr bwMode="auto">
            <a:xfrm>
              <a:off x="876" y="1480"/>
              <a:ext cx="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ClrTx/>
                <a:buSzTx/>
                <a:buFontTx/>
                <a:buNone/>
              </a:pPr>
              <a:r>
                <a:rPr lang="en-US" altLang="fr-FR" sz="1800" b="1">
                  <a:latin typeface="Arial" panose="020B0604020202020204" pitchFamily="34" charset="0"/>
                </a:rPr>
                <a:t>7</a:t>
              </a:r>
            </a:p>
          </p:txBody>
        </p:sp>
        <p:sp>
          <p:nvSpPr>
            <p:cNvPr id="35862" name="Rectangle 51"/>
            <p:cNvSpPr>
              <a:spLocks noChangeArrowheads="1"/>
            </p:cNvSpPr>
            <p:nvPr/>
          </p:nvSpPr>
          <p:spPr bwMode="auto">
            <a:xfrm>
              <a:off x="876" y="1183"/>
              <a:ext cx="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ClrTx/>
                <a:buSzTx/>
                <a:buFontTx/>
                <a:buNone/>
              </a:pPr>
              <a:r>
                <a:rPr lang="en-US" altLang="fr-FR" sz="1800" b="1">
                  <a:latin typeface="Arial" panose="020B0604020202020204" pitchFamily="34" charset="0"/>
                </a:rPr>
                <a:t>8</a:t>
              </a:r>
            </a:p>
          </p:txBody>
        </p:sp>
        <p:sp>
          <p:nvSpPr>
            <p:cNvPr id="35863" name="Rectangle 52"/>
            <p:cNvSpPr>
              <a:spLocks noChangeArrowheads="1"/>
            </p:cNvSpPr>
            <p:nvPr/>
          </p:nvSpPr>
          <p:spPr bwMode="auto">
            <a:xfrm>
              <a:off x="876" y="898"/>
              <a:ext cx="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ClrTx/>
                <a:buSzTx/>
                <a:buFontTx/>
                <a:buNone/>
              </a:pPr>
              <a:r>
                <a:rPr lang="en-US" altLang="fr-FR" sz="1800" b="1">
                  <a:latin typeface="Arial" panose="020B0604020202020204" pitchFamily="34" charset="0"/>
                </a:rPr>
                <a:t>9</a:t>
              </a:r>
            </a:p>
          </p:txBody>
        </p:sp>
        <p:sp>
          <p:nvSpPr>
            <p:cNvPr id="35864" name="Freeform 22"/>
            <p:cNvSpPr>
              <a:spLocks/>
            </p:cNvSpPr>
            <p:nvPr/>
          </p:nvSpPr>
          <p:spPr bwMode="auto">
            <a:xfrm>
              <a:off x="1039" y="3291"/>
              <a:ext cx="43" cy="2"/>
            </a:xfrm>
            <a:custGeom>
              <a:avLst/>
              <a:gdLst>
                <a:gd name="T0" fmla="*/ 118 w 40"/>
                <a:gd name="T1" fmla="*/ 2 h 2"/>
                <a:gd name="T2" fmla="*/ 117 w 40"/>
                <a:gd name="T3" fmla="*/ 0 h 2"/>
                <a:gd name="T4" fmla="*/ 0 w 40"/>
                <a:gd name="T5" fmla="*/ 0 h 2"/>
                <a:gd name="T6" fmla="*/ 1 w 40"/>
                <a:gd name="T7" fmla="*/ 2 h 2"/>
                <a:gd name="T8" fmla="*/ 118 w 40"/>
                <a:gd name="T9" fmla="*/ 2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chemeClr val="tx1"/>
            </a:solidFill>
            <a:ln w="0">
              <a:solidFill>
                <a:schemeClr val="tx1"/>
              </a:solidFill>
              <a:round/>
              <a:headEnd/>
              <a:tailEnd/>
            </a:ln>
          </p:spPr>
          <p:txBody>
            <a:bodyPr/>
            <a:lstStyle/>
            <a:p>
              <a:endParaRPr lang="fr-FR"/>
            </a:p>
          </p:txBody>
        </p:sp>
        <p:sp>
          <p:nvSpPr>
            <p:cNvPr id="35865" name="Freeform 23"/>
            <p:cNvSpPr>
              <a:spLocks/>
            </p:cNvSpPr>
            <p:nvPr/>
          </p:nvSpPr>
          <p:spPr bwMode="auto">
            <a:xfrm>
              <a:off x="1039" y="3002"/>
              <a:ext cx="43" cy="3"/>
            </a:xfrm>
            <a:custGeom>
              <a:avLst/>
              <a:gdLst>
                <a:gd name="T0" fmla="*/ 118 w 40"/>
                <a:gd name="T1" fmla="*/ 777 h 2"/>
                <a:gd name="T2" fmla="*/ 117 w 40"/>
                <a:gd name="T3" fmla="*/ 0 h 2"/>
                <a:gd name="T4" fmla="*/ 0 w 40"/>
                <a:gd name="T5" fmla="*/ 0 h 2"/>
                <a:gd name="T6" fmla="*/ 1 w 40"/>
                <a:gd name="T7" fmla="*/ 777 h 2"/>
                <a:gd name="T8" fmla="*/ 118 w 40"/>
                <a:gd name="T9" fmla="*/ 777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chemeClr val="tx1"/>
            </a:solidFill>
            <a:ln w="0">
              <a:solidFill>
                <a:schemeClr val="tx1"/>
              </a:solidFill>
              <a:round/>
              <a:headEnd/>
              <a:tailEnd/>
            </a:ln>
          </p:spPr>
          <p:txBody>
            <a:bodyPr/>
            <a:lstStyle/>
            <a:p>
              <a:endParaRPr lang="fr-FR"/>
            </a:p>
          </p:txBody>
        </p:sp>
        <p:sp>
          <p:nvSpPr>
            <p:cNvPr id="35866" name="Freeform 24"/>
            <p:cNvSpPr>
              <a:spLocks/>
            </p:cNvSpPr>
            <p:nvPr/>
          </p:nvSpPr>
          <p:spPr bwMode="auto">
            <a:xfrm>
              <a:off x="1039" y="2714"/>
              <a:ext cx="43" cy="2"/>
            </a:xfrm>
            <a:custGeom>
              <a:avLst/>
              <a:gdLst>
                <a:gd name="T0" fmla="*/ 118 w 40"/>
                <a:gd name="T1" fmla="*/ 2 h 2"/>
                <a:gd name="T2" fmla="*/ 117 w 40"/>
                <a:gd name="T3" fmla="*/ 0 h 2"/>
                <a:gd name="T4" fmla="*/ 0 w 40"/>
                <a:gd name="T5" fmla="*/ 0 h 2"/>
                <a:gd name="T6" fmla="*/ 1 w 40"/>
                <a:gd name="T7" fmla="*/ 2 h 2"/>
                <a:gd name="T8" fmla="*/ 118 w 40"/>
                <a:gd name="T9" fmla="*/ 2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chemeClr val="tx1"/>
            </a:solidFill>
            <a:ln w="0">
              <a:solidFill>
                <a:schemeClr val="tx1"/>
              </a:solidFill>
              <a:round/>
              <a:headEnd/>
              <a:tailEnd/>
            </a:ln>
          </p:spPr>
          <p:txBody>
            <a:bodyPr/>
            <a:lstStyle/>
            <a:p>
              <a:endParaRPr lang="fr-FR"/>
            </a:p>
          </p:txBody>
        </p:sp>
        <p:sp>
          <p:nvSpPr>
            <p:cNvPr id="35867" name="Freeform 25"/>
            <p:cNvSpPr>
              <a:spLocks/>
            </p:cNvSpPr>
            <p:nvPr/>
          </p:nvSpPr>
          <p:spPr bwMode="auto">
            <a:xfrm>
              <a:off x="1039" y="2426"/>
              <a:ext cx="43" cy="3"/>
            </a:xfrm>
            <a:custGeom>
              <a:avLst/>
              <a:gdLst>
                <a:gd name="T0" fmla="*/ 118 w 40"/>
                <a:gd name="T1" fmla="*/ 3 h 3"/>
                <a:gd name="T2" fmla="*/ 117 w 40"/>
                <a:gd name="T3" fmla="*/ 0 h 3"/>
                <a:gd name="T4" fmla="*/ 0 w 40"/>
                <a:gd name="T5" fmla="*/ 0 h 3"/>
                <a:gd name="T6" fmla="*/ 1 w 40"/>
                <a:gd name="T7" fmla="*/ 3 h 3"/>
                <a:gd name="T8" fmla="*/ 118 w 40"/>
                <a:gd name="T9" fmla="*/ 3 h 3"/>
                <a:gd name="T10" fmla="*/ 0 60000 65536"/>
                <a:gd name="T11" fmla="*/ 0 60000 65536"/>
                <a:gd name="T12" fmla="*/ 0 60000 65536"/>
                <a:gd name="T13" fmla="*/ 0 60000 65536"/>
                <a:gd name="T14" fmla="*/ 0 60000 65536"/>
                <a:gd name="T15" fmla="*/ 0 w 40"/>
                <a:gd name="T16" fmla="*/ 0 h 3"/>
                <a:gd name="T17" fmla="*/ 40 w 40"/>
                <a:gd name="T18" fmla="*/ 3 h 3"/>
              </a:gdLst>
              <a:ahLst/>
              <a:cxnLst>
                <a:cxn ang="T10">
                  <a:pos x="T0" y="T1"/>
                </a:cxn>
                <a:cxn ang="T11">
                  <a:pos x="T2" y="T3"/>
                </a:cxn>
                <a:cxn ang="T12">
                  <a:pos x="T4" y="T5"/>
                </a:cxn>
                <a:cxn ang="T13">
                  <a:pos x="T6" y="T7"/>
                </a:cxn>
                <a:cxn ang="T14">
                  <a:pos x="T8" y="T9"/>
                </a:cxn>
              </a:cxnLst>
              <a:rect l="T15" t="T16" r="T17" b="T18"/>
              <a:pathLst>
                <a:path w="40" h="3">
                  <a:moveTo>
                    <a:pt x="40" y="3"/>
                  </a:moveTo>
                  <a:lnTo>
                    <a:pt x="39" y="0"/>
                  </a:lnTo>
                  <a:lnTo>
                    <a:pt x="0" y="0"/>
                  </a:lnTo>
                  <a:lnTo>
                    <a:pt x="1" y="3"/>
                  </a:lnTo>
                  <a:lnTo>
                    <a:pt x="40" y="3"/>
                  </a:lnTo>
                  <a:close/>
                </a:path>
              </a:pathLst>
            </a:custGeom>
            <a:solidFill>
              <a:schemeClr val="tx1"/>
            </a:solidFill>
            <a:ln w="0">
              <a:solidFill>
                <a:schemeClr val="tx1"/>
              </a:solidFill>
              <a:round/>
              <a:headEnd/>
              <a:tailEnd/>
            </a:ln>
          </p:spPr>
          <p:txBody>
            <a:bodyPr/>
            <a:lstStyle/>
            <a:p>
              <a:endParaRPr lang="fr-FR"/>
            </a:p>
          </p:txBody>
        </p:sp>
        <p:sp>
          <p:nvSpPr>
            <p:cNvPr id="35868" name="Freeform 26"/>
            <p:cNvSpPr>
              <a:spLocks/>
            </p:cNvSpPr>
            <p:nvPr/>
          </p:nvSpPr>
          <p:spPr bwMode="auto">
            <a:xfrm>
              <a:off x="1039" y="2139"/>
              <a:ext cx="43" cy="2"/>
            </a:xfrm>
            <a:custGeom>
              <a:avLst/>
              <a:gdLst>
                <a:gd name="T0" fmla="*/ 118 w 40"/>
                <a:gd name="T1" fmla="*/ 2 h 2"/>
                <a:gd name="T2" fmla="*/ 117 w 40"/>
                <a:gd name="T3" fmla="*/ 0 h 2"/>
                <a:gd name="T4" fmla="*/ 0 w 40"/>
                <a:gd name="T5" fmla="*/ 0 h 2"/>
                <a:gd name="T6" fmla="*/ 1 w 40"/>
                <a:gd name="T7" fmla="*/ 2 h 2"/>
                <a:gd name="T8" fmla="*/ 118 w 40"/>
                <a:gd name="T9" fmla="*/ 2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chemeClr val="tx1"/>
            </a:solidFill>
            <a:ln w="0">
              <a:solidFill>
                <a:schemeClr val="tx1"/>
              </a:solidFill>
              <a:round/>
              <a:headEnd/>
              <a:tailEnd/>
            </a:ln>
          </p:spPr>
          <p:txBody>
            <a:bodyPr/>
            <a:lstStyle/>
            <a:p>
              <a:endParaRPr lang="fr-FR"/>
            </a:p>
          </p:txBody>
        </p:sp>
        <p:sp>
          <p:nvSpPr>
            <p:cNvPr id="35869" name="Freeform 27"/>
            <p:cNvSpPr>
              <a:spLocks/>
            </p:cNvSpPr>
            <p:nvPr/>
          </p:nvSpPr>
          <p:spPr bwMode="auto">
            <a:xfrm>
              <a:off x="1039" y="1850"/>
              <a:ext cx="43" cy="2"/>
            </a:xfrm>
            <a:custGeom>
              <a:avLst/>
              <a:gdLst>
                <a:gd name="T0" fmla="*/ 118 w 40"/>
                <a:gd name="T1" fmla="*/ 2 h 2"/>
                <a:gd name="T2" fmla="*/ 117 w 40"/>
                <a:gd name="T3" fmla="*/ 0 h 2"/>
                <a:gd name="T4" fmla="*/ 0 w 40"/>
                <a:gd name="T5" fmla="*/ 0 h 2"/>
                <a:gd name="T6" fmla="*/ 1 w 40"/>
                <a:gd name="T7" fmla="*/ 2 h 2"/>
                <a:gd name="T8" fmla="*/ 118 w 40"/>
                <a:gd name="T9" fmla="*/ 2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chemeClr val="tx1"/>
            </a:solidFill>
            <a:ln w="0">
              <a:solidFill>
                <a:schemeClr val="tx1"/>
              </a:solidFill>
              <a:round/>
              <a:headEnd/>
              <a:tailEnd/>
            </a:ln>
          </p:spPr>
          <p:txBody>
            <a:bodyPr/>
            <a:lstStyle/>
            <a:p>
              <a:endParaRPr lang="fr-FR"/>
            </a:p>
          </p:txBody>
        </p:sp>
        <p:sp>
          <p:nvSpPr>
            <p:cNvPr id="35870" name="Freeform 28"/>
            <p:cNvSpPr>
              <a:spLocks/>
            </p:cNvSpPr>
            <p:nvPr/>
          </p:nvSpPr>
          <p:spPr bwMode="auto">
            <a:xfrm>
              <a:off x="1039" y="1563"/>
              <a:ext cx="43" cy="2"/>
            </a:xfrm>
            <a:custGeom>
              <a:avLst/>
              <a:gdLst>
                <a:gd name="T0" fmla="*/ 118 w 40"/>
                <a:gd name="T1" fmla="*/ 2 h 2"/>
                <a:gd name="T2" fmla="*/ 117 w 40"/>
                <a:gd name="T3" fmla="*/ 0 h 2"/>
                <a:gd name="T4" fmla="*/ 0 w 40"/>
                <a:gd name="T5" fmla="*/ 0 h 2"/>
                <a:gd name="T6" fmla="*/ 1 w 40"/>
                <a:gd name="T7" fmla="*/ 2 h 2"/>
                <a:gd name="T8" fmla="*/ 118 w 40"/>
                <a:gd name="T9" fmla="*/ 2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chemeClr val="tx1"/>
            </a:solidFill>
            <a:ln w="0">
              <a:solidFill>
                <a:schemeClr val="tx1"/>
              </a:solidFill>
              <a:round/>
              <a:headEnd/>
              <a:tailEnd/>
            </a:ln>
          </p:spPr>
          <p:txBody>
            <a:bodyPr/>
            <a:lstStyle/>
            <a:p>
              <a:endParaRPr lang="fr-FR"/>
            </a:p>
          </p:txBody>
        </p:sp>
        <p:sp>
          <p:nvSpPr>
            <p:cNvPr id="35871" name="Freeform 29"/>
            <p:cNvSpPr>
              <a:spLocks/>
            </p:cNvSpPr>
            <p:nvPr/>
          </p:nvSpPr>
          <p:spPr bwMode="auto">
            <a:xfrm>
              <a:off x="1039" y="1274"/>
              <a:ext cx="43" cy="3"/>
            </a:xfrm>
            <a:custGeom>
              <a:avLst/>
              <a:gdLst>
                <a:gd name="T0" fmla="*/ 118 w 40"/>
                <a:gd name="T1" fmla="*/ 777 h 2"/>
                <a:gd name="T2" fmla="*/ 117 w 40"/>
                <a:gd name="T3" fmla="*/ 0 h 2"/>
                <a:gd name="T4" fmla="*/ 0 w 40"/>
                <a:gd name="T5" fmla="*/ 0 h 2"/>
                <a:gd name="T6" fmla="*/ 1 w 40"/>
                <a:gd name="T7" fmla="*/ 777 h 2"/>
                <a:gd name="T8" fmla="*/ 118 w 40"/>
                <a:gd name="T9" fmla="*/ 777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chemeClr val="tx1"/>
            </a:solidFill>
            <a:ln w="0">
              <a:solidFill>
                <a:schemeClr val="tx1"/>
              </a:solidFill>
              <a:round/>
              <a:headEnd/>
              <a:tailEnd/>
            </a:ln>
          </p:spPr>
          <p:txBody>
            <a:bodyPr/>
            <a:lstStyle/>
            <a:p>
              <a:endParaRPr lang="fr-FR"/>
            </a:p>
          </p:txBody>
        </p:sp>
        <p:sp>
          <p:nvSpPr>
            <p:cNvPr id="35872" name="Freeform 30"/>
            <p:cNvSpPr>
              <a:spLocks/>
            </p:cNvSpPr>
            <p:nvPr/>
          </p:nvSpPr>
          <p:spPr bwMode="auto">
            <a:xfrm>
              <a:off x="1039" y="987"/>
              <a:ext cx="43" cy="2"/>
            </a:xfrm>
            <a:custGeom>
              <a:avLst/>
              <a:gdLst>
                <a:gd name="T0" fmla="*/ 118 w 40"/>
                <a:gd name="T1" fmla="*/ 2 h 2"/>
                <a:gd name="T2" fmla="*/ 117 w 40"/>
                <a:gd name="T3" fmla="*/ 0 h 2"/>
                <a:gd name="T4" fmla="*/ 0 w 40"/>
                <a:gd name="T5" fmla="*/ 0 h 2"/>
                <a:gd name="T6" fmla="*/ 1 w 40"/>
                <a:gd name="T7" fmla="*/ 2 h 2"/>
                <a:gd name="T8" fmla="*/ 118 w 40"/>
                <a:gd name="T9" fmla="*/ 2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chemeClr val="tx1"/>
            </a:solidFill>
            <a:ln w="0">
              <a:solidFill>
                <a:schemeClr val="tx1"/>
              </a:solidFill>
              <a:round/>
              <a:headEnd/>
              <a:tailEnd/>
            </a:ln>
          </p:spPr>
          <p:txBody>
            <a:bodyPr/>
            <a:lstStyle/>
            <a:p>
              <a:endParaRPr lang="fr-FR"/>
            </a:p>
          </p:txBody>
        </p:sp>
        <p:sp>
          <p:nvSpPr>
            <p:cNvPr id="35873" name="Freeform 31"/>
            <p:cNvSpPr>
              <a:spLocks/>
            </p:cNvSpPr>
            <p:nvPr/>
          </p:nvSpPr>
          <p:spPr bwMode="auto">
            <a:xfrm>
              <a:off x="1039" y="710"/>
              <a:ext cx="43" cy="2"/>
            </a:xfrm>
            <a:custGeom>
              <a:avLst/>
              <a:gdLst>
                <a:gd name="T0" fmla="*/ 118 w 40"/>
                <a:gd name="T1" fmla="*/ 2 h 2"/>
                <a:gd name="T2" fmla="*/ 117 w 40"/>
                <a:gd name="T3" fmla="*/ 0 h 2"/>
                <a:gd name="T4" fmla="*/ 0 w 40"/>
                <a:gd name="T5" fmla="*/ 0 h 2"/>
                <a:gd name="T6" fmla="*/ 1 w 40"/>
                <a:gd name="T7" fmla="*/ 2 h 2"/>
                <a:gd name="T8" fmla="*/ 118 w 40"/>
                <a:gd name="T9" fmla="*/ 2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chemeClr val="tx1"/>
            </a:solidFill>
            <a:ln w="0">
              <a:solidFill>
                <a:schemeClr val="tx1"/>
              </a:solidFill>
              <a:round/>
              <a:headEnd/>
              <a:tailEnd/>
            </a:ln>
          </p:spPr>
          <p:txBody>
            <a:bodyPr/>
            <a:lstStyle/>
            <a:p>
              <a:endParaRPr lang="fr-FR"/>
            </a:p>
          </p:txBody>
        </p:sp>
        <p:sp>
          <p:nvSpPr>
            <p:cNvPr id="35874" name="Line 32"/>
            <p:cNvSpPr>
              <a:spLocks noChangeShapeType="1"/>
            </p:cNvSpPr>
            <p:nvPr/>
          </p:nvSpPr>
          <p:spPr bwMode="auto">
            <a:xfrm flipH="1">
              <a:off x="1039" y="3437"/>
              <a:ext cx="21" cy="2"/>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75" name="Line 33"/>
            <p:cNvSpPr>
              <a:spLocks noChangeShapeType="1"/>
            </p:cNvSpPr>
            <p:nvPr/>
          </p:nvSpPr>
          <p:spPr bwMode="auto">
            <a:xfrm flipH="1">
              <a:off x="1039" y="3149"/>
              <a:ext cx="21"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76" name="Line 34"/>
            <p:cNvSpPr>
              <a:spLocks noChangeShapeType="1"/>
            </p:cNvSpPr>
            <p:nvPr/>
          </p:nvSpPr>
          <p:spPr bwMode="auto">
            <a:xfrm flipH="1">
              <a:off x="1039" y="2860"/>
              <a:ext cx="21"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77" name="Line 35"/>
            <p:cNvSpPr>
              <a:spLocks noChangeShapeType="1"/>
            </p:cNvSpPr>
            <p:nvPr/>
          </p:nvSpPr>
          <p:spPr bwMode="auto">
            <a:xfrm flipH="1">
              <a:off x="1039" y="2573"/>
              <a:ext cx="21"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78" name="Line 36"/>
            <p:cNvSpPr>
              <a:spLocks noChangeShapeType="1"/>
            </p:cNvSpPr>
            <p:nvPr/>
          </p:nvSpPr>
          <p:spPr bwMode="auto">
            <a:xfrm flipH="1">
              <a:off x="1039" y="2285"/>
              <a:ext cx="21"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79" name="Line 37"/>
            <p:cNvSpPr>
              <a:spLocks noChangeShapeType="1"/>
            </p:cNvSpPr>
            <p:nvPr/>
          </p:nvSpPr>
          <p:spPr bwMode="auto">
            <a:xfrm flipH="1">
              <a:off x="1039" y="1998"/>
              <a:ext cx="21"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80" name="Line 38"/>
            <p:cNvSpPr>
              <a:spLocks noChangeShapeType="1"/>
            </p:cNvSpPr>
            <p:nvPr/>
          </p:nvSpPr>
          <p:spPr bwMode="auto">
            <a:xfrm flipH="1">
              <a:off x="1039" y="1708"/>
              <a:ext cx="21"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81" name="Line 39"/>
            <p:cNvSpPr>
              <a:spLocks noChangeShapeType="1"/>
            </p:cNvSpPr>
            <p:nvPr/>
          </p:nvSpPr>
          <p:spPr bwMode="auto">
            <a:xfrm flipH="1">
              <a:off x="1039" y="1421"/>
              <a:ext cx="21"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82" name="Line 40"/>
            <p:cNvSpPr>
              <a:spLocks noChangeShapeType="1"/>
            </p:cNvSpPr>
            <p:nvPr/>
          </p:nvSpPr>
          <p:spPr bwMode="auto">
            <a:xfrm flipH="1">
              <a:off x="1039" y="1133"/>
              <a:ext cx="21"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83" name="Line 41"/>
            <p:cNvSpPr>
              <a:spLocks noChangeShapeType="1"/>
            </p:cNvSpPr>
            <p:nvPr/>
          </p:nvSpPr>
          <p:spPr bwMode="auto">
            <a:xfrm flipH="1">
              <a:off x="1039" y="845"/>
              <a:ext cx="21"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84" name="Line 634"/>
            <p:cNvSpPr>
              <a:spLocks noChangeShapeType="1"/>
            </p:cNvSpPr>
            <p:nvPr/>
          </p:nvSpPr>
          <p:spPr bwMode="auto">
            <a:xfrm flipV="1">
              <a:off x="1032" y="720"/>
              <a:ext cx="0" cy="288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34775075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106" y="200855"/>
            <a:ext cx="10303099" cy="1400530"/>
          </a:xfrm>
          <a:solidFill>
            <a:schemeClr val="tx2">
              <a:lumMod val="25000"/>
            </a:schemeClr>
          </a:solidFill>
        </p:spPr>
        <p:txBody>
          <a:bodyPr/>
          <a:lstStyle/>
          <a:p>
            <a:r>
              <a:rPr lang="fr-FR" sz="4400" b="1" dirty="0">
                <a:solidFill>
                  <a:srgbClr val="FFFF00"/>
                </a:solidFill>
                <a:latin typeface="Aharoni" panose="02010803020104030203" pitchFamily="2" charset="-79"/>
                <a:cs typeface="Aharoni" panose="02010803020104030203" pitchFamily="2" charset="-79"/>
              </a:rPr>
              <a:t>Les </a:t>
            </a:r>
            <a:r>
              <a:rPr lang="fr-FR" sz="4400" b="1" dirty="0">
                <a:solidFill>
                  <a:srgbClr val="FFFF00"/>
                </a:solidFill>
                <a:latin typeface="Arial" panose="020B0604020202020204" pitchFamily="34" charset="0"/>
                <a:cs typeface="Arial" panose="020B0604020202020204" pitchFamily="34" charset="0"/>
              </a:rPr>
              <a:t>ẞ-Bloquants </a:t>
            </a:r>
            <a:br>
              <a:rPr lang="fr-FR" sz="5400" b="1" dirty="0">
                <a:solidFill>
                  <a:srgbClr val="FFFF00"/>
                </a:solidFill>
                <a:latin typeface="Arial" panose="020B0604020202020204" pitchFamily="34" charset="0"/>
                <a:cs typeface="Arial" panose="020B0604020202020204" pitchFamily="34" charset="0"/>
              </a:rPr>
            </a:br>
            <a:r>
              <a:rPr lang="fr-FR" sz="3600" b="1" dirty="0">
                <a:solidFill>
                  <a:srgbClr val="FFC000"/>
                </a:solidFill>
                <a:latin typeface="Aharoni" panose="02010803020104030203" pitchFamily="2" charset="-79"/>
                <a:cs typeface="Aharoni" panose="02010803020104030203" pitchFamily="2" charset="-79"/>
              </a:rPr>
              <a:t>Des effets secondaires et contre-indications ?</a:t>
            </a:r>
            <a:endParaRPr lang="fr-FR" sz="3600" b="1" dirty="0">
              <a:solidFill>
                <a:srgbClr val="FFFF00"/>
              </a:solidFill>
              <a:latin typeface="Aharoni" panose="02010803020104030203" pitchFamily="2" charset="-79"/>
              <a:cs typeface="Aharoni" panose="02010803020104030203" pitchFamily="2" charset="-79"/>
            </a:endParaRPr>
          </a:p>
        </p:txBody>
      </p:sp>
      <p:pic>
        <p:nvPicPr>
          <p:cNvPr id="4" name="Picture 10" descr="http://www.topsante.com/var/topsante/storage/images/medecine/medecine-divers/hopital/insuffisance-respiratoire-bientot-un-poumon-artificiel-329446/6348484-1-fre-FR/Insuffisance-respiratoire-bientot-un-poumon-artifici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6" y="2381000"/>
            <a:ext cx="2957063" cy="41954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e-sante.be/sites/default/files/imagecache/visuel_200s/images_articles/607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538" y="2380999"/>
            <a:ext cx="3022169" cy="41954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www.recettes.qc.ca/asset/image/recettes-pour-un-regime-diabetique-90-principal?uuid=e1d83633-50a5-4ec2-867b-619ae7ebdd9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9707" y="5393409"/>
            <a:ext cx="3022169" cy="11830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mages.bwbx.io/cms/2013-05-08/tech_athletes20__01__614x5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333" y="2407325"/>
            <a:ext cx="3022169" cy="41954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prioritesantemutualiste.fr/upload/docs/image/jpeg/2013-01/img-infosante-aomi-ps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0754" y="2381000"/>
            <a:ext cx="3022169" cy="42218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2040039"/>
            <a:ext cx="2785912" cy="3409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BPCO</a:t>
            </a:r>
          </a:p>
        </p:txBody>
      </p:sp>
      <p:sp>
        <p:nvSpPr>
          <p:cNvPr id="10" name="Rectangle 9"/>
          <p:cNvSpPr/>
          <p:nvPr/>
        </p:nvSpPr>
        <p:spPr>
          <a:xfrm>
            <a:off x="2858538" y="2040039"/>
            <a:ext cx="2993337" cy="34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Syndrome métabolique</a:t>
            </a:r>
          </a:p>
        </p:txBody>
      </p:sp>
      <p:sp>
        <p:nvSpPr>
          <p:cNvPr id="11" name="Rectangle 10"/>
          <p:cNvSpPr/>
          <p:nvPr/>
        </p:nvSpPr>
        <p:spPr>
          <a:xfrm>
            <a:off x="5967213" y="2066366"/>
            <a:ext cx="2964507" cy="34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Jeune, sportif</a:t>
            </a:r>
          </a:p>
        </p:txBody>
      </p:sp>
      <p:sp>
        <p:nvSpPr>
          <p:cNvPr id="12" name="Rectangle 11"/>
          <p:cNvSpPr/>
          <p:nvPr/>
        </p:nvSpPr>
        <p:spPr>
          <a:xfrm>
            <a:off x="9148514" y="2040038"/>
            <a:ext cx="2964507" cy="34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AOMI</a:t>
            </a:r>
          </a:p>
        </p:txBody>
      </p:sp>
    </p:spTree>
    <p:extLst>
      <p:ext uri="{BB962C8B-B14F-4D97-AF65-F5344CB8AC3E}">
        <p14:creationId xmlns:p14="http://schemas.microsoft.com/office/powerpoint/2010/main" val="360976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7142" y="189246"/>
            <a:ext cx="9404723" cy="1400530"/>
          </a:xfrm>
          <a:solidFill>
            <a:schemeClr val="tx2">
              <a:lumMod val="25000"/>
            </a:schemeClr>
          </a:solidFill>
        </p:spPr>
        <p:txBody>
          <a:bodyPr/>
          <a:lstStyle/>
          <a:p>
            <a:r>
              <a:rPr lang="fr-FR" sz="4800" b="1" dirty="0">
                <a:solidFill>
                  <a:srgbClr val="FFFF00"/>
                </a:solidFill>
                <a:latin typeface="Aharoni" panose="02010803020104030203" pitchFamily="2" charset="-79"/>
                <a:cs typeface="Aharoni" panose="02010803020104030203" pitchFamily="2" charset="-79"/>
              </a:rPr>
              <a:t>Les </a:t>
            </a:r>
            <a:r>
              <a:rPr lang="fr-FR" sz="4800" b="1" dirty="0">
                <a:solidFill>
                  <a:srgbClr val="FFFF00"/>
                </a:solidFill>
                <a:latin typeface="Arial" panose="020B0604020202020204" pitchFamily="34" charset="0"/>
                <a:cs typeface="Arial" panose="020B0604020202020204" pitchFamily="34" charset="0"/>
              </a:rPr>
              <a:t>ẞ-Bloquants </a:t>
            </a:r>
            <a:br>
              <a:rPr lang="fr-FR" sz="6000" b="1" dirty="0">
                <a:solidFill>
                  <a:srgbClr val="FFFF00"/>
                </a:solidFill>
                <a:latin typeface="Arial" panose="020B0604020202020204" pitchFamily="34" charset="0"/>
                <a:cs typeface="Arial" panose="020B0604020202020204" pitchFamily="34" charset="0"/>
              </a:rPr>
            </a:br>
            <a:r>
              <a:rPr lang="fr-FR" sz="4000" b="1" dirty="0">
                <a:solidFill>
                  <a:srgbClr val="FFC000"/>
                </a:solidFill>
                <a:latin typeface="Aharoni" panose="02010803020104030203" pitchFamily="2" charset="-79"/>
                <a:cs typeface="Aharoni" panose="02010803020104030203" pitchFamily="2" charset="-79"/>
              </a:rPr>
              <a:t>Des contre-indications ?</a:t>
            </a:r>
            <a:endParaRPr lang="fr-FR" sz="4000" b="1" dirty="0">
              <a:solidFill>
                <a:srgbClr val="FFFF00"/>
              </a:solidFill>
              <a:latin typeface="Aharoni" panose="02010803020104030203" pitchFamily="2" charset="-79"/>
              <a:cs typeface="Aharoni" panose="02010803020104030203" pitchFamily="2" charset="-79"/>
            </a:endParaRPr>
          </a:p>
        </p:txBody>
      </p:sp>
      <p:sp>
        <p:nvSpPr>
          <p:cNvPr id="3" name="Espace réservé du contenu 2"/>
          <p:cNvSpPr>
            <a:spLocks noGrp="1"/>
          </p:cNvSpPr>
          <p:nvPr>
            <p:ph idx="1"/>
          </p:nvPr>
        </p:nvSpPr>
        <p:spPr>
          <a:xfrm>
            <a:off x="646111" y="2040039"/>
            <a:ext cx="9404723" cy="4195481"/>
          </a:xfrm>
        </p:spPr>
        <p:txBody>
          <a:bodyPr>
            <a:normAutofit/>
          </a:bodyPr>
          <a:lstStyle/>
          <a:p>
            <a:endParaRPr lang="fr-FR" sz="3200" b="1" dirty="0">
              <a:latin typeface="Aharoni" panose="02010803020104030203" pitchFamily="2" charset="-79"/>
              <a:cs typeface="Aharoni" panose="02010803020104030203" pitchFamily="2" charset="-79"/>
            </a:endParaRPr>
          </a:p>
        </p:txBody>
      </p:sp>
      <p:pic>
        <p:nvPicPr>
          <p:cNvPr id="7" name="Picture 6" descr="http://www.armvop.fr/wp/wp-content/uploads/2010/05/docte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42" y="1885056"/>
            <a:ext cx="10063218" cy="46397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020731" y="3347634"/>
            <a:ext cx="2510726" cy="4649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F0000"/>
                </a:solidFill>
                <a:latin typeface="Arial" panose="020B0604020202020204" pitchFamily="34" charset="0"/>
                <a:cs typeface="Arial" panose="020B0604020202020204" pitchFamily="34" charset="0"/>
              </a:rPr>
              <a:t>est (ẞ</a:t>
            </a:r>
            <a:r>
              <a:rPr lang="fr-FR" sz="2400" b="1" dirty="0">
                <a:solidFill>
                  <a:srgbClr val="FF0000"/>
                </a:solidFill>
              </a:rPr>
              <a:t>-)bloqué!</a:t>
            </a:r>
          </a:p>
        </p:txBody>
      </p:sp>
    </p:spTree>
    <p:extLst>
      <p:ext uri="{BB962C8B-B14F-4D97-AF65-F5344CB8AC3E}">
        <p14:creationId xmlns:p14="http://schemas.microsoft.com/office/powerpoint/2010/main" val="2426495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tmp_i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4457" y="0"/>
            <a:ext cx="11727543" cy="155303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SN" sz="4800" b="1" dirty="0">
                <a:solidFill>
                  <a:srgbClr val="FFFF00"/>
                </a:solidFill>
              </a:rPr>
              <a:t>Arrêt thérapeutique à 1 an</a:t>
            </a:r>
            <a:endParaRPr lang="fr-FR" sz="4800" b="1" dirty="0">
              <a:solidFill>
                <a:srgbClr val="FFFF00"/>
              </a:solidFill>
            </a:endParaRPr>
          </a:p>
        </p:txBody>
      </p:sp>
    </p:spTree>
    <p:custDataLst>
      <p:tags r:id="rId1"/>
    </p:custDataLst>
    <p:extLst>
      <p:ext uri="{BB962C8B-B14F-4D97-AF65-F5344CB8AC3E}">
        <p14:creationId xmlns:p14="http://schemas.microsoft.com/office/powerpoint/2010/main" val="30227539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02" y="244699"/>
            <a:ext cx="3451540" cy="1184856"/>
          </a:xfrm>
          <a:prstGeom prst="rect">
            <a:avLst/>
          </a:prstGeom>
          <a:solidFill>
            <a:srgbClr val="C00000"/>
          </a:solidFill>
        </p:spPr>
      </p:pic>
      <p:sp>
        <p:nvSpPr>
          <p:cNvPr id="2" name="Titre 1"/>
          <p:cNvSpPr>
            <a:spLocks noGrp="1"/>
          </p:cNvSpPr>
          <p:nvPr>
            <p:ph type="title"/>
          </p:nvPr>
        </p:nvSpPr>
        <p:spPr>
          <a:xfrm>
            <a:off x="180302" y="426961"/>
            <a:ext cx="10779617" cy="1400530"/>
          </a:xfrm>
        </p:spPr>
        <p:txBody>
          <a:bodyPr/>
          <a:lstStyle/>
          <a:p>
            <a:r>
              <a:rPr lang="fr-SN" sz="4800" b="1" dirty="0">
                <a:solidFill>
                  <a:srgbClr val="FFFF00"/>
                </a:solidFill>
              </a:rPr>
              <a:t>β-bloquant : la messe est-elle dite ?</a:t>
            </a:r>
            <a:endParaRPr lang="fr-FR" sz="4800" b="1" dirty="0">
              <a:solidFill>
                <a:srgbClr val="FFFF00"/>
              </a:solidFill>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8946" y="1545465"/>
            <a:ext cx="8981888" cy="4803819"/>
          </a:xfrm>
        </p:spPr>
      </p:pic>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470" y="4971245"/>
            <a:ext cx="1777286" cy="1060769"/>
          </a:xfrm>
          <a:prstGeom prst="rect">
            <a:avLst/>
          </a:prstGeom>
          <a:solidFill>
            <a:srgbClr val="C00000"/>
          </a:solidFill>
        </p:spPr>
      </p:pic>
    </p:spTree>
    <p:extLst>
      <p:ext uri="{BB962C8B-B14F-4D97-AF65-F5344CB8AC3E}">
        <p14:creationId xmlns:p14="http://schemas.microsoft.com/office/powerpoint/2010/main" val="349503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2">
              <a:lumMod val="25000"/>
            </a:schemeClr>
          </a:solidFill>
        </p:spPr>
        <p:txBody>
          <a:bodyPr/>
          <a:lstStyle/>
          <a:p>
            <a:r>
              <a:rPr lang="fr-FR" sz="6000" b="1" dirty="0">
                <a:solidFill>
                  <a:srgbClr val="FFFF00"/>
                </a:solidFill>
                <a:latin typeface="Aharoni" panose="02010803020104030203" pitchFamily="2" charset="-79"/>
                <a:cs typeface="Aharoni" panose="02010803020104030203" pitchFamily="2" charset="-79"/>
              </a:rPr>
              <a:t>All </a:t>
            </a:r>
            <a:r>
              <a:rPr lang="fr-FR" sz="6000" b="1" dirty="0" err="1">
                <a:solidFill>
                  <a:srgbClr val="FFFF00"/>
                </a:solidFill>
                <a:latin typeface="Aharoni" panose="02010803020104030203" pitchFamily="2" charset="-79"/>
                <a:cs typeface="Aharoni" panose="02010803020104030203" pitchFamily="2" charset="-79"/>
              </a:rPr>
              <a:t>may</a:t>
            </a:r>
            <a:r>
              <a:rPr lang="fr-FR" sz="6000" b="1" dirty="0">
                <a:solidFill>
                  <a:srgbClr val="FFFF00"/>
                </a:solidFill>
                <a:latin typeface="Aharoni" panose="02010803020104030203" pitchFamily="2" charset="-79"/>
                <a:cs typeface="Aharoni" panose="02010803020104030203" pitchFamily="2" charset="-79"/>
              </a:rPr>
              <a:t> not </a:t>
            </a:r>
            <a:r>
              <a:rPr lang="fr-FR" sz="6000" b="1" dirty="0" err="1">
                <a:solidFill>
                  <a:srgbClr val="FFFF00"/>
                </a:solidFill>
                <a:latin typeface="Aharoni" panose="02010803020104030203" pitchFamily="2" charset="-79"/>
                <a:cs typeface="Aharoni" panose="02010803020104030203" pitchFamily="2" charset="-79"/>
              </a:rPr>
              <a:t>be</a:t>
            </a:r>
            <a:r>
              <a:rPr lang="fr-FR" sz="6000" b="1" dirty="0">
                <a:solidFill>
                  <a:srgbClr val="FFFF00"/>
                </a:solidFill>
                <a:latin typeface="Aharoni" panose="02010803020104030203" pitchFamily="2" charset="-79"/>
                <a:cs typeface="Aharoni" panose="02010803020104030203" pitchFamily="2" charset="-79"/>
              </a:rPr>
              <a:t> </a:t>
            </a:r>
            <a:r>
              <a:rPr lang="fr-FR" sz="6000" b="1" dirty="0" err="1">
                <a:solidFill>
                  <a:srgbClr val="FFFF00"/>
                </a:solidFill>
                <a:latin typeface="Aharoni" panose="02010803020104030203" pitchFamily="2" charset="-79"/>
                <a:cs typeface="Aharoni" panose="02010803020104030203" pitchFamily="2" charset="-79"/>
              </a:rPr>
              <a:t>equal</a:t>
            </a:r>
            <a:r>
              <a:rPr lang="fr-FR" sz="6000" b="1" dirty="0">
                <a:solidFill>
                  <a:srgbClr val="FFFF00"/>
                </a:solidFill>
                <a:latin typeface="Aharoni" panose="02010803020104030203" pitchFamily="2" charset="-79"/>
                <a:cs typeface="Aharoni" panose="02010803020104030203" pitchFamily="2" charset="-79"/>
              </a:rPr>
              <a:t> !</a:t>
            </a:r>
          </a:p>
        </p:txBody>
      </p:sp>
      <p:sp>
        <p:nvSpPr>
          <p:cNvPr id="3" name="Espace réservé du contenu 2"/>
          <p:cNvSpPr>
            <a:spLocks noGrp="1"/>
          </p:cNvSpPr>
          <p:nvPr>
            <p:ph idx="1"/>
          </p:nvPr>
        </p:nvSpPr>
        <p:spPr>
          <a:xfrm>
            <a:off x="646111" y="2040039"/>
            <a:ext cx="9404723" cy="4195481"/>
          </a:xfrm>
        </p:spPr>
        <p:txBody>
          <a:bodyPr>
            <a:normAutofit/>
          </a:bodyPr>
          <a:lstStyle/>
          <a:p>
            <a:endParaRPr lang="fr-FR" sz="3200" b="1" dirty="0">
              <a:latin typeface="Aharoni" panose="02010803020104030203" pitchFamily="2" charset="-79"/>
              <a:cs typeface="Aharoni" panose="02010803020104030203" pitchFamily="2" charset="-79"/>
            </a:endParaRPr>
          </a:p>
        </p:txBody>
      </p:sp>
      <p:pic>
        <p:nvPicPr>
          <p:cNvPr id="3074" name="Picture 2" descr="http://www.lestalentsdalex.com/wp-content/uploads/2014/09/david-goli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0" y="1848859"/>
            <a:ext cx="10683151" cy="37150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6110" y="5439907"/>
            <a:ext cx="10683151" cy="129410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FFFF99"/>
                </a:solidFill>
              </a:rPr>
              <a:t>(ESH, 2013)</a:t>
            </a:r>
          </a:p>
        </p:txBody>
      </p:sp>
    </p:spTree>
    <p:extLst>
      <p:ext uri="{BB962C8B-B14F-4D97-AF65-F5344CB8AC3E}">
        <p14:creationId xmlns:p14="http://schemas.microsoft.com/office/powerpoint/2010/main" val="273726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962" y="351386"/>
            <a:ext cx="10334295" cy="1076024"/>
          </a:xfrm>
          <a:solidFill>
            <a:schemeClr val="bg1">
              <a:lumMod val="75000"/>
              <a:lumOff val="25000"/>
            </a:schemeClr>
          </a:solidFill>
        </p:spPr>
        <p:txBody>
          <a:bodyPr/>
          <a:lstStyle/>
          <a:p>
            <a:r>
              <a:rPr lang="fr-SN" sz="4800" b="1" dirty="0">
                <a:solidFill>
                  <a:srgbClr val="FFFF00"/>
                </a:solidFill>
                <a:latin typeface="Calibri" panose="020F0502020204030204" pitchFamily="34" charset="0"/>
              </a:rPr>
              <a:t>Les </a:t>
            </a:r>
            <a:r>
              <a:rPr lang="el-GR" sz="4800" b="1" dirty="0">
                <a:solidFill>
                  <a:srgbClr val="FFFF00"/>
                </a:solidFill>
                <a:latin typeface="Calibri" panose="020F0502020204030204" pitchFamily="34" charset="0"/>
              </a:rPr>
              <a:t>β</a:t>
            </a:r>
            <a:r>
              <a:rPr lang="fr-SN" sz="4800" b="1" dirty="0">
                <a:solidFill>
                  <a:srgbClr val="FFFF00"/>
                </a:solidFill>
                <a:latin typeface="Calibri" panose="020F0502020204030204" pitchFamily="34" charset="0"/>
              </a:rPr>
              <a:t>-bloquants : une classe hétérogène</a:t>
            </a:r>
            <a:endParaRPr lang="fr-FR" sz="4800" b="1" dirty="0">
              <a:solidFill>
                <a:srgbClr val="FFFF00"/>
              </a:solidFill>
              <a:latin typeface="Calibri" panose="020F0502020204030204" pitchFamily="34" charset="0"/>
            </a:endParaRPr>
          </a:p>
        </p:txBody>
      </p:sp>
      <p:sp>
        <p:nvSpPr>
          <p:cNvPr id="3" name="Espace réservé du contenu 2"/>
          <p:cNvSpPr>
            <a:spLocks noGrp="1"/>
          </p:cNvSpPr>
          <p:nvPr>
            <p:ph idx="1"/>
          </p:nvPr>
        </p:nvSpPr>
        <p:spPr>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0800000" scaled="1"/>
            <a:tileRect/>
          </a:gradFill>
          <a:ln>
            <a:noFill/>
          </a:ln>
        </p:spPr>
        <p:txBody>
          <a:bodyPr/>
          <a:lstStyle/>
          <a:p>
            <a:endParaRPr lang="fr-FR" dirty="0"/>
          </a:p>
        </p:txBody>
      </p:sp>
      <p:sp>
        <p:nvSpPr>
          <p:cNvPr id="4" name="Rectangle à coins arrondis 3"/>
          <p:cNvSpPr/>
          <p:nvPr/>
        </p:nvSpPr>
        <p:spPr>
          <a:xfrm>
            <a:off x="3181082" y="5069060"/>
            <a:ext cx="1970467" cy="734095"/>
          </a:xfrm>
          <a:prstGeom prst="roundRect">
            <a:avLst/>
          </a:prstGeom>
          <a:solidFill>
            <a:srgbClr val="914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SN" b="1" dirty="0"/>
              <a:t>Profil métabolique</a:t>
            </a:r>
            <a:endParaRPr lang="fr-FR" b="1" dirty="0"/>
          </a:p>
        </p:txBody>
      </p:sp>
      <p:sp>
        <p:nvSpPr>
          <p:cNvPr id="5" name="Rectangle à coins arrondis 4"/>
          <p:cNvSpPr/>
          <p:nvPr/>
        </p:nvSpPr>
        <p:spPr>
          <a:xfrm>
            <a:off x="4737279" y="2161505"/>
            <a:ext cx="1970467" cy="73409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SN" b="1" dirty="0"/>
              <a:t>B1, B2, B3 sélectivité</a:t>
            </a:r>
            <a:endParaRPr lang="fr-FR" b="1" dirty="0"/>
          </a:p>
        </p:txBody>
      </p:sp>
      <p:sp>
        <p:nvSpPr>
          <p:cNvPr id="6" name="Rectangle à coins arrondis 5"/>
          <p:cNvSpPr/>
          <p:nvPr/>
        </p:nvSpPr>
        <p:spPr>
          <a:xfrm>
            <a:off x="6108919" y="5069060"/>
            <a:ext cx="1970467" cy="734095"/>
          </a:xfrm>
          <a:prstGeom prst="round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SN" b="1" dirty="0"/>
              <a:t>Effets secondaires</a:t>
            </a:r>
            <a:endParaRPr lang="fr-FR" b="1" dirty="0"/>
          </a:p>
        </p:txBody>
      </p:sp>
      <p:sp>
        <p:nvSpPr>
          <p:cNvPr id="7" name="Rectangle à coins arrondis 6"/>
          <p:cNvSpPr/>
          <p:nvPr/>
        </p:nvSpPr>
        <p:spPr>
          <a:xfrm>
            <a:off x="1103312" y="3448129"/>
            <a:ext cx="2077770" cy="73409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SN" b="1" dirty="0"/>
              <a:t>Propriétés vasodilatatrices</a:t>
            </a:r>
            <a:endParaRPr lang="fr-FR" b="1" dirty="0"/>
          </a:p>
        </p:txBody>
      </p:sp>
      <p:sp>
        <p:nvSpPr>
          <p:cNvPr id="8" name="Rectangle à coins arrondis 7"/>
          <p:cNvSpPr/>
          <p:nvPr/>
        </p:nvSpPr>
        <p:spPr>
          <a:xfrm>
            <a:off x="8079386" y="3448129"/>
            <a:ext cx="1970467" cy="734095"/>
          </a:xfrm>
          <a:prstGeom prst="round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SN" b="1" dirty="0"/>
              <a:t>Efficacité</a:t>
            </a:r>
            <a:endParaRPr lang="fr-FR" b="1" dirty="0"/>
          </a:p>
        </p:txBody>
      </p:sp>
      <p:sp>
        <p:nvSpPr>
          <p:cNvPr id="9" name="Rectangle à coins arrondis 8"/>
          <p:cNvSpPr/>
          <p:nvPr/>
        </p:nvSpPr>
        <p:spPr>
          <a:xfrm>
            <a:off x="2380405" y="2383476"/>
            <a:ext cx="1970467" cy="73409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SN" b="1" dirty="0"/>
              <a:t>ASI</a:t>
            </a:r>
            <a:endParaRPr lang="fr-FR" b="1" dirty="0"/>
          </a:p>
        </p:txBody>
      </p:sp>
      <p:sp>
        <p:nvSpPr>
          <p:cNvPr id="10" name="Ellipse 9"/>
          <p:cNvSpPr/>
          <p:nvPr/>
        </p:nvSpPr>
        <p:spPr>
          <a:xfrm>
            <a:off x="3181082" y="2895599"/>
            <a:ext cx="4898304" cy="2173461"/>
          </a:xfrm>
          <a:prstGeom prst="ellipse">
            <a:avLst/>
          </a:prstGeom>
          <a:gradFill flip="none" rotWithShape="1">
            <a:gsLst>
              <a:gs pos="0">
                <a:srgbClr val="C92DA0">
                  <a:shade val="30000"/>
                  <a:satMod val="115000"/>
                </a:srgbClr>
              </a:gs>
              <a:gs pos="50000">
                <a:srgbClr val="C92DA0">
                  <a:shade val="67500"/>
                  <a:satMod val="115000"/>
                </a:srgbClr>
              </a:gs>
              <a:gs pos="100000">
                <a:srgbClr val="C92DA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SN" sz="3200" b="1" dirty="0">
                <a:solidFill>
                  <a:srgbClr val="FFFF00"/>
                </a:solidFill>
              </a:rPr>
              <a:t>Classe des </a:t>
            </a:r>
            <a:r>
              <a:rPr lang="fr-SN" sz="3200" b="1" dirty="0" err="1">
                <a:solidFill>
                  <a:srgbClr val="FFFF00"/>
                </a:solidFill>
              </a:rPr>
              <a:t>béta-bloquants</a:t>
            </a:r>
            <a:endParaRPr lang="fr-FR" sz="3200" b="1" dirty="0">
              <a:solidFill>
                <a:srgbClr val="FFFF00"/>
              </a:solidFill>
            </a:endParaRPr>
          </a:p>
        </p:txBody>
      </p:sp>
    </p:spTree>
    <p:extLst>
      <p:ext uri="{BB962C8B-B14F-4D97-AF65-F5344CB8AC3E}">
        <p14:creationId xmlns:p14="http://schemas.microsoft.com/office/powerpoint/2010/main" val="190497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0614" y="1322454"/>
            <a:ext cx="9852337" cy="436194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3"/>
          <p:cNvSpPr txBox="1"/>
          <p:nvPr/>
        </p:nvSpPr>
        <p:spPr>
          <a:xfrm>
            <a:off x="3106089" y="5935048"/>
            <a:ext cx="9085911" cy="836126"/>
          </a:xfrm>
          <a:prstGeom prst="rect">
            <a:avLst/>
          </a:prstGeom>
          <a:noFill/>
        </p:spPr>
        <p:txBody>
          <a:bodyPr wrap="square" lIns="45720" rIns="45720" rtlCol="0">
            <a:spAutoFit/>
          </a:bodyPr>
          <a:lstStyle>
            <a:defPPr>
              <a:defRPr lang="fr-FR"/>
            </a:defPPr>
            <a:lvl1pPr>
              <a:spcBef>
                <a:spcPts val="400"/>
              </a:spcBef>
              <a:defRPr sz="800">
                <a:ea typeface="ヒラギノ角ゴ Pro W3" pitchFamily="-1" charset="-128"/>
              </a:defRPr>
            </a:lvl1pPr>
          </a:lstStyle>
          <a:p>
            <a:r>
              <a:rPr lang="fr-FR" altLang="de-DE" sz="700" dirty="0" err="1"/>
              <a:t>Cruickshank</a:t>
            </a:r>
            <a:r>
              <a:rPr lang="fr-FR" altLang="de-DE" sz="700" dirty="0"/>
              <a:t> JM. The Modern </a:t>
            </a:r>
            <a:r>
              <a:rPr lang="fr-FR" altLang="de-DE" sz="700" dirty="0" err="1"/>
              <a:t>Role</a:t>
            </a:r>
            <a:r>
              <a:rPr lang="fr-FR" altLang="de-DE" sz="700" dirty="0"/>
              <a:t> of Beta-</a:t>
            </a:r>
            <a:r>
              <a:rPr lang="fr-FR" altLang="de-DE" sz="700" dirty="0" err="1"/>
              <a:t>blockers</a:t>
            </a:r>
            <a:r>
              <a:rPr lang="fr-FR" altLang="de-DE" sz="700" dirty="0"/>
              <a:t> in </a:t>
            </a:r>
            <a:r>
              <a:rPr lang="fr-FR" altLang="de-DE" sz="700" dirty="0" err="1"/>
              <a:t>Cardiovascular</a:t>
            </a:r>
            <a:r>
              <a:rPr lang="fr-FR" altLang="de-DE" sz="700" dirty="0"/>
              <a:t> </a:t>
            </a:r>
            <a:r>
              <a:rPr lang="fr-FR" altLang="de-DE" sz="700" dirty="0" err="1"/>
              <a:t>Medicine</a:t>
            </a:r>
            <a:r>
              <a:rPr lang="fr-FR" altLang="de-DE" sz="700" dirty="0"/>
              <a:t>. Shelton, CT: </a:t>
            </a:r>
            <a:r>
              <a:rPr lang="fr-FR" altLang="de-DE" sz="700" dirty="0" err="1"/>
              <a:t>People's</a:t>
            </a:r>
            <a:r>
              <a:rPr lang="fr-FR" altLang="de-DE" sz="700" dirty="0"/>
              <a:t> </a:t>
            </a:r>
            <a:r>
              <a:rPr lang="fr-FR" altLang="de-DE" sz="700" dirty="0" err="1"/>
              <a:t>Medical</a:t>
            </a:r>
            <a:r>
              <a:rPr lang="fr-FR" altLang="de-DE" sz="700" dirty="0"/>
              <a:t> </a:t>
            </a:r>
            <a:r>
              <a:rPr lang="fr-FR" altLang="de-DE" sz="700" dirty="0" err="1"/>
              <a:t>Publishing</a:t>
            </a:r>
            <a:r>
              <a:rPr lang="fr-FR" altLang="de-DE" sz="700" dirty="0"/>
              <a:t> House-USA;2011, Fig. 1-5  </a:t>
            </a:r>
          </a:p>
          <a:p>
            <a:r>
              <a:rPr lang="fr-FR" altLang="de-DE" sz="700" dirty="0" err="1"/>
              <a:t>Wellstein</a:t>
            </a:r>
            <a:r>
              <a:rPr lang="fr-FR" altLang="de-DE" sz="700" dirty="0"/>
              <a:t> A, Palm D, Belz G. </a:t>
            </a:r>
            <a:r>
              <a:rPr lang="fr-FR" altLang="de-DE" sz="700" dirty="0" err="1"/>
              <a:t>Affinity</a:t>
            </a:r>
            <a:r>
              <a:rPr lang="fr-FR" altLang="de-DE" sz="700" dirty="0"/>
              <a:t> and </a:t>
            </a:r>
            <a:r>
              <a:rPr lang="fr-FR" altLang="de-DE" sz="700" dirty="0" err="1"/>
              <a:t>selectivity</a:t>
            </a:r>
            <a:r>
              <a:rPr lang="fr-FR" altLang="de-DE" sz="700" dirty="0"/>
              <a:t> of the β-</a:t>
            </a:r>
            <a:r>
              <a:rPr lang="fr-FR" altLang="de-DE" sz="700" dirty="0" err="1"/>
              <a:t>adrenoceptor</a:t>
            </a:r>
            <a:r>
              <a:rPr lang="fr-FR" altLang="de-DE" sz="700" dirty="0"/>
              <a:t> </a:t>
            </a:r>
            <a:r>
              <a:rPr lang="fr-FR" altLang="de-DE" sz="700" dirty="0" err="1"/>
              <a:t>antagonists</a:t>
            </a:r>
            <a:r>
              <a:rPr lang="fr-FR" altLang="de-DE" sz="700" dirty="0"/>
              <a:t> in vitro.  J </a:t>
            </a:r>
            <a:r>
              <a:rPr lang="fr-FR" altLang="de-DE" sz="700" dirty="0" err="1"/>
              <a:t>Cardiovasc</a:t>
            </a:r>
            <a:r>
              <a:rPr lang="fr-FR" altLang="de-DE" sz="700" dirty="0"/>
              <a:t> </a:t>
            </a:r>
            <a:r>
              <a:rPr lang="fr-FR" altLang="de-DE" sz="700" dirty="0" err="1"/>
              <a:t>Pharmacol</a:t>
            </a:r>
            <a:r>
              <a:rPr lang="fr-FR" altLang="de-DE" sz="700" dirty="0"/>
              <a:t>. 1986; 8 (Suppl. 11): 36–40.</a:t>
            </a:r>
          </a:p>
          <a:p>
            <a:r>
              <a:rPr lang="fr-FR" altLang="de-DE" sz="700" dirty="0" err="1"/>
              <a:t>Wellstein</a:t>
            </a:r>
            <a:r>
              <a:rPr lang="fr-FR" altLang="de-DE" sz="700" dirty="0"/>
              <a:t> A, Palm D, </a:t>
            </a:r>
            <a:r>
              <a:rPr lang="fr-FR" altLang="de-DE" sz="700" dirty="0" err="1"/>
              <a:t>Betz</a:t>
            </a:r>
            <a:r>
              <a:rPr lang="fr-FR" altLang="de-DE" sz="700" dirty="0"/>
              <a:t> GG et al. </a:t>
            </a:r>
            <a:r>
              <a:rPr lang="fr-FR" altLang="de-DE" sz="700" dirty="0" err="1"/>
              <a:t>Reduction</a:t>
            </a:r>
            <a:r>
              <a:rPr lang="fr-FR" altLang="de-DE" sz="700" dirty="0"/>
              <a:t> of </a:t>
            </a:r>
            <a:r>
              <a:rPr lang="fr-FR" altLang="de-DE" sz="700" dirty="0" err="1"/>
              <a:t>exercise</a:t>
            </a:r>
            <a:r>
              <a:rPr lang="fr-FR" altLang="de-DE" sz="700" dirty="0"/>
              <a:t> </a:t>
            </a:r>
            <a:r>
              <a:rPr lang="fr-FR" altLang="de-DE" sz="700" dirty="0" err="1"/>
              <a:t>tachycardia</a:t>
            </a:r>
            <a:r>
              <a:rPr lang="fr-FR" altLang="de-DE" sz="700" dirty="0"/>
              <a:t> in man </a:t>
            </a:r>
            <a:r>
              <a:rPr lang="fr-FR" altLang="de-DE" sz="700" dirty="0" err="1"/>
              <a:t>after</a:t>
            </a:r>
            <a:r>
              <a:rPr lang="fr-FR" altLang="de-DE" sz="700" dirty="0"/>
              <a:t> </a:t>
            </a:r>
            <a:r>
              <a:rPr lang="fr-FR" altLang="de-DE" sz="700" dirty="0" err="1"/>
              <a:t>propranolol</a:t>
            </a:r>
            <a:r>
              <a:rPr lang="fr-FR" altLang="de-DE" sz="700" dirty="0"/>
              <a:t> and </a:t>
            </a:r>
            <a:r>
              <a:rPr lang="fr-FR" altLang="de-DE" sz="700" dirty="0" err="1"/>
              <a:t>bisoprolol</a:t>
            </a:r>
            <a:r>
              <a:rPr lang="fr-FR" altLang="de-DE" sz="700" dirty="0"/>
              <a:t> in </a:t>
            </a:r>
            <a:r>
              <a:rPr lang="fr-FR" altLang="de-DE" sz="700" dirty="0" err="1"/>
              <a:t>comparison</a:t>
            </a:r>
            <a:r>
              <a:rPr lang="fr-FR" altLang="de-DE" sz="700" dirty="0"/>
              <a:t> to beta-</a:t>
            </a:r>
            <a:r>
              <a:rPr lang="fr-FR" altLang="de-DE" sz="700" dirty="0" err="1"/>
              <a:t>adrenoceptor</a:t>
            </a:r>
            <a:r>
              <a:rPr lang="fr-FR" altLang="de-DE" sz="700" dirty="0"/>
              <a:t> </a:t>
            </a:r>
            <a:r>
              <a:rPr lang="fr-FR" altLang="de-DE" sz="700" dirty="0" err="1"/>
              <a:t>occupancy</a:t>
            </a:r>
            <a:r>
              <a:rPr lang="fr-FR" altLang="de-DE" sz="700" dirty="0"/>
              <a:t>. </a:t>
            </a:r>
            <a:r>
              <a:rPr lang="fr-FR" altLang="de-DE" sz="700" dirty="0" err="1"/>
              <a:t>Eur</a:t>
            </a:r>
            <a:r>
              <a:rPr lang="fr-FR" altLang="de-DE" sz="700" dirty="0"/>
              <a:t> </a:t>
            </a:r>
            <a:r>
              <a:rPr lang="fr-FR" altLang="de-DE" sz="700" dirty="0" err="1"/>
              <a:t>Heart</a:t>
            </a:r>
            <a:r>
              <a:rPr lang="fr-FR" altLang="de-DE" sz="700" dirty="0"/>
              <a:t> J. 1987; 8 (Suppl. M): 3–8.</a:t>
            </a:r>
          </a:p>
          <a:p>
            <a:r>
              <a:rPr lang="fr-FR" altLang="de-DE" sz="700" dirty="0" err="1"/>
              <a:t>Maack</a:t>
            </a:r>
            <a:r>
              <a:rPr lang="fr-FR" altLang="de-DE" sz="700" dirty="0"/>
              <a:t> C, </a:t>
            </a:r>
            <a:r>
              <a:rPr lang="fr-FR" altLang="de-DE" sz="700" dirty="0" err="1"/>
              <a:t>Tyroller</a:t>
            </a:r>
            <a:r>
              <a:rPr lang="fr-FR" altLang="de-DE" sz="700" dirty="0"/>
              <a:t> S, Schnabel P et al. </a:t>
            </a:r>
            <a:r>
              <a:rPr lang="fr-FR" altLang="de-DE" sz="700" dirty="0" err="1"/>
              <a:t>Characterization</a:t>
            </a:r>
            <a:r>
              <a:rPr lang="fr-FR" altLang="de-DE" sz="700" dirty="0"/>
              <a:t> of 1-selectivity, </a:t>
            </a:r>
            <a:r>
              <a:rPr lang="fr-FR" altLang="de-DE" sz="700" dirty="0" err="1"/>
              <a:t>adrenoceptor-Gs-protein</a:t>
            </a:r>
            <a:r>
              <a:rPr lang="fr-FR" altLang="de-DE" sz="700" dirty="0"/>
              <a:t> interaction and inverse </a:t>
            </a:r>
            <a:r>
              <a:rPr lang="fr-FR" altLang="de-DE" sz="700" dirty="0" err="1"/>
              <a:t>agonism</a:t>
            </a:r>
            <a:r>
              <a:rPr lang="fr-FR" altLang="de-DE" sz="700" dirty="0"/>
              <a:t> of </a:t>
            </a:r>
            <a:r>
              <a:rPr lang="fr-FR" altLang="de-DE" sz="700" dirty="0" err="1"/>
              <a:t>nebivolol</a:t>
            </a:r>
            <a:r>
              <a:rPr lang="fr-FR" altLang="de-DE" sz="700" dirty="0"/>
              <a:t> in </a:t>
            </a:r>
            <a:r>
              <a:rPr lang="fr-FR" altLang="de-DE" sz="700" dirty="0" err="1"/>
              <a:t>human</a:t>
            </a:r>
            <a:r>
              <a:rPr lang="fr-FR" altLang="de-DE" sz="700" dirty="0"/>
              <a:t> </a:t>
            </a:r>
            <a:r>
              <a:rPr lang="fr-FR" altLang="de-DE" sz="700" dirty="0" err="1"/>
              <a:t>myocardium</a:t>
            </a:r>
            <a:r>
              <a:rPr lang="fr-FR" altLang="de-DE" sz="700" dirty="0"/>
              <a:t>. Br J </a:t>
            </a:r>
            <a:r>
              <a:rPr lang="fr-FR" altLang="de-DE" sz="700" dirty="0" err="1"/>
              <a:t>Pharmacol</a:t>
            </a:r>
            <a:r>
              <a:rPr lang="fr-FR" altLang="de-DE" sz="700" dirty="0"/>
              <a:t>. 2001;132:1817–26. </a:t>
            </a:r>
          </a:p>
          <a:p>
            <a:r>
              <a:rPr lang="fr-FR" altLang="de-DE" sz="700" dirty="0" err="1"/>
              <a:t>Brixius</a:t>
            </a:r>
            <a:r>
              <a:rPr lang="fr-FR" altLang="de-DE" sz="700" dirty="0"/>
              <a:t> K, </a:t>
            </a:r>
            <a:r>
              <a:rPr lang="fr-FR" altLang="de-DE" sz="700" dirty="0" err="1"/>
              <a:t>Bundkirchen</a:t>
            </a:r>
            <a:r>
              <a:rPr lang="fr-FR" altLang="de-DE" sz="700" dirty="0"/>
              <a:t> A, </a:t>
            </a:r>
            <a:r>
              <a:rPr lang="fr-FR" altLang="de-DE" sz="700" dirty="0" err="1"/>
              <a:t>Bölck</a:t>
            </a:r>
            <a:r>
              <a:rPr lang="fr-FR" altLang="de-DE" sz="700" dirty="0"/>
              <a:t> B et al. </a:t>
            </a:r>
            <a:r>
              <a:rPr lang="fr-FR" altLang="de-DE" sz="700" dirty="0" err="1"/>
              <a:t>Nebivolol</a:t>
            </a:r>
            <a:r>
              <a:rPr lang="fr-FR" altLang="de-DE" sz="700" dirty="0"/>
              <a:t>, </a:t>
            </a:r>
            <a:r>
              <a:rPr lang="fr-FR" altLang="de-DE" sz="700" dirty="0" err="1"/>
              <a:t>bucindolol</a:t>
            </a:r>
            <a:r>
              <a:rPr lang="fr-FR" altLang="de-DE" sz="700" dirty="0"/>
              <a:t>, </a:t>
            </a:r>
            <a:r>
              <a:rPr lang="fr-FR" altLang="de-DE" sz="700" dirty="0" err="1"/>
              <a:t>metoprolol</a:t>
            </a:r>
            <a:r>
              <a:rPr lang="fr-FR" altLang="de-DE" sz="700" dirty="0"/>
              <a:t> and </a:t>
            </a:r>
            <a:r>
              <a:rPr lang="fr-FR" altLang="de-DE" sz="700" dirty="0" err="1"/>
              <a:t>carvedilol</a:t>
            </a:r>
            <a:r>
              <a:rPr lang="fr-FR" altLang="de-DE" sz="700" dirty="0"/>
              <a:t> are </a:t>
            </a:r>
            <a:r>
              <a:rPr lang="fr-FR" altLang="de-DE" sz="700" dirty="0" err="1"/>
              <a:t>devoid</a:t>
            </a:r>
            <a:r>
              <a:rPr lang="fr-FR" altLang="de-DE" sz="700" dirty="0"/>
              <a:t> of </a:t>
            </a:r>
            <a:r>
              <a:rPr lang="fr-FR" altLang="de-DE" sz="700" dirty="0" err="1"/>
              <a:t>intrinsic</a:t>
            </a:r>
            <a:r>
              <a:rPr lang="fr-FR" altLang="de-DE" sz="700" dirty="0"/>
              <a:t> </a:t>
            </a:r>
            <a:r>
              <a:rPr lang="fr-FR" altLang="de-DE" sz="700" dirty="0" err="1"/>
              <a:t>sympathomimetic</a:t>
            </a:r>
            <a:r>
              <a:rPr lang="fr-FR" altLang="de-DE" sz="700" dirty="0"/>
              <a:t> </a:t>
            </a:r>
            <a:r>
              <a:rPr lang="fr-FR" altLang="de-DE" sz="700" dirty="0" err="1"/>
              <a:t>activity</a:t>
            </a:r>
            <a:r>
              <a:rPr lang="fr-FR" altLang="de-DE" sz="700" dirty="0"/>
              <a:t> in </a:t>
            </a:r>
            <a:r>
              <a:rPr lang="fr-FR" altLang="de-DE" sz="700" dirty="0" err="1"/>
              <a:t>human</a:t>
            </a:r>
            <a:r>
              <a:rPr lang="fr-FR" altLang="de-DE" sz="700" dirty="0"/>
              <a:t> </a:t>
            </a:r>
            <a:r>
              <a:rPr lang="fr-FR" altLang="de-DE" sz="700" dirty="0" err="1"/>
              <a:t>myocardium</a:t>
            </a:r>
            <a:r>
              <a:rPr lang="fr-FR" altLang="de-DE" sz="700" dirty="0"/>
              <a:t>. Br J </a:t>
            </a:r>
            <a:r>
              <a:rPr lang="fr-FR" altLang="de-DE" sz="700" dirty="0" err="1"/>
              <a:t>Pharmacol</a:t>
            </a:r>
            <a:r>
              <a:rPr lang="fr-FR" altLang="de-DE" sz="700" dirty="0"/>
              <a:t>. 2001;133;1330–8.</a:t>
            </a:r>
          </a:p>
        </p:txBody>
      </p:sp>
      <p:sp>
        <p:nvSpPr>
          <p:cNvPr id="8" name="Inhaltsplatzhalter 6"/>
          <p:cNvSpPr txBox="1">
            <a:spLocks/>
          </p:cNvSpPr>
          <p:nvPr>
            <p:custDataLst>
              <p:tags r:id="rId2"/>
            </p:custDataLst>
          </p:nvPr>
        </p:nvSpPr>
        <p:spPr bwMode="gray">
          <a:xfrm>
            <a:off x="1034947" y="1440280"/>
            <a:ext cx="10872712" cy="4679950"/>
          </a:xfrm>
          <a:prstGeom prst="rect">
            <a:avLst/>
          </a:prstGeom>
        </p:spPr>
        <p:txBody>
          <a:bodyPr vert="horz" lIns="0" tIns="36000" rIns="0" bIns="0" rtlCol="0">
            <a:noAutofit/>
          </a:bodyPr>
          <a:lstStyle>
            <a:lvl1pPr marL="0" indent="0" algn="l" defTabSz="914400" rtl="0" eaLnBrk="1" latinLnBrk="0" hangingPunct="1">
              <a:lnSpc>
                <a:spcPct val="100000"/>
              </a:lnSpc>
              <a:spcBef>
                <a:spcPts val="600"/>
              </a:spcBef>
              <a:spcAft>
                <a:spcPts val="300"/>
              </a:spcAft>
              <a:buFont typeface="Arial" panose="020B0604020202020204" pitchFamily="34" charset="0"/>
              <a:buNone/>
              <a:defRPr lang="en-US" sz="1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lang="en-US" sz="1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60000" indent="-180000" algn="l" defTabSz="914400" rtl="0" eaLnBrk="1" latinLnBrk="0" hangingPunct="1">
              <a:lnSpc>
                <a:spcPct val="100000"/>
              </a:lnSpc>
              <a:spcBef>
                <a:spcPts val="300"/>
              </a:spcBef>
              <a:spcAft>
                <a:spcPts val="300"/>
              </a:spcAft>
              <a:buClr>
                <a:schemeClr val="accent1"/>
              </a:buClr>
              <a:buFont typeface="Symbol" panose="05050102010706020507" pitchFamily="18" charset="2"/>
              <a:buChar char="-"/>
              <a:defRPr lang="en-US" sz="1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538163" indent="-180000" algn="l" defTabSz="914400" rtl="0" eaLnBrk="1" latinLnBrk="0" hangingPunct="1">
              <a:lnSpc>
                <a:spcPct val="100000"/>
              </a:lnSpc>
              <a:spcBef>
                <a:spcPts val="300"/>
              </a:spcBef>
              <a:spcAft>
                <a:spcPts val="300"/>
              </a:spcAft>
              <a:buClr>
                <a:schemeClr val="bg2"/>
              </a:buClr>
              <a:buFont typeface="Symbol" panose="05050102010706020507" pitchFamily="18" charset="2"/>
              <a:buChar char="-"/>
              <a:defRPr lang="en-US" sz="1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0725" indent="-180000" algn="l" defTabSz="914400" rtl="0" eaLnBrk="1" latinLnBrk="0" hangingPunct="1">
              <a:lnSpc>
                <a:spcPct val="100000"/>
              </a:lnSpc>
              <a:spcBef>
                <a:spcPts val="300"/>
              </a:spcBef>
              <a:spcAft>
                <a:spcPts val="300"/>
              </a:spcAft>
              <a:buClr>
                <a:schemeClr val="bg2"/>
              </a:buClr>
              <a:buFont typeface="Symbol" panose="05050102010706020507" pitchFamily="18" charset="2"/>
              <a:buChar char="-"/>
              <a:defRPr lang="de-DE" sz="1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20000" indent="-180000" algn="l" defTabSz="914400" rtl="0" eaLnBrk="1" latinLnBrk="0" hangingPunct="1">
              <a:lnSpc>
                <a:spcPct val="100000"/>
              </a:lnSpc>
              <a:spcBef>
                <a:spcPts val="300"/>
              </a:spcBef>
              <a:spcAft>
                <a:spcPts val="300"/>
              </a:spcAft>
              <a:buClr>
                <a:schemeClr val="bg2"/>
              </a:buClr>
              <a:buFont typeface="Symbol" panose="05050102010706020507" pitchFamily="18" charset="2"/>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720000" indent="-180000" algn="l" defTabSz="914400" rtl="0" eaLnBrk="1" latinLnBrk="0" hangingPunct="1">
              <a:lnSpc>
                <a:spcPct val="100000"/>
              </a:lnSpc>
              <a:spcBef>
                <a:spcPts val="300"/>
              </a:spcBef>
              <a:spcAft>
                <a:spcPts val="300"/>
              </a:spcAft>
              <a:buClr>
                <a:schemeClr val="bg2"/>
              </a:buClr>
              <a:buFont typeface="Symbol" panose="05050102010706020507" pitchFamily="18" charset="2"/>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20000" indent="-180000" algn="l" defTabSz="914400" rtl="0" eaLnBrk="1" latinLnBrk="0" hangingPunct="1">
              <a:lnSpc>
                <a:spcPct val="100000"/>
              </a:lnSpc>
              <a:spcBef>
                <a:spcPts val="300"/>
              </a:spcBef>
              <a:spcAft>
                <a:spcPts val="300"/>
              </a:spcAft>
              <a:buClr>
                <a:schemeClr val="bg2"/>
              </a:buClr>
              <a:buFont typeface="Symbol" panose="05050102010706020507" pitchFamily="18" charset="2"/>
              <a:buChar char="-"/>
              <a:defRPr sz="1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720000" indent="-180000" algn="l" defTabSz="914400" rtl="0" eaLnBrk="1" latinLnBrk="0" hangingPunct="1">
              <a:lnSpc>
                <a:spcPct val="100000"/>
              </a:lnSpc>
              <a:spcBef>
                <a:spcPts val="300"/>
              </a:spcBef>
              <a:spcAft>
                <a:spcPts val="300"/>
              </a:spcAft>
              <a:buClr>
                <a:schemeClr val="bg2"/>
              </a:buClr>
              <a:buFont typeface="Symbol" panose="05050102010706020507" pitchFamily="18" charset="2"/>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endParaRPr lang="fr-FR" sz="1800" b="1" dirty="0">
              <a:solidFill>
                <a:schemeClr val="bg2"/>
              </a:solidFill>
              <a:latin typeface="+mn-lt"/>
            </a:endParaRPr>
          </a:p>
        </p:txBody>
      </p:sp>
      <p:sp>
        <p:nvSpPr>
          <p:cNvPr id="42" name="Rectangle 57"/>
          <p:cNvSpPr>
            <a:spLocks noGrp="1"/>
          </p:cNvSpPr>
          <p:nvPr>
            <p:ph type="title" idx="4294967295"/>
          </p:nvPr>
        </p:nvSpPr>
        <p:spPr>
          <a:xfrm>
            <a:off x="119918" y="214859"/>
            <a:ext cx="11304760" cy="633729"/>
          </a:xfrm>
        </p:spPr>
        <p:txBody>
          <a:bodyPr/>
          <a:lstStyle/>
          <a:p>
            <a:r>
              <a:rPr lang="fr-FR" altLang="en-US" sz="4400" b="1" dirty="0">
                <a:solidFill>
                  <a:srgbClr val="FFFF00"/>
                </a:solidFill>
                <a:latin typeface="+mn-lt"/>
              </a:rPr>
              <a:t>La béta</a:t>
            </a:r>
            <a:r>
              <a:rPr lang="fr-FR" sz="4400" b="1" baseline="-25000" dirty="0">
                <a:solidFill>
                  <a:srgbClr val="FFFF00"/>
                </a:solidFill>
              </a:rPr>
              <a:t>1</a:t>
            </a:r>
            <a:r>
              <a:rPr lang="fr-FR" altLang="en-US" sz="4400" b="1" dirty="0">
                <a:solidFill>
                  <a:srgbClr val="FFFF00"/>
                </a:solidFill>
                <a:latin typeface="+mn-lt"/>
              </a:rPr>
              <a:t> sélectivité</a:t>
            </a:r>
          </a:p>
        </p:txBody>
      </p:sp>
      <p:grpSp>
        <p:nvGrpSpPr>
          <p:cNvPr id="2" name="Gruppieren 1"/>
          <p:cNvGrpSpPr/>
          <p:nvPr/>
        </p:nvGrpSpPr>
        <p:grpSpPr>
          <a:xfrm>
            <a:off x="1685531" y="1644841"/>
            <a:ext cx="8580018" cy="4132581"/>
            <a:chOff x="1703512" y="1322141"/>
            <a:chExt cx="8580018" cy="4132581"/>
          </a:xfrm>
        </p:grpSpPr>
        <p:sp>
          <p:nvSpPr>
            <p:cNvPr id="47" name="Rectangle 62"/>
            <p:cNvSpPr>
              <a:spLocks noChangeArrowheads="1"/>
            </p:cNvSpPr>
            <p:nvPr/>
          </p:nvSpPr>
          <p:spPr bwMode="auto">
            <a:xfrm>
              <a:off x="8950473" y="1935253"/>
              <a:ext cx="579438" cy="1941512"/>
            </a:xfrm>
            <a:prstGeom prst="rect">
              <a:avLst/>
            </a:prstGeom>
            <a:solidFill>
              <a:srgbClr val="E61E50"/>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de-DE" sz="1200" dirty="0">
                <a:latin typeface="+mn-lt"/>
              </a:endParaRPr>
            </a:p>
          </p:txBody>
        </p:sp>
        <p:sp>
          <p:nvSpPr>
            <p:cNvPr id="48" name="Rectangle 63"/>
            <p:cNvSpPr>
              <a:spLocks noChangeArrowheads="1"/>
            </p:cNvSpPr>
            <p:nvPr/>
          </p:nvSpPr>
          <p:spPr bwMode="auto">
            <a:xfrm>
              <a:off x="8228162" y="2976653"/>
              <a:ext cx="581025" cy="900112"/>
            </a:xfrm>
            <a:prstGeom prst="rect">
              <a:avLst/>
            </a:prstGeom>
            <a:solidFill>
              <a:srgbClr val="149B5F"/>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de-DE" sz="1200" dirty="0">
                <a:latin typeface="+mn-lt"/>
              </a:endParaRPr>
            </a:p>
          </p:txBody>
        </p:sp>
        <p:sp>
          <p:nvSpPr>
            <p:cNvPr id="49" name="Rectangle 64"/>
            <p:cNvSpPr>
              <a:spLocks noChangeArrowheads="1"/>
            </p:cNvSpPr>
            <p:nvPr/>
          </p:nvSpPr>
          <p:spPr bwMode="auto">
            <a:xfrm>
              <a:off x="7489974" y="2976653"/>
              <a:ext cx="582613" cy="900112"/>
            </a:xfrm>
            <a:prstGeom prst="rect">
              <a:avLst/>
            </a:prstGeom>
            <a:solidFill>
              <a:schemeClr val="accent4"/>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de-DE" sz="1200" dirty="0">
                <a:latin typeface="+mn-lt"/>
              </a:endParaRPr>
            </a:p>
          </p:txBody>
        </p:sp>
        <p:sp>
          <p:nvSpPr>
            <p:cNvPr id="50" name="Rectangle 65"/>
            <p:cNvSpPr>
              <a:spLocks noChangeArrowheads="1"/>
            </p:cNvSpPr>
            <p:nvPr/>
          </p:nvSpPr>
          <p:spPr bwMode="auto">
            <a:xfrm>
              <a:off x="5264299" y="3876765"/>
              <a:ext cx="582613" cy="1301750"/>
            </a:xfrm>
            <a:prstGeom prst="rect">
              <a:avLst/>
            </a:prstGeom>
            <a:solidFill>
              <a:srgbClr val="FF9900"/>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de-DE" sz="1200" dirty="0">
                <a:latin typeface="+mn-lt"/>
              </a:endParaRPr>
            </a:p>
          </p:txBody>
        </p:sp>
        <p:sp>
          <p:nvSpPr>
            <p:cNvPr id="51" name="Rectangle 66"/>
            <p:cNvSpPr>
              <a:spLocks noChangeArrowheads="1"/>
            </p:cNvSpPr>
            <p:nvPr/>
          </p:nvSpPr>
          <p:spPr bwMode="auto">
            <a:xfrm>
              <a:off x="6758136" y="3359240"/>
              <a:ext cx="582612" cy="520700"/>
            </a:xfrm>
            <a:prstGeom prst="rect">
              <a:avLst/>
            </a:prstGeom>
            <a:solidFill>
              <a:schemeClr val="accent3"/>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de-DE" sz="1200" dirty="0">
                <a:latin typeface="+mn-lt"/>
              </a:endParaRPr>
            </a:p>
          </p:txBody>
        </p:sp>
        <p:sp>
          <p:nvSpPr>
            <p:cNvPr id="53" name="Rectangle 67"/>
            <p:cNvSpPr>
              <a:spLocks noChangeArrowheads="1"/>
            </p:cNvSpPr>
            <p:nvPr/>
          </p:nvSpPr>
          <p:spPr bwMode="auto">
            <a:xfrm>
              <a:off x="5997724" y="3876766"/>
              <a:ext cx="582613" cy="47625"/>
            </a:xfrm>
            <a:prstGeom prst="rect">
              <a:avLst/>
            </a:prstGeom>
            <a:solidFill>
              <a:srgbClr val="2DBECD"/>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de-DE" sz="1200" dirty="0">
                <a:latin typeface="+mn-lt"/>
              </a:endParaRPr>
            </a:p>
          </p:txBody>
        </p:sp>
        <p:sp>
          <p:nvSpPr>
            <p:cNvPr id="54" name="Rectangle 31"/>
            <p:cNvSpPr>
              <a:spLocks noChangeArrowheads="1"/>
            </p:cNvSpPr>
            <p:nvPr/>
          </p:nvSpPr>
          <p:spPr bwMode="auto">
            <a:xfrm>
              <a:off x="5902772" y="4156661"/>
              <a:ext cx="8709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de-DE" sz="1200" dirty="0" err="1">
                  <a:solidFill>
                    <a:srgbClr val="FFFF99"/>
                  </a:solidFill>
                  <a:latin typeface="+mn-lt"/>
                </a:rPr>
                <a:t>Propranolol</a:t>
              </a:r>
              <a:endParaRPr lang="fr-FR" altLang="de-DE" sz="1200" dirty="0">
                <a:solidFill>
                  <a:srgbClr val="FFFF99"/>
                </a:solidFill>
                <a:latin typeface="+mn-lt"/>
              </a:endParaRPr>
            </a:p>
          </p:txBody>
        </p:sp>
        <p:sp>
          <p:nvSpPr>
            <p:cNvPr id="55" name="Rectangle 32"/>
            <p:cNvSpPr>
              <a:spLocks noChangeArrowheads="1"/>
            </p:cNvSpPr>
            <p:nvPr/>
          </p:nvSpPr>
          <p:spPr bwMode="auto">
            <a:xfrm>
              <a:off x="7465464" y="2752815"/>
              <a:ext cx="6236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de-DE" sz="1200" dirty="0" err="1">
                  <a:solidFill>
                    <a:srgbClr val="FFFF99"/>
                  </a:solidFill>
                  <a:latin typeface="+mn-lt"/>
                </a:rPr>
                <a:t>Atenolol</a:t>
              </a:r>
              <a:endParaRPr lang="fr-FR" altLang="de-DE" sz="1200" dirty="0">
                <a:solidFill>
                  <a:srgbClr val="FFFF99"/>
                </a:solidFill>
                <a:latin typeface="+mn-lt"/>
              </a:endParaRPr>
            </a:p>
          </p:txBody>
        </p:sp>
        <p:sp>
          <p:nvSpPr>
            <p:cNvPr id="56" name="Rectangle 37"/>
            <p:cNvSpPr>
              <a:spLocks noChangeArrowheads="1"/>
            </p:cNvSpPr>
            <p:nvPr/>
          </p:nvSpPr>
          <p:spPr bwMode="auto">
            <a:xfrm>
              <a:off x="8181169" y="2749640"/>
              <a:ext cx="7099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de-DE" sz="1200" dirty="0" err="1">
                  <a:solidFill>
                    <a:srgbClr val="FFFF99"/>
                  </a:solidFill>
                  <a:latin typeface="+mn-lt"/>
                </a:rPr>
                <a:t>Betaxolol</a:t>
              </a:r>
              <a:endParaRPr lang="fr-FR" altLang="de-DE" sz="1200" dirty="0">
                <a:solidFill>
                  <a:srgbClr val="FFFF99"/>
                </a:solidFill>
                <a:latin typeface="+mn-lt"/>
              </a:endParaRPr>
            </a:p>
          </p:txBody>
        </p:sp>
        <p:sp>
          <p:nvSpPr>
            <p:cNvPr id="57" name="Rectangle 45"/>
            <p:cNvSpPr>
              <a:spLocks noChangeArrowheads="1"/>
            </p:cNvSpPr>
            <p:nvPr/>
          </p:nvSpPr>
          <p:spPr bwMode="auto">
            <a:xfrm>
              <a:off x="3433898" y="1322141"/>
              <a:ext cx="6849632"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de-DE" sz="2400" dirty="0">
                  <a:solidFill>
                    <a:schemeClr val="accent1"/>
                  </a:solidFill>
                  <a:latin typeface="+mn-lt"/>
                </a:rPr>
                <a:t>Ratio des constantes d‘inhibition (c</a:t>
              </a:r>
              <a:r>
                <a:rPr lang="fr-FR" altLang="de-DE" sz="2400" baseline="-25000" dirty="0">
                  <a:solidFill>
                    <a:schemeClr val="accent1"/>
                  </a:solidFill>
                  <a:latin typeface="+mn-lt"/>
                </a:rPr>
                <a:t>i/β1 </a:t>
              </a:r>
              <a:r>
                <a:rPr lang="fr-FR" altLang="de-DE" sz="2400" dirty="0">
                  <a:solidFill>
                    <a:schemeClr val="accent1"/>
                  </a:solidFill>
                  <a:latin typeface="+mn-lt"/>
                </a:rPr>
                <a:t>à c</a:t>
              </a:r>
              <a:r>
                <a:rPr lang="fr-FR" altLang="de-DE" sz="2400" baseline="-25000" dirty="0">
                  <a:solidFill>
                    <a:schemeClr val="accent1"/>
                  </a:solidFill>
                  <a:latin typeface="+mn-lt"/>
                </a:rPr>
                <a:t>i/β2</a:t>
              </a:r>
              <a:r>
                <a:rPr lang="fr-FR" altLang="de-DE" sz="2400" dirty="0">
                  <a:solidFill>
                    <a:schemeClr val="accent1"/>
                  </a:solidFill>
                  <a:latin typeface="+mn-lt"/>
                </a:rPr>
                <a:t>)  </a:t>
              </a:r>
              <a:r>
                <a:rPr lang="fr-FR" altLang="de-DE" sz="2400" baseline="30000" dirty="0">
                  <a:solidFill>
                    <a:schemeClr val="accent1"/>
                  </a:solidFill>
                  <a:latin typeface="+mn-lt"/>
                </a:rPr>
                <a:t> </a:t>
              </a:r>
              <a:endParaRPr lang="fr-FR" altLang="de-DE" sz="2400" dirty="0">
                <a:solidFill>
                  <a:schemeClr val="accent1"/>
                </a:solidFill>
                <a:latin typeface="+mn-lt"/>
              </a:endParaRPr>
            </a:p>
          </p:txBody>
        </p:sp>
        <p:sp>
          <p:nvSpPr>
            <p:cNvPr id="58" name="Rectangle 53"/>
            <p:cNvSpPr>
              <a:spLocks noChangeArrowheads="1"/>
            </p:cNvSpPr>
            <p:nvPr/>
          </p:nvSpPr>
          <p:spPr bwMode="auto">
            <a:xfrm>
              <a:off x="6633588" y="3146515"/>
              <a:ext cx="8063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de-DE" sz="1200" dirty="0" err="1">
                  <a:solidFill>
                    <a:srgbClr val="FFFF99"/>
                  </a:solidFill>
                  <a:latin typeface="+mn-lt"/>
                </a:rPr>
                <a:t>Metoprolol</a:t>
              </a:r>
              <a:endParaRPr lang="fr-FR" altLang="de-DE" sz="1200" dirty="0">
                <a:solidFill>
                  <a:srgbClr val="FFFF99"/>
                </a:solidFill>
                <a:latin typeface="+mn-lt"/>
              </a:endParaRPr>
            </a:p>
          </p:txBody>
        </p:sp>
        <p:sp>
          <p:nvSpPr>
            <p:cNvPr id="59" name="Rectangle 14"/>
            <p:cNvSpPr>
              <a:spLocks noChangeArrowheads="1"/>
            </p:cNvSpPr>
            <p:nvPr/>
          </p:nvSpPr>
          <p:spPr bwMode="auto">
            <a:xfrm>
              <a:off x="5287102" y="4968965"/>
              <a:ext cx="5370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de-DE" sz="1400" dirty="0">
                  <a:solidFill>
                    <a:schemeClr val="bg1"/>
                  </a:solidFill>
                  <a:latin typeface="+mn-lt"/>
                </a:rPr>
                <a:t>300:1</a:t>
              </a:r>
            </a:p>
          </p:txBody>
        </p:sp>
        <p:sp>
          <p:nvSpPr>
            <p:cNvPr id="60" name="Rectangle 15"/>
            <p:cNvSpPr>
              <a:spLocks noChangeArrowheads="1"/>
            </p:cNvSpPr>
            <p:nvPr/>
          </p:nvSpPr>
          <p:spPr bwMode="auto">
            <a:xfrm>
              <a:off x="7542696" y="2997290"/>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de-DE" sz="1400" dirty="0">
                  <a:solidFill>
                    <a:srgbClr val="FFFFFF"/>
                  </a:solidFill>
                  <a:latin typeface="+mn-lt"/>
                </a:rPr>
                <a:t>1:35</a:t>
              </a:r>
              <a:endParaRPr lang="fr-FR" altLang="de-DE" sz="1400" dirty="0">
                <a:latin typeface="+mn-lt"/>
              </a:endParaRPr>
            </a:p>
          </p:txBody>
        </p:sp>
        <p:sp>
          <p:nvSpPr>
            <p:cNvPr id="61" name="Rectangle 16"/>
            <p:cNvSpPr>
              <a:spLocks noChangeArrowheads="1"/>
            </p:cNvSpPr>
            <p:nvPr/>
          </p:nvSpPr>
          <p:spPr bwMode="auto">
            <a:xfrm>
              <a:off x="8284059" y="2997290"/>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de-DE" sz="1400" dirty="0">
                  <a:solidFill>
                    <a:srgbClr val="FFFFFF"/>
                  </a:solidFill>
                  <a:latin typeface="+mn-lt"/>
                </a:rPr>
                <a:t>1:35</a:t>
              </a:r>
              <a:endParaRPr lang="fr-FR" altLang="de-DE" sz="1400" dirty="0">
                <a:latin typeface="+mn-lt"/>
              </a:endParaRPr>
            </a:p>
          </p:txBody>
        </p:sp>
        <p:sp>
          <p:nvSpPr>
            <p:cNvPr id="62" name="Rectangle 17"/>
            <p:cNvSpPr>
              <a:spLocks noChangeArrowheads="1"/>
            </p:cNvSpPr>
            <p:nvPr/>
          </p:nvSpPr>
          <p:spPr bwMode="auto">
            <a:xfrm>
              <a:off x="9014309" y="1960653"/>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de-DE" sz="1400" dirty="0">
                  <a:solidFill>
                    <a:schemeClr val="bg1"/>
                  </a:solidFill>
                  <a:latin typeface="+mn-lt"/>
                </a:rPr>
                <a:t>1:75</a:t>
              </a:r>
            </a:p>
          </p:txBody>
        </p:sp>
        <p:sp>
          <p:nvSpPr>
            <p:cNvPr id="63" name="Rectangle 30"/>
            <p:cNvSpPr>
              <a:spLocks noChangeArrowheads="1"/>
            </p:cNvSpPr>
            <p:nvPr/>
          </p:nvSpPr>
          <p:spPr bwMode="auto">
            <a:xfrm>
              <a:off x="6068218" y="3940637"/>
              <a:ext cx="6139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de-DE" sz="1400" dirty="0">
                  <a:solidFill>
                    <a:srgbClr val="000000"/>
                  </a:solidFill>
                  <a:latin typeface="+mn-lt"/>
                </a:rPr>
                <a:t>1.8:1  </a:t>
              </a:r>
              <a:endParaRPr lang="fr-FR" altLang="de-DE" sz="1400" dirty="0">
                <a:latin typeface="+mn-lt"/>
              </a:endParaRPr>
            </a:p>
          </p:txBody>
        </p:sp>
        <p:sp>
          <p:nvSpPr>
            <p:cNvPr id="64" name="Rectangle 52"/>
            <p:cNvSpPr>
              <a:spLocks noChangeArrowheads="1"/>
            </p:cNvSpPr>
            <p:nvPr/>
          </p:nvSpPr>
          <p:spPr bwMode="auto">
            <a:xfrm>
              <a:off x="6826734" y="3398928"/>
              <a:ext cx="4231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de-DE" sz="1400" dirty="0">
                  <a:solidFill>
                    <a:srgbClr val="FFFFFF"/>
                  </a:solidFill>
                  <a:latin typeface="+mn-lt"/>
                </a:rPr>
                <a:t>1:20</a:t>
              </a:r>
              <a:endParaRPr lang="fr-FR" altLang="de-DE" sz="1400" dirty="0">
                <a:latin typeface="+mn-lt"/>
              </a:endParaRPr>
            </a:p>
          </p:txBody>
        </p:sp>
        <p:sp>
          <p:nvSpPr>
            <p:cNvPr id="65" name="Freeform 41"/>
            <p:cNvSpPr>
              <a:spLocks/>
            </p:cNvSpPr>
            <p:nvPr/>
          </p:nvSpPr>
          <p:spPr bwMode="auto">
            <a:xfrm>
              <a:off x="5192861" y="4745128"/>
              <a:ext cx="120650" cy="55562"/>
            </a:xfrm>
            <a:custGeom>
              <a:avLst/>
              <a:gdLst>
                <a:gd name="T0" fmla="*/ 2147483647 w 86"/>
                <a:gd name="T1" fmla="*/ 0 h 43"/>
                <a:gd name="T2" fmla="*/ 0 w 86"/>
                <a:gd name="T3" fmla="*/ 2147483647 h 43"/>
                <a:gd name="T4" fmla="*/ 0 w 86"/>
                <a:gd name="T5" fmla="*/ 2147483647 h 43"/>
                <a:gd name="T6" fmla="*/ 2147483647 w 86"/>
                <a:gd name="T7" fmla="*/ 2147483647 h 43"/>
                <a:gd name="T8" fmla="*/ 2147483647 w 86"/>
                <a:gd name="T9" fmla="*/ 0 h 43"/>
                <a:gd name="T10" fmla="*/ 0 60000 65536"/>
                <a:gd name="T11" fmla="*/ 0 60000 65536"/>
                <a:gd name="T12" fmla="*/ 0 60000 65536"/>
                <a:gd name="T13" fmla="*/ 0 60000 65536"/>
                <a:gd name="T14" fmla="*/ 0 60000 65536"/>
                <a:gd name="T15" fmla="*/ 0 w 86"/>
                <a:gd name="T16" fmla="*/ 0 h 43"/>
                <a:gd name="T17" fmla="*/ 86 w 86"/>
                <a:gd name="T18" fmla="*/ 43 h 43"/>
              </a:gdLst>
              <a:ahLst/>
              <a:cxnLst>
                <a:cxn ang="T10">
                  <a:pos x="T0" y="T1"/>
                </a:cxn>
                <a:cxn ang="T11">
                  <a:pos x="T2" y="T3"/>
                </a:cxn>
                <a:cxn ang="T12">
                  <a:pos x="T4" y="T5"/>
                </a:cxn>
                <a:cxn ang="T13">
                  <a:pos x="T6" y="T7"/>
                </a:cxn>
                <a:cxn ang="T14">
                  <a:pos x="T8" y="T9"/>
                </a:cxn>
              </a:cxnLst>
              <a:rect l="T15" t="T16" r="T17" b="T18"/>
              <a:pathLst>
                <a:path w="86" h="43">
                  <a:moveTo>
                    <a:pt x="86" y="0"/>
                  </a:moveTo>
                  <a:lnTo>
                    <a:pt x="0" y="39"/>
                  </a:lnTo>
                  <a:lnTo>
                    <a:pt x="0" y="43"/>
                  </a:lnTo>
                  <a:lnTo>
                    <a:pt x="86" y="4"/>
                  </a:lnTo>
                  <a:lnTo>
                    <a:pt x="86" y="0"/>
                  </a:lnTo>
                  <a:close/>
                </a:path>
              </a:pathLst>
            </a:custGeom>
            <a:solidFill>
              <a:schemeClr val="bg1">
                <a:lumMod val="75000"/>
              </a:schemeClr>
            </a:solidFill>
            <a:ln w="19050">
              <a:solidFill>
                <a:schemeClr val="bg1">
                  <a:lumMod val="50000"/>
                </a:schemeClr>
              </a:solidFill>
              <a:round/>
              <a:headEnd/>
              <a:tailEnd/>
            </a:ln>
            <a:effectLst/>
          </p:spPr>
          <p:txBody>
            <a:bodyPr/>
            <a:lstStyle/>
            <a:p>
              <a:endParaRPr lang="fr-FR" dirty="0"/>
            </a:p>
          </p:txBody>
        </p:sp>
        <p:sp>
          <p:nvSpPr>
            <p:cNvPr id="66" name="Freeform 42"/>
            <p:cNvSpPr>
              <a:spLocks/>
            </p:cNvSpPr>
            <p:nvPr/>
          </p:nvSpPr>
          <p:spPr bwMode="auto">
            <a:xfrm>
              <a:off x="5208736" y="4795928"/>
              <a:ext cx="119062" cy="57150"/>
            </a:xfrm>
            <a:custGeom>
              <a:avLst/>
              <a:gdLst>
                <a:gd name="T0" fmla="*/ 2147483647 w 85"/>
                <a:gd name="T1" fmla="*/ 0 h 43"/>
                <a:gd name="T2" fmla="*/ 0 w 85"/>
                <a:gd name="T3" fmla="*/ 2147483647 h 43"/>
                <a:gd name="T4" fmla="*/ 0 w 85"/>
                <a:gd name="T5" fmla="*/ 2147483647 h 43"/>
                <a:gd name="T6" fmla="*/ 2147483647 w 85"/>
                <a:gd name="T7" fmla="*/ 2147483647 h 43"/>
                <a:gd name="T8" fmla="*/ 2147483647 w 85"/>
                <a:gd name="T9" fmla="*/ 0 h 43"/>
                <a:gd name="T10" fmla="*/ 0 60000 65536"/>
                <a:gd name="T11" fmla="*/ 0 60000 65536"/>
                <a:gd name="T12" fmla="*/ 0 60000 65536"/>
                <a:gd name="T13" fmla="*/ 0 60000 65536"/>
                <a:gd name="T14" fmla="*/ 0 60000 65536"/>
                <a:gd name="T15" fmla="*/ 0 w 85"/>
                <a:gd name="T16" fmla="*/ 0 h 43"/>
                <a:gd name="T17" fmla="*/ 85 w 85"/>
                <a:gd name="T18" fmla="*/ 43 h 43"/>
              </a:gdLst>
              <a:ahLst/>
              <a:cxnLst>
                <a:cxn ang="T10">
                  <a:pos x="T0" y="T1"/>
                </a:cxn>
                <a:cxn ang="T11">
                  <a:pos x="T2" y="T3"/>
                </a:cxn>
                <a:cxn ang="T12">
                  <a:pos x="T4" y="T5"/>
                </a:cxn>
                <a:cxn ang="T13">
                  <a:pos x="T6" y="T7"/>
                </a:cxn>
                <a:cxn ang="T14">
                  <a:pos x="T8" y="T9"/>
                </a:cxn>
              </a:cxnLst>
              <a:rect l="T15" t="T16" r="T17" b="T18"/>
              <a:pathLst>
                <a:path w="85" h="43">
                  <a:moveTo>
                    <a:pt x="85" y="0"/>
                  </a:moveTo>
                  <a:lnTo>
                    <a:pt x="0" y="38"/>
                  </a:lnTo>
                  <a:lnTo>
                    <a:pt x="0" y="43"/>
                  </a:lnTo>
                  <a:lnTo>
                    <a:pt x="85" y="4"/>
                  </a:lnTo>
                  <a:lnTo>
                    <a:pt x="85" y="0"/>
                  </a:lnTo>
                  <a:close/>
                </a:path>
              </a:pathLst>
            </a:custGeom>
            <a:solidFill>
              <a:schemeClr val="bg1">
                <a:lumMod val="75000"/>
              </a:schemeClr>
            </a:solidFill>
            <a:ln w="19050">
              <a:solidFill>
                <a:schemeClr val="bg1">
                  <a:lumMod val="50000"/>
                </a:schemeClr>
              </a:solidFill>
              <a:round/>
              <a:headEnd/>
              <a:tailEnd/>
            </a:ln>
            <a:effectLst/>
          </p:spPr>
          <p:txBody>
            <a:bodyPr/>
            <a:lstStyle/>
            <a:p>
              <a:endParaRPr lang="fr-FR" dirty="0"/>
            </a:p>
          </p:txBody>
        </p:sp>
        <p:sp>
          <p:nvSpPr>
            <p:cNvPr id="67" name="Freeform 43"/>
            <p:cNvSpPr>
              <a:spLocks/>
            </p:cNvSpPr>
            <p:nvPr/>
          </p:nvSpPr>
          <p:spPr bwMode="auto">
            <a:xfrm>
              <a:off x="5772298" y="4745128"/>
              <a:ext cx="122238" cy="55562"/>
            </a:xfrm>
            <a:custGeom>
              <a:avLst/>
              <a:gdLst>
                <a:gd name="T0" fmla="*/ 2147483647 w 86"/>
                <a:gd name="T1" fmla="*/ 0 h 43"/>
                <a:gd name="T2" fmla="*/ 0 w 86"/>
                <a:gd name="T3" fmla="*/ 2147483647 h 43"/>
                <a:gd name="T4" fmla="*/ 0 w 86"/>
                <a:gd name="T5" fmla="*/ 2147483647 h 43"/>
                <a:gd name="T6" fmla="*/ 2147483647 w 86"/>
                <a:gd name="T7" fmla="*/ 2147483647 h 43"/>
                <a:gd name="T8" fmla="*/ 2147483647 w 86"/>
                <a:gd name="T9" fmla="*/ 0 h 43"/>
                <a:gd name="T10" fmla="*/ 0 60000 65536"/>
                <a:gd name="T11" fmla="*/ 0 60000 65536"/>
                <a:gd name="T12" fmla="*/ 0 60000 65536"/>
                <a:gd name="T13" fmla="*/ 0 60000 65536"/>
                <a:gd name="T14" fmla="*/ 0 60000 65536"/>
                <a:gd name="T15" fmla="*/ 0 w 86"/>
                <a:gd name="T16" fmla="*/ 0 h 43"/>
                <a:gd name="T17" fmla="*/ 86 w 86"/>
                <a:gd name="T18" fmla="*/ 43 h 43"/>
              </a:gdLst>
              <a:ahLst/>
              <a:cxnLst>
                <a:cxn ang="T10">
                  <a:pos x="T0" y="T1"/>
                </a:cxn>
                <a:cxn ang="T11">
                  <a:pos x="T2" y="T3"/>
                </a:cxn>
                <a:cxn ang="T12">
                  <a:pos x="T4" y="T5"/>
                </a:cxn>
                <a:cxn ang="T13">
                  <a:pos x="T6" y="T7"/>
                </a:cxn>
                <a:cxn ang="T14">
                  <a:pos x="T8" y="T9"/>
                </a:cxn>
              </a:cxnLst>
              <a:rect l="T15" t="T16" r="T17" b="T18"/>
              <a:pathLst>
                <a:path w="86" h="43">
                  <a:moveTo>
                    <a:pt x="86" y="0"/>
                  </a:moveTo>
                  <a:lnTo>
                    <a:pt x="0" y="39"/>
                  </a:lnTo>
                  <a:lnTo>
                    <a:pt x="0" y="43"/>
                  </a:lnTo>
                  <a:lnTo>
                    <a:pt x="86" y="4"/>
                  </a:lnTo>
                  <a:lnTo>
                    <a:pt x="86" y="0"/>
                  </a:lnTo>
                  <a:close/>
                </a:path>
              </a:pathLst>
            </a:custGeom>
            <a:solidFill>
              <a:schemeClr val="bg1">
                <a:lumMod val="75000"/>
              </a:schemeClr>
            </a:solidFill>
            <a:ln w="19050">
              <a:solidFill>
                <a:schemeClr val="bg1">
                  <a:lumMod val="50000"/>
                </a:schemeClr>
              </a:solidFill>
              <a:round/>
              <a:headEnd/>
              <a:tailEnd/>
            </a:ln>
            <a:effectLst/>
          </p:spPr>
          <p:txBody>
            <a:bodyPr/>
            <a:lstStyle/>
            <a:p>
              <a:endParaRPr lang="fr-FR" dirty="0"/>
            </a:p>
          </p:txBody>
        </p:sp>
        <p:sp>
          <p:nvSpPr>
            <p:cNvPr id="68" name="Freeform 44"/>
            <p:cNvSpPr>
              <a:spLocks/>
            </p:cNvSpPr>
            <p:nvPr/>
          </p:nvSpPr>
          <p:spPr bwMode="auto">
            <a:xfrm>
              <a:off x="5786587" y="4795928"/>
              <a:ext cx="122237" cy="57150"/>
            </a:xfrm>
            <a:custGeom>
              <a:avLst/>
              <a:gdLst>
                <a:gd name="T0" fmla="*/ 2147483647 w 86"/>
                <a:gd name="T1" fmla="*/ 0 h 43"/>
                <a:gd name="T2" fmla="*/ 0 w 86"/>
                <a:gd name="T3" fmla="*/ 2147483647 h 43"/>
                <a:gd name="T4" fmla="*/ 0 w 86"/>
                <a:gd name="T5" fmla="*/ 2147483647 h 43"/>
                <a:gd name="T6" fmla="*/ 2147483647 w 86"/>
                <a:gd name="T7" fmla="*/ 2147483647 h 43"/>
                <a:gd name="T8" fmla="*/ 2147483647 w 86"/>
                <a:gd name="T9" fmla="*/ 0 h 43"/>
                <a:gd name="T10" fmla="*/ 0 60000 65536"/>
                <a:gd name="T11" fmla="*/ 0 60000 65536"/>
                <a:gd name="T12" fmla="*/ 0 60000 65536"/>
                <a:gd name="T13" fmla="*/ 0 60000 65536"/>
                <a:gd name="T14" fmla="*/ 0 60000 65536"/>
                <a:gd name="T15" fmla="*/ 0 w 86"/>
                <a:gd name="T16" fmla="*/ 0 h 43"/>
                <a:gd name="T17" fmla="*/ 86 w 86"/>
                <a:gd name="T18" fmla="*/ 43 h 43"/>
              </a:gdLst>
              <a:ahLst/>
              <a:cxnLst>
                <a:cxn ang="T10">
                  <a:pos x="T0" y="T1"/>
                </a:cxn>
                <a:cxn ang="T11">
                  <a:pos x="T2" y="T3"/>
                </a:cxn>
                <a:cxn ang="T12">
                  <a:pos x="T4" y="T5"/>
                </a:cxn>
                <a:cxn ang="T13">
                  <a:pos x="T6" y="T7"/>
                </a:cxn>
                <a:cxn ang="T14">
                  <a:pos x="T8" y="T9"/>
                </a:cxn>
              </a:cxnLst>
              <a:rect l="T15" t="T16" r="T17" b="T18"/>
              <a:pathLst>
                <a:path w="86" h="43">
                  <a:moveTo>
                    <a:pt x="86" y="0"/>
                  </a:moveTo>
                  <a:lnTo>
                    <a:pt x="0" y="38"/>
                  </a:lnTo>
                  <a:lnTo>
                    <a:pt x="0" y="43"/>
                  </a:lnTo>
                  <a:lnTo>
                    <a:pt x="86" y="4"/>
                  </a:lnTo>
                  <a:lnTo>
                    <a:pt x="86" y="0"/>
                  </a:lnTo>
                  <a:close/>
                </a:path>
              </a:pathLst>
            </a:custGeom>
            <a:solidFill>
              <a:schemeClr val="bg1">
                <a:lumMod val="75000"/>
              </a:schemeClr>
            </a:solidFill>
            <a:ln w="19050">
              <a:solidFill>
                <a:schemeClr val="bg1">
                  <a:lumMod val="50000"/>
                </a:schemeClr>
              </a:solidFill>
              <a:round/>
              <a:headEnd/>
              <a:tailEnd/>
            </a:ln>
            <a:effectLst/>
          </p:spPr>
          <p:txBody>
            <a:bodyPr/>
            <a:lstStyle/>
            <a:p>
              <a:endParaRPr lang="fr-FR" dirty="0"/>
            </a:p>
          </p:txBody>
        </p:sp>
        <p:sp>
          <p:nvSpPr>
            <p:cNvPr id="69" name="Rectangle 28"/>
            <p:cNvSpPr>
              <a:spLocks noChangeArrowheads="1"/>
            </p:cNvSpPr>
            <p:nvPr/>
          </p:nvSpPr>
          <p:spPr bwMode="auto">
            <a:xfrm>
              <a:off x="5042140" y="5270056"/>
              <a:ext cx="10269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de-DE" sz="1200" dirty="0">
                  <a:solidFill>
                    <a:srgbClr val="FFFF99"/>
                  </a:solidFill>
                  <a:latin typeface="+mn-lt"/>
                </a:rPr>
                <a:t>ICI 118,551</a:t>
              </a:r>
            </a:p>
          </p:txBody>
        </p:sp>
        <p:sp>
          <p:nvSpPr>
            <p:cNvPr id="70" name="Rectangle 18"/>
            <p:cNvSpPr>
              <a:spLocks noChangeArrowheads="1"/>
            </p:cNvSpPr>
            <p:nvPr/>
          </p:nvSpPr>
          <p:spPr bwMode="auto">
            <a:xfrm>
              <a:off x="1703512" y="3131126"/>
              <a:ext cx="18738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de-DE" sz="1400" dirty="0">
                  <a:solidFill>
                    <a:srgbClr val="FFFF99"/>
                  </a:solidFill>
                  <a:latin typeface="+mn-lt"/>
                </a:rPr>
                <a:t> Plus </a:t>
              </a:r>
              <a:r>
                <a:rPr lang="fr-FR" altLang="de-DE" sz="1400" dirty="0">
                  <a:solidFill>
                    <a:srgbClr val="FFFF99"/>
                  </a:solidFill>
                  <a:latin typeface="+mn-lt"/>
                  <a:sym typeface="Symbol" panose="05050102010706020507" pitchFamily="18" charset="2"/>
                </a:rPr>
                <a:t>beta</a:t>
              </a:r>
              <a:r>
                <a:rPr lang="fr-FR" altLang="de-DE" sz="1400" b="1" baseline="-25000" dirty="0">
                  <a:solidFill>
                    <a:srgbClr val="FFFF99"/>
                  </a:solidFill>
                  <a:latin typeface="+mn-lt"/>
                  <a:sym typeface="Symbol" panose="05050102010706020507" pitchFamily="18" charset="2"/>
                </a:rPr>
                <a:t>1</a:t>
              </a:r>
              <a:r>
                <a:rPr lang="fr-FR" altLang="de-DE" sz="1400" dirty="0">
                  <a:solidFill>
                    <a:srgbClr val="FFFF99"/>
                  </a:solidFill>
                  <a:latin typeface="+mn-lt"/>
                  <a:sym typeface="Symbol" panose="05050102010706020507" pitchFamily="18" charset="2"/>
                </a:rPr>
                <a:t>-sélectif</a:t>
              </a:r>
              <a:endParaRPr lang="fr-FR" altLang="de-DE" sz="1400" dirty="0">
                <a:solidFill>
                  <a:srgbClr val="FFFF99"/>
                </a:solidFill>
                <a:latin typeface="+mn-lt"/>
              </a:endParaRPr>
            </a:p>
          </p:txBody>
        </p:sp>
        <p:sp>
          <p:nvSpPr>
            <p:cNvPr id="71" name="Rectangle 22"/>
            <p:cNvSpPr>
              <a:spLocks noChangeArrowheads="1"/>
            </p:cNvSpPr>
            <p:nvPr/>
          </p:nvSpPr>
          <p:spPr bwMode="auto">
            <a:xfrm>
              <a:off x="1744231" y="4450248"/>
              <a:ext cx="15741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de-DE" sz="1400" dirty="0">
                  <a:solidFill>
                    <a:srgbClr val="FFFF99"/>
                  </a:solidFill>
                  <a:latin typeface="+mn-lt"/>
                </a:rPr>
                <a:t>Plus beta</a:t>
              </a:r>
              <a:r>
                <a:rPr lang="fr-FR" altLang="de-DE" sz="1400" b="1" baseline="-25000" dirty="0">
                  <a:solidFill>
                    <a:srgbClr val="FFFF99"/>
                  </a:solidFill>
                  <a:latin typeface="+mn-lt"/>
                </a:rPr>
                <a:t>2</a:t>
              </a:r>
              <a:r>
                <a:rPr lang="fr-FR" altLang="de-DE" sz="1400" dirty="0">
                  <a:solidFill>
                    <a:srgbClr val="FFFF99"/>
                  </a:solidFill>
                  <a:latin typeface="+mn-lt"/>
                </a:rPr>
                <a:t>-sélectif </a:t>
              </a:r>
            </a:p>
          </p:txBody>
        </p:sp>
        <p:sp>
          <p:nvSpPr>
            <p:cNvPr id="72" name="Rectangle 39"/>
            <p:cNvSpPr>
              <a:spLocks noChangeArrowheads="1"/>
            </p:cNvSpPr>
            <p:nvPr/>
          </p:nvSpPr>
          <p:spPr bwMode="auto">
            <a:xfrm>
              <a:off x="1878435" y="3769043"/>
              <a:ext cx="15537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de-DE" sz="1400" dirty="0">
                  <a:solidFill>
                    <a:srgbClr val="FFFF99"/>
                  </a:solidFill>
                  <a:latin typeface="+mn-lt"/>
                </a:rPr>
                <a:t>Pas de sélectivité</a:t>
              </a:r>
            </a:p>
          </p:txBody>
        </p:sp>
        <p:sp>
          <p:nvSpPr>
            <p:cNvPr id="73" name="Freihandform 72"/>
            <p:cNvSpPr/>
            <p:nvPr>
              <p:custDataLst>
                <p:tags r:id="rId3"/>
              </p:custDataLst>
            </p:nvPr>
          </p:nvSpPr>
          <p:spPr bwMode="gray">
            <a:xfrm>
              <a:off x="3655198" y="2984776"/>
              <a:ext cx="430227" cy="483852"/>
            </a:xfrm>
            <a:custGeom>
              <a:avLst/>
              <a:gdLst>
                <a:gd name="connsiteX0" fmla="*/ 215203 w 430227"/>
                <a:gd name="connsiteY0" fmla="*/ 0 h 483852"/>
                <a:gd name="connsiteX1" fmla="*/ 225894 w 430227"/>
                <a:gd name="connsiteY1" fmla="*/ 5157 h 483852"/>
                <a:gd name="connsiteX2" fmla="*/ 427313 w 430227"/>
                <a:gd name="connsiteY2" fmla="*/ 255004 h 483852"/>
                <a:gd name="connsiteX3" fmla="*/ 428840 w 430227"/>
                <a:gd name="connsiteY3" fmla="*/ 269522 h 483852"/>
                <a:gd name="connsiteX4" fmla="*/ 416430 w 430227"/>
                <a:gd name="connsiteY4" fmla="*/ 277353 h 483852"/>
                <a:gd name="connsiteX5" fmla="*/ 359123 w 430227"/>
                <a:gd name="connsiteY5" fmla="*/ 277353 h 483852"/>
                <a:gd name="connsiteX6" fmla="*/ 359123 w 430227"/>
                <a:gd name="connsiteY6" fmla="*/ 448545 h 483852"/>
                <a:gd name="connsiteX7" fmla="*/ 323816 w 430227"/>
                <a:gd name="connsiteY7" fmla="*/ 483852 h 483852"/>
                <a:gd name="connsiteX8" fmla="*/ 106398 w 430227"/>
                <a:gd name="connsiteY8" fmla="*/ 483852 h 483852"/>
                <a:gd name="connsiteX9" fmla="*/ 71091 w 430227"/>
                <a:gd name="connsiteY9" fmla="*/ 448545 h 483852"/>
                <a:gd name="connsiteX10" fmla="*/ 71091 w 430227"/>
                <a:gd name="connsiteY10" fmla="*/ 277353 h 483852"/>
                <a:gd name="connsiteX11" fmla="*/ 64114 w 430227"/>
                <a:gd name="connsiteY11" fmla="*/ 277353 h 483852"/>
                <a:gd name="connsiteX12" fmla="*/ 13784 w 430227"/>
                <a:gd name="connsiteY12" fmla="*/ 277353 h 483852"/>
                <a:gd name="connsiteX13" fmla="*/ 1374 w 430227"/>
                <a:gd name="connsiteY13" fmla="*/ 269522 h 483852"/>
                <a:gd name="connsiteX14" fmla="*/ 3092 w 430227"/>
                <a:gd name="connsiteY14" fmla="*/ 255004 h 483852"/>
                <a:gd name="connsiteX15" fmla="*/ 204511 w 430227"/>
                <a:gd name="connsiteY15" fmla="*/ 5157 h 483852"/>
                <a:gd name="connsiteX16" fmla="*/ 215203 w 430227"/>
                <a:gd name="connsiteY16" fmla="*/ 0 h 48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0227" h="483852">
                  <a:moveTo>
                    <a:pt x="215203" y="0"/>
                  </a:moveTo>
                  <a:cubicBezTo>
                    <a:pt x="219212" y="0"/>
                    <a:pt x="223221" y="1910"/>
                    <a:pt x="225894" y="5157"/>
                  </a:cubicBezTo>
                  <a:cubicBezTo>
                    <a:pt x="427313" y="255004"/>
                    <a:pt x="427313" y="255004"/>
                    <a:pt x="427313" y="255004"/>
                  </a:cubicBezTo>
                  <a:cubicBezTo>
                    <a:pt x="430558" y="259207"/>
                    <a:pt x="431131" y="264746"/>
                    <a:pt x="428840" y="269522"/>
                  </a:cubicBezTo>
                  <a:cubicBezTo>
                    <a:pt x="426549" y="274297"/>
                    <a:pt x="421776" y="277353"/>
                    <a:pt x="416430" y="277353"/>
                  </a:cubicBezTo>
                  <a:lnTo>
                    <a:pt x="359123" y="277353"/>
                  </a:lnTo>
                  <a:lnTo>
                    <a:pt x="359123" y="448545"/>
                  </a:lnTo>
                  <a:cubicBezTo>
                    <a:pt x="359123" y="468045"/>
                    <a:pt x="343316" y="483852"/>
                    <a:pt x="323816" y="483852"/>
                  </a:cubicBezTo>
                  <a:lnTo>
                    <a:pt x="106398" y="483852"/>
                  </a:lnTo>
                  <a:cubicBezTo>
                    <a:pt x="86898" y="483852"/>
                    <a:pt x="71091" y="468045"/>
                    <a:pt x="71091" y="448545"/>
                  </a:cubicBezTo>
                  <a:lnTo>
                    <a:pt x="71091" y="277353"/>
                  </a:lnTo>
                  <a:lnTo>
                    <a:pt x="64114" y="277353"/>
                  </a:lnTo>
                  <a:cubicBezTo>
                    <a:pt x="13784" y="277353"/>
                    <a:pt x="13784" y="277353"/>
                    <a:pt x="13784" y="277353"/>
                  </a:cubicBezTo>
                  <a:cubicBezTo>
                    <a:pt x="8438" y="277353"/>
                    <a:pt x="3665" y="274297"/>
                    <a:pt x="1374" y="269522"/>
                  </a:cubicBezTo>
                  <a:cubicBezTo>
                    <a:pt x="-917" y="264746"/>
                    <a:pt x="-344" y="259207"/>
                    <a:pt x="3092" y="255004"/>
                  </a:cubicBezTo>
                  <a:cubicBezTo>
                    <a:pt x="204511" y="5157"/>
                    <a:pt x="204511" y="5157"/>
                    <a:pt x="204511" y="5157"/>
                  </a:cubicBezTo>
                  <a:cubicBezTo>
                    <a:pt x="206993" y="1910"/>
                    <a:pt x="211002" y="0"/>
                    <a:pt x="215203" y="0"/>
                  </a:cubicBezTo>
                  <a:close/>
                </a:path>
              </a:pathLst>
            </a:custGeom>
            <a:solidFill>
              <a:srgbClr val="FFFFC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rgbClr val="FFFFFF"/>
                </a:solidFill>
              </a:endParaRPr>
            </a:p>
          </p:txBody>
        </p:sp>
        <p:sp>
          <p:nvSpPr>
            <p:cNvPr id="74" name="Freihandform 73"/>
            <p:cNvSpPr/>
            <p:nvPr>
              <p:custDataLst>
                <p:tags r:id="rId4"/>
              </p:custDataLst>
            </p:nvPr>
          </p:nvSpPr>
          <p:spPr bwMode="gray">
            <a:xfrm rot="10800000">
              <a:off x="3656698" y="4316838"/>
              <a:ext cx="430227" cy="483852"/>
            </a:xfrm>
            <a:custGeom>
              <a:avLst/>
              <a:gdLst>
                <a:gd name="connsiteX0" fmla="*/ 215203 w 430227"/>
                <a:gd name="connsiteY0" fmla="*/ 0 h 483852"/>
                <a:gd name="connsiteX1" fmla="*/ 225894 w 430227"/>
                <a:gd name="connsiteY1" fmla="*/ 5157 h 483852"/>
                <a:gd name="connsiteX2" fmla="*/ 427313 w 430227"/>
                <a:gd name="connsiteY2" fmla="*/ 255004 h 483852"/>
                <a:gd name="connsiteX3" fmla="*/ 428840 w 430227"/>
                <a:gd name="connsiteY3" fmla="*/ 269522 h 483852"/>
                <a:gd name="connsiteX4" fmla="*/ 416430 w 430227"/>
                <a:gd name="connsiteY4" fmla="*/ 277353 h 483852"/>
                <a:gd name="connsiteX5" fmla="*/ 359123 w 430227"/>
                <a:gd name="connsiteY5" fmla="*/ 277353 h 483852"/>
                <a:gd name="connsiteX6" fmla="*/ 359123 w 430227"/>
                <a:gd name="connsiteY6" fmla="*/ 448545 h 483852"/>
                <a:gd name="connsiteX7" fmla="*/ 323816 w 430227"/>
                <a:gd name="connsiteY7" fmla="*/ 483852 h 483852"/>
                <a:gd name="connsiteX8" fmla="*/ 106398 w 430227"/>
                <a:gd name="connsiteY8" fmla="*/ 483852 h 483852"/>
                <a:gd name="connsiteX9" fmla="*/ 71091 w 430227"/>
                <a:gd name="connsiteY9" fmla="*/ 448545 h 483852"/>
                <a:gd name="connsiteX10" fmla="*/ 71091 w 430227"/>
                <a:gd name="connsiteY10" fmla="*/ 277353 h 483852"/>
                <a:gd name="connsiteX11" fmla="*/ 64114 w 430227"/>
                <a:gd name="connsiteY11" fmla="*/ 277353 h 483852"/>
                <a:gd name="connsiteX12" fmla="*/ 13784 w 430227"/>
                <a:gd name="connsiteY12" fmla="*/ 277353 h 483852"/>
                <a:gd name="connsiteX13" fmla="*/ 1374 w 430227"/>
                <a:gd name="connsiteY13" fmla="*/ 269522 h 483852"/>
                <a:gd name="connsiteX14" fmla="*/ 3092 w 430227"/>
                <a:gd name="connsiteY14" fmla="*/ 255004 h 483852"/>
                <a:gd name="connsiteX15" fmla="*/ 204511 w 430227"/>
                <a:gd name="connsiteY15" fmla="*/ 5157 h 483852"/>
                <a:gd name="connsiteX16" fmla="*/ 215203 w 430227"/>
                <a:gd name="connsiteY16" fmla="*/ 0 h 48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0227" h="483852">
                  <a:moveTo>
                    <a:pt x="215203" y="0"/>
                  </a:moveTo>
                  <a:cubicBezTo>
                    <a:pt x="219212" y="0"/>
                    <a:pt x="223221" y="1910"/>
                    <a:pt x="225894" y="5157"/>
                  </a:cubicBezTo>
                  <a:cubicBezTo>
                    <a:pt x="427313" y="255004"/>
                    <a:pt x="427313" y="255004"/>
                    <a:pt x="427313" y="255004"/>
                  </a:cubicBezTo>
                  <a:cubicBezTo>
                    <a:pt x="430558" y="259207"/>
                    <a:pt x="431131" y="264746"/>
                    <a:pt x="428840" y="269522"/>
                  </a:cubicBezTo>
                  <a:cubicBezTo>
                    <a:pt x="426549" y="274297"/>
                    <a:pt x="421776" y="277353"/>
                    <a:pt x="416430" y="277353"/>
                  </a:cubicBezTo>
                  <a:lnTo>
                    <a:pt x="359123" y="277353"/>
                  </a:lnTo>
                  <a:lnTo>
                    <a:pt x="359123" y="448545"/>
                  </a:lnTo>
                  <a:cubicBezTo>
                    <a:pt x="359123" y="468045"/>
                    <a:pt x="343316" y="483852"/>
                    <a:pt x="323816" y="483852"/>
                  </a:cubicBezTo>
                  <a:lnTo>
                    <a:pt x="106398" y="483852"/>
                  </a:lnTo>
                  <a:cubicBezTo>
                    <a:pt x="86898" y="483852"/>
                    <a:pt x="71091" y="468045"/>
                    <a:pt x="71091" y="448545"/>
                  </a:cubicBezTo>
                  <a:lnTo>
                    <a:pt x="71091" y="277353"/>
                  </a:lnTo>
                  <a:lnTo>
                    <a:pt x="64114" y="277353"/>
                  </a:lnTo>
                  <a:cubicBezTo>
                    <a:pt x="13784" y="277353"/>
                    <a:pt x="13784" y="277353"/>
                    <a:pt x="13784" y="277353"/>
                  </a:cubicBezTo>
                  <a:cubicBezTo>
                    <a:pt x="8438" y="277353"/>
                    <a:pt x="3665" y="274297"/>
                    <a:pt x="1374" y="269522"/>
                  </a:cubicBezTo>
                  <a:cubicBezTo>
                    <a:pt x="-917" y="264746"/>
                    <a:pt x="-344" y="259207"/>
                    <a:pt x="3092" y="255004"/>
                  </a:cubicBezTo>
                  <a:cubicBezTo>
                    <a:pt x="204511" y="5157"/>
                    <a:pt x="204511" y="5157"/>
                    <a:pt x="204511" y="5157"/>
                  </a:cubicBezTo>
                  <a:cubicBezTo>
                    <a:pt x="206993" y="1910"/>
                    <a:pt x="211002" y="0"/>
                    <a:pt x="215203" y="0"/>
                  </a:cubicBezTo>
                  <a:close/>
                </a:path>
              </a:pathLst>
            </a:custGeom>
            <a:solidFill>
              <a:srgbClr val="FFFFC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rgbClr val="FFFFFF"/>
                </a:solidFill>
              </a:endParaRPr>
            </a:p>
          </p:txBody>
        </p:sp>
        <p:sp>
          <p:nvSpPr>
            <p:cNvPr id="75" name="Freihandform 74"/>
            <p:cNvSpPr/>
            <p:nvPr>
              <p:custDataLst>
                <p:tags r:id="rId5"/>
              </p:custDataLst>
            </p:nvPr>
          </p:nvSpPr>
          <p:spPr bwMode="gray">
            <a:xfrm rot="5400000">
              <a:off x="3787602" y="3649873"/>
              <a:ext cx="430227" cy="483852"/>
            </a:xfrm>
            <a:custGeom>
              <a:avLst/>
              <a:gdLst>
                <a:gd name="connsiteX0" fmla="*/ 215203 w 430227"/>
                <a:gd name="connsiteY0" fmla="*/ 0 h 483852"/>
                <a:gd name="connsiteX1" fmla="*/ 225894 w 430227"/>
                <a:gd name="connsiteY1" fmla="*/ 5157 h 483852"/>
                <a:gd name="connsiteX2" fmla="*/ 427313 w 430227"/>
                <a:gd name="connsiteY2" fmla="*/ 255004 h 483852"/>
                <a:gd name="connsiteX3" fmla="*/ 428840 w 430227"/>
                <a:gd name="connsiteY3" fmla="*/ 269522 h 483852"/>
                <a:gd name="connsiteX4" fmla="*/ 416430 w 430227"/>
                <a:gd name="connsiteY4" fmla="*/ 277353 h 483852"/>
                <a:gd name="connsiteX5" fmla="*/ 359123 w 430227"/>
                <a:gd name="connsiteY5" fmla="*/ 277353 h 483852"/>
                <a:gd name="connsiteX6" fmla="*/ 359123 w 430227"/>
                <a:gd name="connsiteY6" fmla="*/ 448545 h 483852"/>
                <a:gd name="connsiteX7" fmla="*/ 323816 w 430227"/>
                <a:gd name="connsiteY7" fmla="*/ 483852 h 483852"/>
                <a:gd name="connsiteX8" fmla="*/ 106398 w 430227"/>
                <a:gd name="connsiteY8" fmla="*/ 483852 h 483852"/>
                <a:gd name="connsiteX9" fmla="*/ 71091 w 430227"/>
                <a:gd name="connsiteY9" fmla="*/ 448545 h 483852"/>
                <a:gd name="connsiteX10" fmla="*/ 71091 w 430227"/>
                <a:gd name="connsiteY10" fmla="*/ 277353 h 483852"/>
                <a:gd name="connsiteX11" fmla="*/ 64114 w 430227"/>
                <a:gd name="connsiteY11" fmla="*/ 277353 h 483852"/>
                <a:gd name="connsiteX12" fmla="*/ 13784 w 430227"/>
                <a:gd name="connsiteY12" fmla="*/ 277353 h 483852"/>
                <a:gd name="connsiteX13" fmla="*/ 1374 w 430227"/>
                <a:gd name="connsiteY13" fmla="*/ 269522 h 483852"/>
                <a:gd name="connsiteX14" fmla="*/ 3092 w 430227"/>
                <a:gd name="connsiteY14" fmla="*/ 255004 h 483852"/>
                <a:gd name="connsiteX15" fmla="*/ 204511 w 430227"/>
                <a:gd name="connsiteY15" fmla="*/ 5157 h 483852"/>
                <a:gd name="connsiteX16" fmla="*/ 215203 w 430227"/>
                <a:gd name="connsiteY16" fmla="*/ 0 h 48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0227" h="483852">
                  <a:moveTo>
                    <a:pt x="215203" y="0"/>
                  </a:moveTo>
                  <a:cubicBezTo>
                    <a:pt x="219212" y="0"/>
                    <a:pt x="223221" y="1910"/>
                    <a:pt x="225894" y="5157"/>
                  </a:cubicBezTo>
                  <a:cubicBezTo>
                    <a:pt x="427313" y="255004"/>
                    <a:pt x="427313" y="255004"/>
                    <a:pt x="427313" y="255004"/>
                  </a:cubicBezTo>
                  <a:cubicBezTo>
                    <a:pt x="430558" y="259207"/>
                    <a:pt x="431131" y="264746"/>
                    <a:pt x="428840" y="269522"/>
                  </a:cubicBezTo>
                  <a:cubicBezTo>
                    <a:pt x="426549" y="274297"/>
                    <a:pt x="421776" y="277353"/>
                    <a:pt x="416430" y="277353"/>
                  </a:cubicBezTo>
                  <a:lnTo>
                    <a:pt x="359123" y="277353"/>
                  </a:lnTo>
                  <a:lnTo>
                    <a:pt x="359123" y="448545"/>
                  </a:lnTo>
                  <a:cubicBezTo>
                    <a:pt x="359123" y="468045"/>
                    <a:pt x="343316" y="483852"/>
                    <a:pt x="323816" y="483852"/>
                  </a:cubicBezTo>
                  <a:lnTo>
                    <a:pt x="106398" y="483852"/>
                  </a:lnTo>
                  <a:cubicBezTo>
                    <a:pt x="86898" y="483852"/>
                    <a:pt x="71091" y="468045"/>
                    <a:pt x="71091" y="448545"/>
                  </a:cubicBezTo>
                  <a:lnTo>
                    <a:pt x="71091" y="277353"/>
                  </a:lnTo>
                  <a:lnTo>
                    <a:pt x="64114" y="277353"/>
                  </a:lnTo>
                  <a:cubicBezTo>
                    <a:pt x="13784" y="277353"/>
                    <a:pt x="13784" y="277353"/>
                    <a:pt x="13784" y="277353"/>
                  </a:cubicBezTo>
                  <a:cubicBezTo>
                    <a:pt x="8438" y="277353"/>
                    <a:pt x="3665" y="274297"/>
                    <a:pt x="1374" y="269522"/>
                  </a:cubicBezTo>
                  <a:cubicBezTo>
                    <a:pt x="-917" y="264746"/>
                    <a:pt x="-344" y="259207"/>
                    <a:pt x="3092" y="255004"/>
                  </a:cubicBezTo>
                  <a:cubicBezTo>
                    <a:pt x="204511" y="5157"/>
                    <a:pt x="204511" y="5157"/>
                    <a:pt x="204511" y="5157"/>
                  </a:cubicBezTo>
                  <a:cubicBezTo>
                    <a:pt x="206993" y="1910"/>
                    <a:pt x="211002" y="0"/>
                    <a:pt x="215203" y="0"/>
                  </a:cubicBezTo>
                  <a:close/>
                </a:path>
              </a:pathLst>
            </a:custGeom>
            <a:solidFill>
              <a:srgbClr val="FFFFC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rgbClr val="FFFFFF"/>
                </a:solidFill>
              </a:endParaRPr>
            </a:p>
          </p:txBody>
        </p:sp>
        <p:sp>
          <p:nvSpPr>
            <p:cNvPr id="76" name="Rectangle 38"/>
            <p:cNvSpPr>
              <a:spLocks noChangeArrowheads="1"/>
            </p:cNvSpPr>
            <p:nvPr/>
          </p:nvSpPr>
          <p:spPr bwMode="auto">
            <a:xfrm>
              <a:off x="8873306" y="1700303"/>
              <a:ext cx="6924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de-DE" sz="1200" dirty="0">
                  <a:solidFill>
                    <a:srgbClr val="FFFF99"/>
                  </a:solidFill>
                  <a:latin typeface="+mn-lt"/>
                </a:rPr>
                <a:t>Bisoprolol</a:t>
              </a:r>
            </a:p>
          </p:txBody>
        </p:sp>
        <p:sp>
          <p:nvSpPr>
            <p:cNvPr id="52" name="Line 12"/>
            <p:cNvSpPr>
              <a:spLocks noChangeShapeType="1"/>
            </p:cNvSpPr>
            <p:nvPr/>
          </p:nvSpPr>
          <p:spPr bwMode="auto">
            <a:xfrm>
              <a:off x="4838848" y="3876765"/>
              <a:ext cx="5145088"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r-FR" dirty="0"/>
            </a:p>
          </p:txBody>
        </p:sp>
      </p:grpSp>
    </p:spTree>
    <p:custDataLst>
      <p:tags r:id="rId1"/>
    </p:custDataLst>
    <p:extLst>
      <p:ext uri="{BB962C8B-B14F-4D97-AF65-F5344CB8AC3E}">
        <p14:creationId xmlns:p14="http://schemas.microsoft.com/office/powerpoint/2010/main" val="368607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custDataLst>
              <p:tags r:id="rId2"/>
            </p:custDataLst>
          </p:nvPr>
        </p:nvSpPr>
        <p:spPr>
          <a:xfrm>
            <a:off x="189373" y="274662"/>
            <a:ext cx="10944225" cy="633729"/>
          </a:xfrm>
        </p:spPr>
        <p:txBody>
          <a:bodyPr/>
          <a:lstStyle/>
          <a:p>
            <a:r>
              <a:rPr lang="fr-FR" sz="4000" b="1" dirty="0">
                <a:solidFill>
                  <a:srgbClr val="FFFF99"/>
                </a:solidFill>
                <a:latin typeface="+mn-lt"/>
              </a:rPr>
              <a:t>Ratio de sélectivité beta</a:t>
            </a:r>
            <a:r>
              <a:rPr lang="fr-FR" sz="4000" b="1" baseline="-25000" dirty="0">
                <a:solidFill>
                  <a:srgbClr val="FFFF99"/>
                </a:solidFill>
                <a:latin typeface="+mn-lt"/>
              </a:rPr>
              <a:t>2</a:t>
            </a:r>
            <a:r>
              <a:rPr lang="fr-FR" sz="4000" b="1" dirty="0">
                <a:solidFill>
                  <a:srgbClr val="FFFF99"/>
                </a:solidFill>
                <a:latin typeface="+mn-lt"/>
              </a:rPr>
              <a:t>/beta</a:t>
            </a:r>
            <a:r>
              <a:rPr lang="fr-FR" sz="4000" b="1" baseline="-25000" dirty="0">
                <a:solidFill>
                  <a:srgbClr val="FFFF99"/>
                </a:solidFill>
                <a:latin typeface="+mn-lt"/>
              </a:rPr>
              <a:t>1</a:t>
            </a:r>
            <a:endParaRPr lang="fr-FR" sz="4000" b="1" i="1" dirty="0">
              <a:solidFill>
                <a:srgbClr val="FFFF99"/>
              </a:solidFill>
              <a:latin typeface="+mn-lt"/>
            </a:endParaRPr>
          </a:p>
        </p:txBody>
      </p:sp>
      <p:graphicFrame>
        <p:nvGraphicFramePr>
          <p:cNvPr id="13" name="Diagramm 12"/>
          <p:cNvGraphicFramePr/>
          <p:nvPr>
            <p:custDataLst>
              <p:tags r:id="rId3"/>
            </p:custDataLst>
            <p:extLst>
              <p:ext uri="{D42A27DB-BD31-4B8C-83A1-F6EECF244321}">
                <p14:modId xmlns:p14="http://schemas.microsoft.com/office/powerpoint/2010/main" val="651580743"/>
              </p:ext>
            </p:extLst>
          </p:nvPr>
        </p:nvGraphicFramePr>
        <p:xfrm>
          <a:off x="1127448" y="1268760"/>
          <a:ext cx="9793088" cy="5112239"/>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3"/>
          <p:cNvSpPr txBox="1"/>
          <p:nvPr/>
        </p:nvSpPr>
        <p:spPr>
          <a:xfrm>
            <a:off x="3073846" y="6351518"/>
            <a:ext cx="9012472" cy="389850"/>
          </a:xfrm>
          <a:prstGeom prst="rect">
            <a:avLst/>
          </a:prstGeom>
          <a:noFill/>
        </p:spPr>
        <p:txBody>
          <a:bodyPr wrap="square" lIns="45720" rIns="45720" rtlCol="0">
            <a:spAutoFit/>
          </a:bodyPr>
          <a:lstStyle/>
          <a:p>
            <a:pPr algn="r">
              <a:spcBef>
                <a:spcPts val="400"/>
              </a:spcBef>
            </a:pPr>
            <a:r>
              <a:rPr lang="fr-FR" altLang="de-DE" sz="800" dirty="0" err="1">
                <a:ea typeface="ヒラギノ角ゴ Pro W3" pitchFamily="-1" charset="-128"/>
              </a:rPr>
              <a:t>Cruickshank</a:t>
            </a:r>
            <a:r>
              <a:rPr lang="fr-FR" altLang="de-DE" sz="800" dirty="0">
                <a:ea typeface="ヒラギノ角ゴ Pro W3" pitchFamily="-1" charset="-128"/>
              </a:rPr>
              <a:t> JM. Essential Hypertension. Shelton, CT: </a:t>
            </a:r>
            <a:r>
              <a:rPr lang="fr-FR" altLang="de-DE" sz="800" dirty="0" err="1">
                <a:ea typeface="ヒラギノ角ゴ Pro W3" pitchFamily="-1" charset="-128"/>
              </a:rPr>
              <a:t>People's</a:t>
            </a:r>
            <a:r>
              <a:rPr lang="fr-FR" altLang="de-DE" sz="800" dirty="0">
                <a:ea typeface="ヒラギノ角ゴ Pro W3" pitchFamily="-1" charset="-128"/>
              </a:rPr>
              <a:t> </a:t>
            </a:r>
            <a:r>
              <a:rPr lang="fr-FR" altLang="de-DE" sz="800" dirty="0" err="1">
                <a:ea typeface="ヒラギノ角ゴ Pro W3" pitchFamily="-1" charset="-128"/>
              </a:rPr>
              <a:t>Medical</a:t>
            </a:r>
            <a:r>
              <a:rPr lang="fr-FR" altLang="de-DE" sz="800" dirty="0">
                <a:ea typeface="ヒラギノ角ゴ Pro W3" pitchFamily="-1" charset="-128"/>
              </a:rPr>
              <a:t> </a:t>
            </a:r>
            <a:r>
              <a:rPr lang="fr-FR" altLang="de-DE" sz="800" dirty="0" err="1">
                <a:ea typeface="ヒラギノ角ゴ Pro W3" pitchFamily="-1" charset="-128"/>
              </a:rPr>
              <a:t>Publishing</a:t>
            </a:r>
            <a:r>
              <a:rPr lang="fr-FR" altLang="de-DE" sz="800" dirty="0">
                <a:ea typeface="ヒラギノ角ゴ Pro W3" pitchFamily="-1" charset="-128"/>
              </a:rPr>
              <a:t> House-USA;2013, Fig. 8-28</a:t>
            </a:r>
            <a:r>
              <a:rPr lang="fr-FR" altLang="de-DE" sz="800" dirty="0">
                <a:solidFill>
                  <a:srgbClr val="000000"/>
                </a:solidFill>
              </a:rPr>
              <a:t>  </a:t>
            </a:r>
          </a:p>
          <a:p>
            <a:pPr algn="r">
              <a:spcBef>
                <a:spcPts val="400"/>
              </a:spcBef>
            </a:pPr>
            <a:r>
              <a:rPr lang="fr-FR" sz="800" dirty="0"/>
              <a:t>Smith C, </a:t>
            </a:r>
            <a:r>
              <a:rPr lang="fr-FR" sz="800" dirty="0" err="1"/>
              <a:t>Teitler</a:t>
            </a:r>
            <a:r>
              <a:rPr lang="fr-FR" sz="800" dirty="0"/>
              <a:t> M. Beta-</a:t>
            </a:r>
            <a:r>
              <a:rPr lang="fr-FR" sz="800" dirty="0" err="1"/>
              <a:t>blocker</a:t>
            </a:r>
            <a:r>
              <a:rPr lang="fr-FR" sz="800" dirty="0"/>
              <a:t> </a:t>
            </a:r>
            <a:r>
              <a:rPr lang="fr-FR" sz="800" dirty="0" err="1"/>
              <a:t>selectivity</a:t>
            </a:r>
            <a:r>
              <a:rPr lang="fr-FR" sz="800" dirty="0"/>
              <a:t> at </a:t>
            </a:r>
            <a:r>
              <a:rPr lang="fr-FR" sz="800" dirty="0" err="1"/>
              <a:t>cloned</a:t>
            </a:r>
            <a:r>
              <a:rPr lang="fr-FR" sz="800" dirty="0"/>
              <a:t> </a:t>
            </a:r>
            <a:r>
              <a:rPr lang="fr-FR" sz="800" dirty="0" err="1"/>
              <a:t>human</a:t>
            </a:r>
            <a:r>
              <a:rPr lang="fr-FR" sz="800" dirty="0"/>
              <a:t> beta1- and beta2-adrenergic </a:t>
            </a:r>
            <a:r>
              <a:rPr lang="fr-FR" sz="800" dirty="0" err="1"/>
              <a:t>receptors</a:t>
            </a:r>
            <a:r>
              <a:rPr lang="fr-FR" sz="800" dirty="0"/>
              <a:t>. </a:t>
            </a:r>
            <a:r>
              <a:rPr lang="fr-FR" sz="800" dirty="0" err="1"/>
              <a:t>Cardiovasc</a:t>
            </a:r>
            <a:r>
              <a:rPr lang="fr-FR" sz="800" dirty="0"/>
              <a:t> </a:t>
            </a:r>
            <a:r>
              <a:rPr lang="fr-FR" sz="800" dirty="0" err="1"/>
              <a:t>Drugs</a:t>
            </a:r>
            <a:r>
              <a:rPr lang="fr-FR" sz="800" dirty="0"/>
              <a:t> </a:t>
            </a:r>
            <a:r>
              <a:rPr lang="fr-FR" sz="800" dirty="0" err="1"/>
              <a:t>Ther</a:t>
            </a:r>
            <a:r>
              <a:rPr lang="fr-FR" sz="800" dirty="0"/>
              <a:t>. 1999;13:123–6.</a:t>
            </a:r>
          </a:p>
        </p:txBody>
      </p:sp>
      <p:sp>
        <p:nvSpPr>
          <p:cNvPr id="2" name="TextBox 1"/>
          <p:cNvSpPr txBox="1"/>
          <p:nvPr/>
        </p:nvSpPr>
        <p:spPr bwMode="gray">
          <a:xfrm>
            <a:off x="3935760" y="1433269"/>
            <a:ext cx="7288644" cy="615553"/>
          </a:xfrm>
          <a:prstGeom prst="rect">
            <a:avLst/>
          </a:prstGeom>
          <a:solidFill>
            <a:schemeClr val="accent6">
              <a:lumMod val="50000"/>
            </a:schemeClr>
          </a:solidFill>
        </p:spPr>
        <p:txBody>
          <a:bodyPr wrap="square" lIns="108000" tIns="0" rIns="0" bIns="0" rtlCol="0">
            <a:spAutoFit/>
          </a:bodyPr>
          <a:lstStyle/>
          <a:p>
            <a:pPr>
              <a:spcBef>
                <a:spcPts val="300"/>
              </a:spcBef>
              <a:spcAft>
                <a:spcPts val="300"/>
              </a:spcAft>
              <a:buClr>
                <a:schemeClr val="accent1"/>
              </a:buClr>
            </a:pPr>
            <a:r>
              <a:rPr kumimoji="0" lang="fr-FR" sz="2000" b="1" i="0" u="none" strike="noStrike" kern="1200" cap="none" spc="0" normalizeH="0" baseline="0" noProof="0" dirty="0">
                <a:ln>
                  <a:noFill/>
                </a:ln>
                <a:solidFill>
                  <a:srgbClr val="FFCC66"/>
                </a:solidFill>
                <a:effectLst/>
                <a:uLnTx/>
                <a:uFillTx/>
                <a:ea typeface="Verdana" panose="020B0604030504040204" pitchFamily="34" charset="0"/>
                <a:cs typeface="Verdana" panose="020B0604030504040204" pitchFamily="34" charset="0"/>
              </a:rPr>
              <a:t>Bisoprolol</a:t>
            </a:r>
            <a:r>
              <a:rPr kumimoji="0" lang="fr-FR" sz="2000" b="1" i="0" u="none" strike="noStrike" kern="1200" cap="none" spc="0" normalizeH="0" noProof="0" dirty="0">
                <a:ln>
                  <a:noFill/>
                </a:ln>
                <a:solidFill>
                  <a:srgbClr val="FFCC66"/>
                </a:solidFill>
                <a:effectLst/>
                <a:uLnTx/>
                <a:uFillTx/>
                <a:ea typeface="Verdana" panose="020B0604030504040204" pitchFamily="34" charset="0"/>
                <a:cs typeface="Verdana" panose="020B0604030504040204" pitchFamily="34" charset="0"/>
              </a:rPr>
              <a:t> a 19,6 fois plus d’affinité pour les récepteurs </a:t>
            </a:r>
            <a:r>
              <a:rPr lang="fr-FR" sz="2000" b="1" dirty="0">
                <a:solidFill>
                  <a:srgbClr val="FFCC66"/>
                </a:solidFill>
              </a:rPr>
              <a:t>béta</a:t>
            </a:r>
            <a:r>
              <a:rPr lang="fr-FR" sz="2000" b="1" baseline="-25000" dirty="0">
                <a:solidFill>
                  <a:srgbClr val="FFCC66"/>
                </a:solidFill>
              </a:rPr>
              <a:t>1 </a:t>
            </a:r>
            <a:r>
              <a:rPr lang="fr-FR" sz="2000" b="1" dirty="0">
                <a:solidFill>
                  <a:srgbClr val="FFCC66"/>
                </a:solidFill>
              </a:rPr>
              <a:t>que les récepteurs béta</a:t>
            </a:r>
            <a:r>
              <a:rPr lang="fr-FR" sz="2000" b="1" baseline="-25000" dirty="0">
                <a:solidFill>
                  <a:srgbClr val="FFCC66"/>
                </a:solidFill>
              </a:rPr>
              <a:t>2 </a:t>
            </a:r>
            <a:r>
              <a:rPr lang="fr-FR" sz="2000" b="1" dirty="0">
                <a:solidFill>
                  <a:srgbClr val="FFCC66"/>
                </a:solidFill>
              </a:rPr>
              <a:t> </a:t>
            </a:r>
            <a:endParaRPr kumimoji="0" lang="fr-FR" sz="2000" b="1" i="0" u="none" strike="noStrike" kern="1200" cap="none" spc="0" normalizeH="0" baseline="0" noProof="0" dirty="0">
              <a:ln>
                <a:noFill/>
              </a:ln>
              <a:solidFill>
                <a:srgbClr val="FFCC66"/>
              </a:solidFill>
              <a:effectLst/>
              <a:uLnTx/>
              <a:uFillTx/>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369979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922" y="1104859"/>
            <a:ext cx="11385222" cy="1915647"/>
          </a:xfrm>
        </p:spPr>
        <p:txBody>
          <a:bodyPr/>
          <a:lstStyle/>
          <a:p>
            <a:r>
              <a:rPr lang="fr-FR" sz="5400" b="1" dirty="0">
                <a:solidFill>
                  <a:srgbClr val="FFCC00"/>
                </a:solidFill>
                <a:cs typeface="Arial Unicode MS"/>
              </a:rPr>
              <a:t>L’</a:t>
            </a:r>
            <a:r>
              <a:rPr lang="fr-FR" sz="5400" b="1" dirty="0" err="1">
                <a:solidFill>
                  <a:srgbClr val="FFCC00"/>
                </a:solidFill>
                <a:cs typeface="Arial Unicode MS"/>
              </a:rPr>
              <a:t>hyperactivation</a:t>
            </a:r>
            <a:r>
              <a:rPr lang="fr-FR" sz="5400" b="1" dirty="0">
                <a:solidFill>
                  <a:srgbClr val="FFCC00"/>
                </a:solidFill>
                <a:cs typeface="Arial Unicode MS"/>
              </a:rPr>
              <a:t> sympathique</a:t>
            </a:r>
            <a:endParaRPr lang="fr-FR" sz="5400" b="1" dirty="0">
              <a:solidFill>
                <a:srgbClr val="FFCC00"/>
              </a:solidFill>
            </a:endParaRPr>
          </a:p>
        </p:txBody>
      </p:sp>
      <p:sp>
        <p:nvSpPr>
          <p:cNvPr id="3" name="Espace réservé du texte 2"/>
          <p:cNvSpPr>
            <a:spLocks noGrp="1"/>
          </p:cNvSpPr>
          <p:nvPr>
            <p:ph type="body" idx="1"/>
          </p:nvPr>
        </p:nvSpPr>
        <p:spPr>
          <a:xfrm>
            <a:off x="542923" y="4176880"/>
            <a:ext cx="10539060" cy="1132099"/>
          </a:xfrm>
          <a:solidFill>
            <a:srgbClr val="FFCC00"/>
          </a:solidFill>
        </p:spPr>
        <p:txBody>
          <a:bodyPr>
            <a:noAutofit/>
          </a:bodyPr>
          <a:lstStyle/>
          <a:p>
            <a:pPr algn="ctr"/>
            <a:r>
              <a:rPr lang="fr-SN" sz="3600" b="1" dirty="0"/>
              <a:t>Un rôle pivot dans l’</a:t>
            </a:r>
            <a:r>
              <a:rPr lang="fr-SN" sz="3600" b="1" dirty="0" err="1"/>
              <a:t>hta</a:t>
            </a:r>
            <a:r>
              <a:rPr lang="fr-SN" sz="3600" b="1" dirty="0"/>
              <a:t> </a:t>
            </a:r>
            <a:r>
              <a:rPr lang="fr-SN" sz="3600" b="1" dirty="0">
                <a:solidFill>
                  <a:srgbClr val="7030A0"/>
                </a:solidFill>
              </a:rPr>
              <a:t>et ses </a:t>
            </a:r>
            <a:r>
              <a:rPr lang="fr-SN" sz="3600" b="1" dirty="0" err="1">
                <a:solidFill>
                  <a:srgbClr val="7030A0"/>
                </a:solidFill>
              </a:rPr>
              <a:t>co</a:t>
            </a:r>
            <a:r>
              <a:rPr lang="fr-SN" sz="3600" b="1" dirty="0">
                <a:solidFill>
                  <a:srgbClr val="7030A0"/>
                </a:solidFill>
              </a:rPr>
              <a:t> morbidités</a:t>
            </a:r>
            <a:endParaRPr lang="fr-FR" sz="3600" b="1" dirty="0"/>
          </a:p>
        </p:txBody>
      </p:sp>
    </p:spTree>
    <p:extLst>
      <p:ext uri="{BB962C8B-B14F-4D97-AF65-F5344CB8AC3E}">
        <p14:creationId xmlns:p14="http://schemas.microsoft.com/office/powerpoint/2010/main" val="2184099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0861" y="2514003"/>
            <a:ext cx="11556492" cy="1915647"/>
          </a:xfrm>
        </p:spPr>
        <p:txBody>
          <a:bodyPr/>
          <a:lstStyle/>
          <a:p>
            <a:r>
              <a:rPr lang="fr-FR" sz="4800" b="1" dirty="0">
                <a:solidFill>
                  <a:srgbClr val="FFCC00"/>
                </a:solidFill>
                <a:cs typeface="Arial Unicode MS"/>
              </a:rPr>
              <a:t>Place du </a:t>
            </a:r>
            <a:r>
              <a:rPr lang="fr-FR" sz="4800" b="1" dirty="0" err="1">
                <a:solidFill>
                  <a:srgbClr val="FFCC00"/>
                </a:solidFill>
                <a:cs typeface="Arial Unicode MS"/>
              </a:rPr>
              <a:t>Bisoprolol</a:t>
            </a:r>
            <a:r>
              <a:rPr lang="fr-FR" sz="4800" b="1" dirty="0">
                <a:solidFill>
                  <a:srgbClr val="FFCC00"/>
                </a:solidFill>
                <a:cs typeface="Arial Unicode MS"/>
              </a:rPr>
              <a:t> dans le traitement de l’hypertension artérielle avec </a:t>
            </a:r>
            <a:r>
              <a:rPr lang="fr-FR" sz="4800" b="1" dirty="0" err="1">
                <a:solidFill>
                  <a:srgbClr val="FFCC00"/>
                </a:solidFill>
                <a:cs typeface="Arial Unicode MS"/>
              </a:rPr>
              <a:t>hyperactivation</a:t>
            </a:r>
            <a:r>
              <a:rPr lang="fr-FR" sz="4800" b="1" dirty="0">
                <a:solidFill>
                  <a:srgbClr val="FFCC00"/>
                </a:solidFill>
                <a:cs typeface="Arial Unicode MS"/>
              </a:rPr>
              <a:t> sympathique</a:t>
            </a:r>
            <a:endParaRPr lang="fr-FR" sz="4800" b="1" dirty="0">
              <a:solidFill>
                <a:srgbClr val="FFCC00"/>
              </a:solidFill>
            </a:endParaRP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19783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3"/>
          <p:cNvSpPr>
            <a:spLocks noGrp="1"/>
          </p:cNvSpPr>
          <p:nvPr>
            <p:ph type="title" idx="4294967295"/>
          </p:nvPr>
        </p:nvSpPr>
        <p:spPr>
          <a:xfrm>
            <a:off x="224735" y="87832"/>
            <a:ext cx="10512143" cy="633729"/>
          </a:xfrm>
        </p:spPr>
        <p:txBody>
          <a:bodyPr/>
          <a:lstStyle/>
          <a:p>
            <a:r>
              <a:rPr lang="fr-FR" altLang="de-DE" sz="3200" b="1" dirty="0">
                <a:solidFill>
                  <a:srgbClr val="FFFF00"/>
                </a:solidFill>
              </a:rPr>
              <a:t>Contrôle de la PA sur </a:t>
            </a:r>
            <a:r>
              <a:rPr lang="fr-FR" altLang="de-DE" sz="3200" b="1" dirty="0">
                <a:solidFill>
                  <a:srgbClr val="FFFF00"/>
                </a:solidFill>
                <a:latin typeface="+mn-lt"/>
              </a:rPr>
              <a:t>24H plus efficace avec </a:t>
            </a:r>
            <a:r>
              <a:rPr lang="fr-FR" altLang="de-DE" sz="3200" b="1" dirty="0" err="1">
                <a:solidFill>
                  <a:srgbClr val="FFFF00"/>
                </a:solidFill>
                <a:latin typeface="+mn-lt"/>
              </a:rPr>
              <a:t>Bisoprolol</a:t>
            </a:r>
            <a:r>
              <a:rPr lang="fr-FR" altLang="de-DE" sz="3200" b="1" dirty="0">
                <a:solidFill>
                  <a:srgbClr val="FFFF00"/>
                </a:solidFill>
                <a:latin typeface="+mn-lt"/>
              </a:rPr>
              <a:t> </a:t>
            </a:r>
            <a:r>
              <a:rPr lang="fr-FR" altLang="de-DE" sz="3200" b="1" dirty="0">
                <a:solidFill>
                  <a:srgbClr val="FFFF99"/>
                </a:solidFill>
                <a:latin typeface="+mn-lt"/>
              </a:rPr>
              <a:t>vs</a:t>
            </a:r>
            <a:r>
              <a:rPr lang="fr-FR" altLang="de-DE" sz="3200" b="1" dirty="0">
                <a:solidFill>
                  <a:srgbClr val="FFFF00"/>
                </a:solidFill>
                <a:latin typeface="+mn-lt"/>
              </a:rPr>
              <a:t> </a:t>
            </a:r>
            <a:r>
              <a:rPr lang="fr-FR" altLang="de-DE" sz="3200" b="1" dirty="0" err="1">
                <a:solidFill>
                  <a:srgbClr val="FFFF00"/>
                </a:solidFill>
                <a:latin typeface="+mn-lt"/>
              </a:rPr>
              <a:t>Atenolol</a:t>
            </a:r>
            <a:r>
              <a:rPr lang="fr-FR" altLang="de-DE" sz="3200" b="1" dirty="0">
                <a:solidFill>
                  <a:srgbClr val="FFFF00"/>
                </a:solidFill>
                <a:latin typeface="+mn-lt"/>
              </a:rPr>
              <a:t> après une prise journalière</a:t>
            </a:r>
          </a:p>
        </p:txBody>
      </p:sp>
      <p:sp>
        <p:nvSpPr>
          <p:cNvPr id="117763" name="TextBox 3"/>
          <p:cNvSpPr txBox="1">
            <a:spLocks noChangeArrowheads="1"/>
          </p:cNvSpPr>
          <p:nvPr/>
        </p:nvSpPr>
        <p:spPr bwMode="auto">
          <a:xfrm>
            <a:off x="2287584" y="6415696"/>
            <a:ext cx="9727003" cy="420628"/>
          </a:xfrm>
          <a:prstGeom prst="rect">
            <a:avLst/>
          </a:prstGeom>
          <a:noFill/>
        </p:spPr>
        <p:txBody>
          <a:bodyPr wrap="square" lIns="45720" rIns="45720" rtlCol="0">
            <a:spAutoFit/>
          </a:bodyPr>
          <a:lstStyle>
            <a:defPPr>
              <a:defRPr lang="fr-FR"/>
            </a:defPPr>
            <a:lvl1pPr>
              <a:spcBef>
                <a:spcPts val="400"/>
              </a:spcBef>
              <a:defRPr sz="800">
                <a:ea typeface="ヒラギノ角ゴ Pro W3" pitchFamily="-1" charset="-128"/>
              </a:defRPr>
            </a:lvl1pPr>
          </a:lstStyle>
          <a:p>
            <a:pPr algn="r"/>
            <a:r>
              <a:rPr lang="fr-FR" altLang="de-DE" sz="900" dirty="0" err="1"/>
              <a:t>Cruickshank</a:t>
            </a:r>
            <a:r>
              <a:rPr lang="fr-FR" altLang="de-DE" sz="900" dirty="0"/>
              <a:t> JM. The Modern </a:t>
            </a:r>
            <a:r>
              <a:rPr lang="fr-FR" altLang="de-DE" sz="900" dirty="0" err="1"/>
              <a:t>Role</a:t>
            </a:r>
            <a:r>
              <a:rPr lang="fr-FR" altLang="de-DE" sz="900" dirty="0"/>
              <a:t> of Beta-</a:t>
            </a:r>
            <a:r>
              <a:rPr lang="fr-FR" altLang="de-DE" sz="900" dirty="0" err="1"/>
              <a:t>blockers</a:t>
            </a:r>
            <a:r>
              <a:rPr lang="fr-FR" altLang="de-DE" sz="900" dirty="0"/>
              <a:t> in </a:t>
            </a:r>
            <a:r>
              <a:rPr lang="fr-FR" altLang="de-DE" sz="900" dirty="0" err="1"/>
              <a:t>Cardiovascular</a:t>
            </a:r>
            <a:r>
              <a:rPr lang="fr-FR" altLang="de-DE" sz="900" dirty="0"/>
              <a:t> </a:t>
            </a:r>
            <a:r>
              <a:rPr lang="fr-FR" altLang="de-DE" sz="900" dirty="0" err="1"/>
              <a:t>Medicine</a:t>
            </a:r>
            <a:r>
              <a:rPr lang="fr-FR" altLang="de-DE" sz="900" dirty="0"/>
              <a:t>. Shelton, CT: </a:t>
            </a:r>
            <a:r>
              <a:rPr lang="fr-FR" altLang="de-DE" sz="900" dirty="0" err="1"/>
              <a:t>People's</a:t>
            </a:r>
            <a:r>
              <a:rPr lang="fr-FR" altLang="de-DE" sz="900" dirty="0"/>
              <a:t> </a:t>
            </a:r>
            <a:r>
              <a:rPr lang="fr-FR" altLang="de-DE" sz="900" dirty="0" err="1"/>
              <a:t>Medical</a:t>
            </a:r>
            <a:r>
              <a:rPr lang="fr-FR" altLang="de-DE" sz="900" dirty="0"/>
              <a:t> </a:t>
            </a:r>
            <a:r>
              <a:rPr lang="fr-FR" altLang="de-DE" sz="900" dirty="0" err="1"/>
              <a:t>Publishing</a:t>
            </a:r>
            <a:r>
              <a:rPr lang="fr-FR" altLang="de-DE" sz="900" dirty="0"/>
              <a:t> House-USA;2011, Fig. 1-12  </a:t>
            </a:r>
          </a:p>
          <a:p>
            <a:pPr algn="r"/>
            <a:r>
              <a:rPr lang="fr-FR" sz="900" dirty="0" err="1"/>
              <a:t>Neutel</a:t>
            </a:r>
            <a:r>
              <a:rPr lang="fr-FR" sz="900" dirty="0"/>
              <a:t> JM, Smith DHG, Ram CVS, et al. Application of </a:t>
            </a:r>
            <a:r>
              <a:rPr lang="fr-FR" sz="900" dirty="0" err="1"/>
              <a:t>ambulatory</a:t>
            </a:r>
            <a:r>
              <a:rPr lang="fr-FR" sz="900" dirty="0"/>
              <a:t>  </a:t>
            </a:r>
            <a:r>
              <a:rPr lang="fr-FR" sz="900" dirty="0" err="1"/>
              <a:t>blood</a:t>
            </a:r>
            <a:r>
              <a:rPr lang="fr-FR" sz="900" dirty="0"/>
              <a:t> pressure monitoring in </a:t>
            </a:r>
            <a:r>
              <a:rPr lang="fr-FR" sz="900" dirty="0" err="1"/>
              <a:t>differentiating</a:t>
            </a:r>
            <a:r>
              <a:rPr lang="fr-FR" sz="900" dirty="0"/>
              <a:t> </a:t>
            </a:r>
            <a:r>
              <a:rPr lang="fr-FR" sz="900" dirty="0" err="1"/>
              <a:t>between</a:t>
            </a:r>
            <a:r>
              <a:rPr lang="fr-FR" sz="900" dirty="0"/>
              <a:t> </a:t>
            </a:r>
            <a:r>
              <a:rPr lang="fr-FR" sz="900" dirty="0" err="1"/>
              <a:t>antihypertensive</a:t>
            </a:r>
            <a:r>
              <a:rPr lang="fr-FR" sz="900" dirty="0"/>
              <a:t> agents. </a:t>
            </a:r>
            <a:r>
              <a:rPr lang="fr-FR" sz="900" i="1" dirty="0"/>
              <a:t>Am J Med.</a:t>
            </a:r>
            <a:r>
              <a:rPr lang="fr-FR" sz="900" dirty="0"/>
              <a:t> 1993;94:181–7</a:t>
            </a:r>
          </a:p>
        </p:txBody>
      </p:sp>
      <p:sp>
        <p:nvSpPr>
          <p:cNvPr id="117764" name="Text Box 6"/>
          <p:cNvSpPr txBox="1">
            <a:spLocks noChangeArrowheads="1"/>
          </p:cNvSpPr>
          <p:nvPr/>
        </p:nvSpPr>
        <p:spPr bwMode="auto">
          <a:xfrm>
            <a:off x="814308" y="5222427"/>
            <a:ext cx="10642553" cy="9294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Font typeface="Wingdings" pitchFamily="2" charset="2"/>
              <a:buChar char="§"/>
              <a:defRPr>
                <a:solidFill>
                  <a:schemeClr val="tx1"/>
                </a:solidFill>
                <a:latin typeface="Arial" charset="0"/>
                <a:ea typeface="ＭＳ Ｐゴシック" pitchFamily="34" charset="-128"/>
              </a:defRPr>
            </a:lvl1pPr>
            <a:lvl2pPr marL="742950" indent="-285750">
              <a:spcBef>
                <a:spcPts val="800"/>
              </a:spcBef>
              <a:buFont typeface="Arial" charset="0"/>
              <a:buChar char="–"/>
              <a:defRPr sz="1600">
                <a:solidFill>
                  <a:schemeClr val="tx1"/>
                </a:solidFill>
                <a:latin typeface="Arial" charset="0"/>
                <a:ea typeface="ＭＳ Ｐゴシック" pitchFamily="34" charset="-128"/>
              </a:defRPr>
            </a:lvl2pPr>
            <a:lvl3pPr marL="1143000" indent="-228600">
              <a:spcBef>
                <a:spcPts val="400"/>
              </a:spcBef>
              <a:buFont typeface="Arial" charset="0"/>
              <a:buChar char="•"/>
              <a:defRPr sz="1400">
                <a:solidFill>
                  <a:schemeClr val="tx1"/>
                </a:solidFill>
                <a:latin typeface="Arial" charset="0"/>
                <a:ea typeface="ＭＳ Ｐゴシック" pitchFamily="34" charset="-128"/>
              </a:defRPr>
            </a:lvl3pPr>
            <a:lvl4pPr marL="1600200" indent="-228600">
              <a:spcBef>
                <a:spcPts val="400"/>
              </a:spcBef>
              <a:buFont typeface="Arial" charset="0"/>
              <a:buChar char="•"/>
              <a:defRPr sz="1400">
                <a:solidFill>
                  <a:schemeClr val="tx1"/>
                </a:solidFill>
                <a:latin typeface="Arial" charset="0"/>
                <a:ea typeface="ＭＳ Ｐゴシック" pitchFamily="34" charset="-128"/>
              </a:defRPr>
            </a:lvl4pPr>
            <a:lvl5pPr marL="2057400" indent="-228600">
              <a:spcBef>
                <a:spcPts val="400"/>
              </a:spcBef>
              <a:buFont typeface="Arial" charset="0"/>
              <a:buChar char="•"/>
              <a:defRPr sz="1400">
                <a:solidFill>
                  <a:schemeClr val="tx1"/>
                </a:solidFill>
                <a:latin typeface="Arial" charset="0"/>
                <a:ea typeface="ＭＳ Ｐゴシック" pitchFamily="34" charset="-128"/>
              </a:defRPr>
            </a:lvl5pPr>
            <a:lvl6pPr marL="2514600" indent="-228600" eaLnBrk="0" fontAlgn="base" hangingPunct="0">
              <a:spcBef>
                <a:spcPts val="400"/>
              </a:spcBef>
              <a:spcAft>
                <a:spcPct val="0"/>
              </a:spcAft>
              <a:buFont typeface="Arial" charset="0"/>
              <a:buChar char="•"/>
              <a:defRPr sz="1400">
                <a:solidFill>
                  <a:schemeClr val="tx1"/>
                </a:solidFill>
                <a:latin typeface="Arial" charset="0"/>
                <a:ea typeface="ＭＳ Ｐゴシック" pitchFamily="34" charset="-128"/>
              </a:defRPr>
            </a:lvl6pPr>
            <a:lvl7pPr marL="2971800" indent="-228600" eaLnBrk="0" fontAlgn="base" hangingPunct="0">
              <a:spcBef>
                <a:spcPts val="400"/>
              </a:spcBef>
              <a:spcAft>
                <a:spcPct val="0"/>
              </a:spcAft>
              <a:buFont typeface="Arial" charset="0"/>
              <a:buChar char="•"/>
              <a:defRPr sz="1400">
                <a:solidFill>
                  <a:schemeClr val="tx1"/>
                </a:solidFill>
                <a:latin typeface="Arial" charset="0"/>
                <a:ea typeface="ＭＳ Ｐゴシック" pitchFamily="34" charset="-128"/>
              </a:defRPr>
            </a:lvl7pPr>
            <a:lvl8pPr marL="3429000" indent="-228600" eaLnBrk="0" fontAlgn="base" hangingPunct="0">
              <a:spcBef>
                <a:spcPts val="400"/>
              </a:spcBef>
              <a:spcAft>
                <a:spcPct val="0"/>
              </a:spcAft>
              <a:buFont typeface="Arial" charset="0"/>
              <a:buChar char="•"/>
              <a:defRPr sz="1400">
                <a:solidFill>
                  <a:schemeClr val="tx1"/>
                </a:solidFill>
                <a:latin typeface="Arial" charset="0"/>
                <a:ea typeface="ＭＳ Ｐゴシック" pitchFamily="34" charset="-128"/>
              </a:defRPr>
            </a:lvl8pPr>
            <a:lvl9pPr marL="3886200" indent="-228600" eaLnBrk="0" fontAlgn="base" hangingPunct="0">
              <a:spcBef>
                <a:spcPts val="400"/>
              </a:spcBef>
              <a:spcAft>
                <a:spcPct val="0"/>
              </a:spcAft>
              <a:buFont typeface="Arial" charset="0"/>
              <a:buChar char="•"/>
              <a:defRPr sz="1400">
                <a:solidFill>
                  <a:schemeClr val="tx1"/>
                </a:solidFill>
                <a:latin typeface="Arial" charset="0"/>
                <a:ea typeface="ＭＳ Ｐゴシック" pitchFamily="34" charset="-128"/>
              </a:defRPr>
            </a:lvl9pPr>
          </a:lstStyle>
          <a:p>
            <a:pPr fontAlgn="base">
              <a:spcBef>
                <a:spcPct val="40000"/>
              </a:spcBef>
              <a:spcAft>
                <a:spcPct val="0"/>
              </a:spcAft>
              <a:buFontTx/>
              <a:buNone/>
            </a:pPr>
            <a:r>
              <a:rPr lang="fr-FR" altLang="de-DE" sz="1600" b="1" dirty="0">
                <a:solidFill>
                  <a:srgbClr val="FFCC66"/>
                </a:solidFill>
                <a:latin typeface="+mn-lt"/>
              </a:rPr>
              <a:t>Bisoprolol était significativement plus efficace sur la réduction de la PAS (p &lt;0,05) et PAD (p &lt;0,01) pendant les 4 dernières heures de l’intervalle de dosage</a:t>
            </a:r>
          </a:p>
          <a:p>
            <a:pPr fontAlgn="base">
              <a:spcBef>
                <a:spcPct val="40000"/>
              </a:spcBef>
              <a:spcAft>
                <a:spcPct val="0"/>
              </a:spcAft>
              <a:buFontTx/>
              <a:buNone/>
            </a:pPr>
            <a:r>
              <a:rPr lang="fr-FR" altLang="de-DE" sz="1600" b="1" dirty="0">
                <a:solidFill>
                  <a:srgbClr val="FFCC66"/>
                </a:solidFill>
                <a:latin typeface="+mn-lt"/>
              </a:rPr>
              <a:t>Sur 24H, </a:t>
            </a:r>
            <a:r>
              <a:rPr lang="fr-FR" altLang="de-DE" sz="1600" b="1" dirty="0" err="1">
                <a:solidFill>
                  <a:srgbClr val="FFCC66"/>
                </a:solidFill>
                <a:latin typeface="+mn-lt"/>
              </a:rPr>
              <a:t>Bisoprolol</a:t>
            </a:r>
            <a:r>
              <a:rPr lang="fr-FR" altLang="de-DE" sz="1600" b="1" dirty="0">
                <a:solidFill>
                  <a:srgbClr val="FFCC66"/>
                </a:solidFill>
                <a:latin typeface="+mn-lt"/>
              </a:rPr>
              <a:t> a démontré une baisse de la moyenne de la PAD de 33% (11,6 vs 8,7 mm Hg, p &lt;0,01)</a:t>
            </a:r>
          </a:p>
        </p:txBody>
      </p:sp>
      <p:sp>
        <p:nvSpPr>
          <p:cNvPr id="117765" name="TextBox 6"/>
          <p:cNvSpPr txBox="1">
            <a:spLocks noChangeArrowheads="1"/>
          </p:cNvSpPr>
          <p:nvPr/>
        </p:nvSpPr>
        <p:spPr bwMode="auto">
          <a:xfrm>
            <a:off x="814308" y="4614378"/>
            <a:ext cx="10610284" cy="492443"/>
          </a:xfrm>
          <a:prstGeom prst="rect">
            <a:avLst/>
          </a:prstGeom>
          <a:solidFill>
            <a:srgbClr val="FFFFCC"/>
          </a:solidFill>
          <a:ln>
            <a:noFill/>
          </a:ln>
        </p:spPr>
        <p:txBody>
          <a:bodyPr wrap="square">
            <a:spAutoFit/>
          </a:bodyPr>
          <a:lstStyle>
            <a:lvl1pPr>
              <a:spcBef>
                <a:spcPts val="1200"/>
              </a:spcBef>
              <a:buFont typeface="Wingdings" pitchFamily="2" charset="2"/>
              <a:buChar char="§"/>
              <a:defRPr>
                <a:solidFill>
                  <a:schemeClr val="tx1"/>
                </a:solidFill>
                <a:latin typeface="Arial" charset="0"/>
                <a:ea typeface="ＭＳ Ｐゴシック" pitchFamily="34" charset="-128"/>
              </a:defRPr>
            </a:lvl1pPr>
            <a:lvl2pPr marL="742950" indent="-285750">
              <a:spcBef>
                <a:spcPts val="800"/>
              </a:spcBef>
              <a:buFont typeface="Arial" charset="0"/>
              <a:buChar char="–"/>
              <a:defRPr sz="1600">
                <a:solidFill>
                  <a:schemeClr val="tx1"/>
                </a:solidFill>
                <a:latin typeface="Arial" charset="0"/>
                <a:ea typeface="ＭＳ Ｐゴシック" pitchFamily="34" charset="-128"/>
              </a:defRPr>
            </a:lvl2pPr>
            <a:lvl3pPr marL="1143000" indent="-228600">
              <a:spcBef>
                <a:spcPts val="400"/>
              </a:spcBef>
              <a:buFont typeface="Arial" charset="0"/>
              <a:buChar char="•"/>
              <a:defRPr sz="1400">
                <a:solidFill>
                  <a:schemeClr val="tx1"/>
                </a:solidFill>
                <a:latin typeface="Arial" charset="0"/>
                <a:ea typeface="ＭＳ Ｐゴシック" pitchFamily="34" charset="-128"/>
              </a:defRPr>
            </a:lvl3pPr>
            <a:lvl4pPr marL="1600200" indent="-228600">
              <a:spcBef>
                <a:spcPts val="400"/>
              </a:spcBef>
              <a:buFont typeface="Arial" charset="0"/>
              <a:buChar char="•"/>
              <a:defRPr sz="1400">
                <a:solidFill>
                  <a:schemeClr val="tx1"/>
                </a:solidFill>
                <a:latin typeface="Arial" charset="0"/>
                <a:ea typeface="ＭＳ Ｐゴシック" pitchFamily="34" charset="-128"/>
              </a:defRPr>
            </a:lvl4pPr>
            <a:lvl5pPr marL="2057400" indent="-228600">
              <a:spcBef>
                <a:spcPts val="400"/>
              </a:spcBef>
              <a:buFont typeface="Arial" charset="0"/>
              <a:buChar char="•"/>
              <a:defRPr sz="1400">
                <a:solidFill>
                  <a:schemeClr val="tx1"/>
                </a:solidFill>
                <a:latin typeface="Arial" charset="0"/>
                <a:ea typeface="ＭＳ Ｐゴシック" pitchFamily="34" charset="-128"/>
              </a:defRPr>
            </a:lvl5pPr>
            <a:lvl6pPr marL="2514600" indent="-228600" eaLnBrk="0" fontAlgn="base" hangingPunct="0">
              <a:spcBef>
                <a:spcPts val="400"/>
              </a:spcBef>
              <a:spcAft>
                <a:spcPct val="0"/>
              </a:spcAft>
              <a:buFont typeface="Arial" charset="0"/>
              <a:buChar char="•"/>
              <a:defRPr sz="1400">
                <a:solidFill>
                  <a:schemeClr val="tx1"/>
                </a:solidFill>
                <a:latin typeface="Arial" charset="0"/>
                <a:ea typeface="ＭＳ Ｐゴシック" pitchFamily="34" charset="-128"/>
              </a:defRPr>
            </a:lvl6pPr>
            <a:lvl7pPr marL="2971800" indent="-228600" eaLnBrk="0" fontAlgn="base" hangingPunct="0">
              <a:spcBef>
                <a:spcPts val="400"/>
              </a:spcBef>
              <a:spcAft>
                <a:spcPct val="0"/>
              </a:spcAft>
              <a:buFont typeface="Arial" charset="0"/>
              <a:buChar char="•"/>
              <a:defRPr sz="1400">
                <a:solidFill>
                  <a:schemeClr val="tx1"/>
                </a:solidFill>
                <a:latin typeface="Arial" charset="0"/>
                <a:ea typeface="ＭＳ Ｐゴシック" pitchFamily="34" charset="-128"/>
              </a:defRPr>
            </a:lvl7pPr>
            <a:lvl8pPr marL="3429000" indent="-228600" eaLnBrk="0" fontAlgn="base" hangingPunct="0">
              <a:spcBef>
                <a:spcPts val="400"/>
              </a:spcBef>
              <a:spcAft>
                <a:spcPct val="0"/>
              </a:spcAft>
              <a:buFont typeface="Arial" charset="0"/>
              <a:buChar char="•"/>
              <a:defRPr sz="1400">
                <a:solidFill>
                  <a:schemeClr val="tx1"/>
                </a:solidFill>
                <a:latin typeface="Arial" charset="0"/>
                <a:ea typeface="ＭＳ Ｐゴシック" pitchFamily="34" charset="-128"/>
              </a:defRPr>
            </a:lvl8pPr>
            <a:lvl9pPr marL="3886200" indent="-228600" eaLnBrk="0" fontAlgn="base" hangingPunct="0">
              <a:spcBef>
                <a:spcPts val="400"/>
              </a:spcBef>
              <a:spcAft>
                <a:spcPct val="0"/>
              </a:spcAft>
              <a:buFont typeface="Arial" charset="0"/>
              <a:buChar char="•"/>
              <a:defRPr sz="1400">
                <a:solidFill>
                  <a:schemeClr val="tx1"/>
                </a:solidFill>
                <a:latin typeface="Arial" charset="0"/>
                <a:ea typeface="ＭＳ Ｐゴシック" pitchFamily="34" charset="-128"/>
              </a:defRPr>
            </a:lvl9pPr>
          </a:lstStyle>
          <a:p>
            <a:pPr fontAlgn="base">
              <a:spcBef>
                <a:spcPct val="0"/>
              </a:spcBef>
              <a:spcAft>
                <a:spcPct val="0"/>
              </a:spcAft>
              <a:buFontTx/>
              <a:buNone/>
            </a:pPr>
            <a:r>
              <a:rPr lang="fr-FR" altLang="de-DE" sz="1300" dirty="0">
                <a:solidFill>
                  <a:schemeClr val="accent1"/>
                </a:solidFill>
                <a:latin typeface="+mn-lt"/>
              </a:rPr>
              <a:t>Étude randomisée, en double aveugle groupes parallèles de 659 patients atteints d’hypertension légère à modérée (21-84 ans) avec MAPA sur 24 heures après un traitement de 8 semaines (</a:t>
            </a:r>
            <a:r>
              <a:rPr lang="fr-FR" altLang="de-DE" sz="1300" dirty="0" err="1">
                <a:solidFill>
                  <a:schemeClr val="accent1"/>
                </a:solidFill>
                <a:latin typeface="+mn-lt"/>
              </a:rPr>
              <a:t>bisoprolol</a:t>
            </a:r>
            <a:r>
              <a:rPr lang="fr-FR" altLang="de-DE" sz="1300" dirty="0">
                <a:solidFill>
                  <a:schemeClr val="accent1"/>
                </a:solidFill>
                <a:latin typeface="+mn-lt"/>
              </a:rPr>
              <a:t> 10 mg/j, n = 336, </a:t>
            </a:r>
            <a:r>
              <a:rPr lang="fr-FR" altLang="de-DE" sz="1300" dirty="0" err="1">
                <a:solidFill>
                  <a:schemeClr val="accent1"/>
                </a:solidFill>
                <a:latin typeface="+mn-lt"/>
              </a:rPr>
              <a:t>aténolol</a:t>
            </a:r>
            <a:r>
              <a:rPr lang="fr-FR" altLang="de-DE" sz="1300" dirty="0">
                <a:solidFill>
                  <a:schemeClr val="accent1"/>
                </a:solidFill>
                <a:latin typeface="+mn-lt"/>
              </a:rPr>
              <a:t> 50 mg/j n = 323)</a:t>
            </a:r>
          </a:p>
        </p:txBody>
      </p:sp>
      <p:sp>
        <p:nvSpPr>
          <p:cNvPr id="103" name="Textfeld 102"/>
          <p:cNvSpPr txBox="1"/>
          <p:nvPr/>
        </p:nvSpPr>
        <p:spPr bwMode="gray">
          <a:xfrm>
            <a:off x="5006178" y="2790921"/>
            <a:ext cx="129844" cy="246221"/>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chemeClr val="accent1"/>
              </a:buClr>
              <a:buSzTx/>
              <a:tabLst/>
            </a:pPr>
            <a:r>
              <a:rPr lang="fr-FR" sz="1600" noProof="0" dirty="0">
                <a:solidFill>
                  <a:schemeClr val="accent1"/>
                </a:solidFill>
                <a:ea typeface="Verdana" panose="020B0604030504040204" pitchFamily="34" charset="0"/>
                <a:cs typeface="Verdana" panose="020B0604030504040204" pitchFamily="34" charset="0"/>
              </a:rPr>
              <a:t>*</a:t>
            </a:r>
            <a:endParaRPr kumimoji="0" lang="fr-FR" sz="1600" b="0" i="0" u="none" strike="noStrike" kern="1200" cap="none" spc="0" normalizeH="0" baseline="0" noProof="0" dirty="0">
              <a:ln>
                <a:noFill/>
              </a:ln>
              <a:solidFill>
                <a:schemeClr val="accent1"/>
              </a:solidFill>
              <a:effectLst/>
              <a:uLnTx/>
              <a:uFillTx/>
              <a:ea typeface="Verdana" panose="020B0604030504040204" pitchFamily="34" charset="0"/>
              <a:cs typeface="Verdana" panose="020B0604030504040204" pitchFamily="34" charset="0"/>
            </a:endParaRPr>
          </a:p>
        </p:txBody>
      </p:sp>
      <p:sp>
        <p:nvSpPr>
          <p:cNvPr id="354" name="Textfeld 353"/>
          <p:cNvSpPr txBox="1"/>
          <p:nvPr/>
        </p:nvSpPr>
        <p:spPr bwMode="gray">
          <a:xfrm>
            <a:off x="10632577" y="2565599"/>
            <a:ext cx="259686" cy="246221"/>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chemeClr val="accent1"/>
              </a:buClr>
              <a:buSzTx/>
              <a:tabLst/>
            </a:pPr>
            <a:r>
              <a:rPr lang="fr-FR" sz="1600" noProof="0" dirty="0">
                <a:solidFill>
                  <a:schemeClr val="accent1"/>
                </a:solidFill>
                <a:ea typeface="Verdana" panose="020B0604030504040204" pitchFamily="34" charset="0"/>
                <a:cs typeface="Verdana" panose="020B0604030504040204" pitchFamily="34" charset="0"/>
              </a:rPr>
              <a:t>**</a:t>
            </a:r>
            <a:endParaRPr kumimoji="0" lang="fr-FR" sz="1600" b="0" i="0" u="none" strike="noStrike" kern="1200" cap="none" spc="0" normalizeH="0" baseline="0" noProof="0" dirty="0">
              <a:ln>
                <a:noFill/>
              </a:ln>
              <a:solidFill>
                <a:schemeClr val="accent1"/>
              </a:solidFill>
              <a:effectLst/>
              <a:uLnTx/>
              <a:uFillTx/>
              <a:ea typeface="Verdana" panose="020B0604030504040204" pitchFamily="34" charset="0"/>
              <a:cs typeface="Verdana" panose="020B0604030504040204" pitchFamily="34" charset="0"/>
            </a:endParaRPr>
          </a:p>
        </p:txBody>
      </p:sp>
      <p:sp>
        <p:nvSpPr>
          <p:cNvPr id="369" name="Rectangle 45"/>
          <p:cNvSpPr>
            <a:spLocks noChangeArrowheads="1"/>
          </p:cNvSpPr>
          <p:nvPr/>
        </p:nvSpPr>
        <p:spPr bwMode="auto">
          <a:xfrm>
            <a:off x="5002296" y="3490789"/>
            <a:ext cx="11089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de-DE" sz="1200" dirty="0">
                <a:solidFill>
                  <a:srgbClr val="FF9900"/>
                </a:solidFill>
                <a:latin typeface="+mn-lt"/>
              </a:rPr>
              <a:t>*p&lt;0.05</a:t>
            </a:r>
          </a:p>
        </p:txBody>
      </p:sp>
      <p:sp>
        <p:nvSpPr>
          <p:cNvPr id="2" name="TextBox 1"/>
          <p:cNvSpPr txBox="1"/>
          <p:nvPr/>
        </p:nvSpPr>
        <p:spPr bwMode="gray">
          <a:xfrm>
            <a:off x="1853451" y="1234720"/>
            <a:ext cx="3973850" cy="430887"/>
          </a:xfrm>
          <a:prstGeom prst="rect">
            <a:avLst/>
          </a:prstGeom>
          <a:solidFill>
            <a:srgbClr val="FFFFCC"/>
          </a:solidFill>
        </p:spPr>
        <p:txBody>
          <a:bodyPr wrap="square" lIns="0" tIns="0" rIns="0" bIns="0" rtlCol="0">
            <a:spAutoFit/>
          </a:bodyPr>
          <a:lstStyle/>
          <a:p>
            <a:pPr marR="0" algn="ctr" defTabSz="914400" rtl="0" eaLnBrk="1" fontAlgn="auto" latinLnBrk="0" hangingPunct="1">
              <a:lnSpc>
                <a:spcPct val="100000"/>
              </a:lnSpc>
              <a:spcBef>
                <a:spcPts val="300"/>
              </a:spcBef>
              <a:spcAft>
                <a:spcPts val="300"/>
              </a:spcAft>
              <a:buClr>
                <a:schemeClr val="accent1"/>
              </a:buClr>
              <a:buSzTx/>
              <a:tabLst/>
            </a:pPr>
            <a:r>
              <a:rPr kumimoji="0" lang="fr-FR" sz="1400" b="1" i="0" u="none" strike="noStrike" kern="1200" cap="none" spc="0" normalizeH="0" baseline="0" noProof="0" dirty="0">
                <a:ln>
                  <a:noFill/>
                </a:ln>
                <a:solidFill>
                  <a:schemeClr val="accent1"/>
                </a:solidFill>
                <a:effectLst/>
                <a:uLnTx/>
                <a:uFillTx/>
                <a:ea typeface="Verdana" panose="020B0604030504040204" pitchFamily="34" charset="0"/>
                <a:cs typeface="Verdana" panose="020B0604030504040204" pitchFamily="34" charset="0"/>
              </a:rPr>
              <a:t>Variation moyenne de la PA systolique</a:t>
            </a:r>
            <a:r>
              <a:rPr kumimoji="0" lang="fr-FR" sz="1400" b="1" i="0" u="none" strike="noStrike" kern="1200" cap="none" spc="0" normalizeH="0" noProof="0" dirty="0">
                <a:ln>
                  <a:noFill/>
                </a:ln>
                <a:solidFill>
                  <a:schemeClr val="accent1"/>
                </a:solidFill>
                <a:effectLst/>
                <a:uLnTx/>
                <a:uFillTx/>
                <a:ea typeface="Verdana" panose="020B0604030504040204" pitchFamily="34" charset="0"/>
                <a:cs typeface="Verdana" panose="020B0604030504040204" pitchFamily="34" charset="0"/>
              </a:rPr>
              <a:t> (</a:t>
            </a:r>
            <a:r>
              <a:rPr kumimoji="0" lang="fr-FR" sz="1400" b="1" i="0" u="none" strike="noStrike" kern="1200" cap="none" spc="0" normalizeH="0" noProof="0" dirty="0" err="1">
                <a:ln>
                  <a:noFill/>
                </a:ln>
                <a:solidFill>
                  <a:schemeClr val="accent1"/>
                </a:solidFill>
                <a:effectLst/>
                <a:uLnTx/>
                <a:uFillTx/>
                <a:ea typeface="Verdana" panose="020B0604030504040204" pitchFamily="34" charset="0"/>
                <a:cs typeface="Verdana" panose="020B0604030504040204" pitchFamily="34" charset="0"/>
              </a:rPr>
              <a:t>mmHg</a:t>
            </a:r>
            <a:r>
              <a:rPr kumimoji="0" lang="fr-FR" sz="1400" b="1" i="0" u="none" strike="noStrike" kern="1200" cap="none" spc="0" normalizeH="0" noProof="0" dirty="0">
                <a:ln>
                  <a:noFill/>
                </a:ln>
                <a:solidFill>
                  <a:schemeClr val="accent1"/>
                </a:solidFill>
                <a:effectLst/>
                <a:uLnTx/>
                <a:uFillTx/>
                <a:ea typeface="Verdana" panose="020B0604030504040204" pitchFamily="34" charset="0"/>
                <a:cs typeface="Verdana" panose="020B0604030504040204" pitchFamily="34" charset="0"/>
              </a:rPr>
              <a:t>)</a:t>
            </a:r>
            <a:endParaRPr kumimoji="0" lang="fr-FR" sz="1400" b="1" i="0" u="none" strike="noStrike" kern="1200" cap="none" spc="0" normalizeH="0" baseline="0" noProof="0" dirty="0">
              <a:ln>
                <a:noFill/>
              </a:ln>
              <a:solidFill>
                <a:schemeClr val="accent1"/>
              </a:solidFill>
              <a:effectLst/>
              <a:uLnTx/>
              <a:uFillTx/>
              <a:ea typeface="Verdana" panose="020B0604030504040204" pitchFamily="34" charset="0"/>
              <a:cs typeface="Verdana" panose="020B0604030504040204" pitchFamily="34" charset="0"/>
            </a:endParaRPr>
          </a:p>
        </p:txBody>
      </p:sp>
      <p:sp>
        <p:nvSpPr>
          <p:cNvPr id="146" name="TextBox 145"/>
          <p:cNvSpPr txBox="1"/>
          <p:nvPr/>
        </p:nvSpPr>
        <p:spPr bwMode="gray">
          <a:xfrm>
            <a:off x="6856992" y="1221639"/>
            <a:ext cx="3973850" cy="430887"/>
          </a:xfrm>
          <a:prstGeom prst="rect">
            <a:avLst/>
          </a:prstGeom>
          <a:solidFill>
            <a:srgbClr val="FFFFCC"/>
          </a:solidFill>
        </p:spPr>
        <p:txBody>
          <a:bodyPr wrap="square" lIns="0" tIns="0" rIns="0" bIns="0" rtlCol="0">
            <a:spAutoFit/>
          </a:bodyPr>
          <a:lstStyle/>
          <a:p>
            <a:pPr algn="ctr">
              <a:spcBef>
                <a:spcPts val="300"/>
              </a:spcBef>
              <a:spcAft>
                <a:spcPts val="300"/>
              </a:spcAft>
              <a:buClr>
                <a:schemeClr val="accent1"/>
              </a:buClr>
            </a:pPr>
            <a:r>
              <a:rPr lang="fr-FR" sz="1400" b="1" dirty="0">
                <a:solidFill>
                  <a:schemeClr val="accent1"/>
                </a:solidFill>
                <a:ea typeface="Verdana" panose="020B0604030504040204" pitchFamily="34" charset="0"/>
                <a:cs typeface="Verdana" panose="020B0604030504040204" pitchFamily="34" charset="0"/>
              </a:rPr>
              <a:t>Variation moyenne de la PA diastolique (</a:t>
            </a:r>
            <a:r>
              <a:rPr lang="fr-FR" sz="1400" b="1" dirty="0" err="1">
                <a:solidFill>
                  <a:schemeClr val="accent1"/>
                </a:solidFill>
                <a:ea typeface="Verdana" panose="020B0604030504040204" pitchFamily="34" charset="0"/>
                <a:cs typeface="Verdana" panose="020B0604030504040204" pitchFamily="34" charset="0"/>
              </a:rPr>
              <a:t>mmHg</a:t>
            </a:r>
            <a:r>
              <a:rPr lang="fr-FR" sz="1400" b="1" dirty="0">
                <a:solidFill>
                  <a:schemeClr val="accent1"/>
                </a:solidFill>
                <a:ea typeface="Verdana" panose="020B0604030504040204" pitchFamily="34" charset="0"/>
                <a:cs typeface="Verdana" panose="020B0604030504040204" pitchFamily="34" charset="0"/>
              </a:rPr>
              <a:t>)</a:t>
            </a:r>
          </a:p>
        </p:txBody>
      </p:sp>
      <p:sp>
        <p:nvSpPr>
          <p:cNvPr id="147" name="Slide Number Placeholder 1"/>
          <p:cNvSpPr>
            <a:spLocks noGrp="1"/>
          </p:cNvSpPr>
          <p:nvPr>
            <p:ph type="sldNum" sz="quarter" idx="4294967295"/>
          </p:nvPr>
        </p:nvSpPr>
        <p:spPr>
          <a:xfrm>
            <a:off x="624001" y="6380999"/>
            <a:ext cx="648000" cy="216172"/>
          </a:xfrm>
          <a:prstGeom prst="rect">
            <a:avLst/>
          </a:prstGeom>
        </p:spPr>
        <p:txBody>
          <a:bodyPr/>
          <a:lstStyle/>
          <a:p>
            <a:fld id="{FD5E7EB4-4CDF-47BB-AF16-07782904B863}" type="slidenum">
              <a:rPr lang="fr-FR" sz="800" smtClean="0">
                <a:solidFill>
                  <a:schemeClr val="bg1"/>
                </a:solidFill>
                <a:latin typeface="+mn-lt"/>
              </a:rPr>
              <a:pPr/>
              <a:t>21</a:t>
            </a:fld>
            <a:endParaRPr lang="fr-FR" sz="800" dirty="0">
              <a:solidFill>
                <a:schemeClr val="bg1"/>
              </a:solidFill>
              <a:latin typeface="+mn-lt"/>
            </a:endParaRPr>
          </a:p>
        </p:txBody>
      </p:sp>
      <p:grpSp>
        <p:nvGrpSpPr>
          <p:cNvPr id="148" name="Gruppieren 147"/>
          <p:cNvGrpSpPr/>
          <p:nvPr/>
        </p:nvGrpSpPr>
        <p:grpSpPr>
          <a:xfrm>
            <a:off x="671469" y="1899770"/>
            <a:ext cx="4977321" cy="2449425"/>
            <a:chOff x="671347" y="2024678"/>
            <a:chExt cx="4753616" cy="2339336"/>
          </a:xfrm>
        </p:grpSpPr>
        <p:grpSp>
          <p:nvGrpSpPr>
            <p:cNvPr id="149" name="Gruppieren 148"/>
            <p:cNvGrpSpPr/>
            <p:nvPr/>
          </p:nvGrpSpPr>
          <p:grpSpPr>
            <a:xfrm>
              <a:off x="671347" y="2024678"/>
              <a:ext cx="4661264" cy="2024836"/>
              <a:chOff x="5972137" y="2026364"/>
              <a:chExt cx="4661264" cy="2024836"/>
            </a:xfrm>
          </p:grpSpPr>
          <p:grpSp>
            <p:nvGrpSpPr>
              <p:cNvPr id="157" name="Gruppieren 156"/>
              <p:cNvGrpSpPr/>
              <p:nvPr/>
            </p:nvGrpSpPr>
            <p:grpSpPr>
              <a:xfrm>
                <a:off x="5972137" y="2026364"/>
                <a:ext cx="4661264" cy="2024836"/>
                <a:chOff x="1086189" y="1966414"/>
                <a:chExt cx="9412546" cy="3511228"/>
              </a:xfrm>
            </p:grpSpPr>
            <p:sp>
              <p:nvSpPr>
                <p:cNvPr id="160" name="Rechteck 159"/>
                <p:cNvSpPr/>
                <p:nvPr/>
              </p:nvSpPr>
              <p:spPr bwMode="gray">
                <a:xfrm>
                  <a:off x="6215015" y="2275947"/>
                  <a:ext cx="2951079" cy="3046081"/>
                </a:xfrm>
                <a:prstGeom prst="rect">
                  <a:avLst/>
                </a:prstGeom>
                <a:solidFill>
                  <a:srgbClr val="96D7D2">
                    <a:alpha val="34000"/>
                  </a:srgbClr>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400" kern="0" dirty="0">
                    <a:solidFill>
                      <a:srgbClr val="FFFF99"/>
                    </a:solidFill>
                  </a:endParaRPr>
                </a:p>
              </p:txBody>
            </p:sp>
            <p:cxnSp>
              <p:nvCxnSpPr>
                <p:cNvPr id="161" name="Gerader Verbinder 160"/>
                <p:cNvCxnSpPr/>
                <p:nvPr/>
              </p:nvCxnSpPr>
              <p:spPr>
                <a:xfrm>
                  <a:off x="1781624" y="5322030"/>
                  <a:ext cx="871711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62" name="Gruppieren 161"/>
                <p:cNvGrpSpPr/>
                <p:nvPr/>
              </p:nvGrpSpPr>
              <p:grpSpPr>
                <a:xfrm>
                  <a:off x="1086189" y="1966414"/>
                  <a:ext cx="695434" cy="3511228"/>
                  <a:chOff x="1086189" y="1966417"/>
                  <a:chExt cx="695434" cy="3511231"/>
                </a:xfrm>
              </p:grpSpPr>
              <p:sp>
                <p:nvSpPr>
                  <p:cNvPr id="207" name="Textfeld 206"/>
                  <p:cNvSpPr txBox="1"/>
                  <p:nvPr/>
                </p:nvSpPr>
                <p:spPr bwMode="gray">
                  <a:xfrm>
                    <a:off x="1086191" y="1966417"/>
                    <a:ext cx="360578" cy="305833"/>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kumimoji="0" lang="fr-FR" sz="1200" b="0"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rPr>
                      <a:t>0</a:t>
                    </a:r>
                    <a:endParaRPr lang="fr-FR" sz="1200" dirty="0">
                      <a:solidFill>
                        <a:srgbClr val="FFFF99"/>
                      </a:solidFill>
                      <a:ea typeface="Verdana" panose="020B0604030504040204" pitchFamily="34" charset="0"/>
                      <a:cs typeface="Verdana" panose="020B0604030504040204" pitchFamily="34" charset="0"/>
                    </a:endParaRPr>
                  </a:p>
                </p:txBody>
              </p:sp>
              <p:sp>
                <p:nvSpPr>
                  <p:cNvPr id="208" name="Textfeld 207"/>
                  <p:cNvSpPr txBox="1"/>
                  <p:nvPr/>
                </p:nvSpPr>
                <p:spPr bwMode="gray">
                  <a:xfrm>
                    <a:off x="1086191" y="2764029"/>
                    <a:ext cx="360578" cy="305833"/>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-5</a:t>
                    </a:r>
                  </a:p>
                </p:txBody>
              </p:sp>
              <p:sp>
                <p:nvSpPr>
                  <p:cNvPr id="209" name="Textfeld 208"/>
                  <p:cNvSpPr txBox="1"/>
                  <p:nvPr/>
                </p:nvSpPr>
                <p:spPr bwMode="gray">
                  <a:xfrm>
                    <a:off x="1086191" y="3551522"/>
                    <a:ext cx="630885" cy="305833"/>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-10</a:t>
                    </a:r>
                  </a:p>
                </p:txBody>
              </p:sp>
              <p:sp>
                <p:nvSpPr>
                  <p:cNvPr id="210" name="Textfeld 209"/>
                  <p:cNvSpPr txBox="1"/>
                  <p:nvPr/>
                </p:nvSpPr>
                <p:spPr bwMode="gray">
                  <a:xfrm>
                    <a:off x="1086189" y="4384323"/>
                    <a:ext cx="695434" cy="305833"/>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-15</a:t>
                    </a:r>
                  </a:p>
                </p:txBody>
              </p:sp>
              <p:sp>
                <p:nvSpPr>
                  <p:cNvPr id="211" name="Textfeld 210"/>
                  <p:cNvSpPr txBox="1"/>
                  <p:nvPr/>
                </p:nvSpPr>
                <p:spPr bwMode="gray">
                  <a:xfrm>
                    <a:off x="1086189" y="5171815"/>
                    <a:ext cx="551417" cy="305833"/>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-20</a:t>
                    </a:r>
                  </a:p>
                </p:txBody>
              </p:sp>
            </p:grpSp>
            <p:sp>
              <p:nvSpPr>
                <p:cNvPr id="163" name="Textfeld 162"/>
                <p:cNvSpPr txBox="1"/>
                <p:nvPr>
                  <p:custDataLst>
                    <p:tags r:id="rId30"/>
                  </p:custDataLst>
                </p:nvPr>
              </p:nvSpPr>
              <p:spPr bwMode="gray">
                <a:xfrm>
                  <a:off x="1980871" y="3904489"/>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164" name="Textfeld 163"/>
                <p:cNvSpPr txBox="1"/>
                <p:nvPr>
                  <p:custDataLst>
                    <p:tags r:id="rId31"/>
                  </p:custDataLst>
                </p:nvPr>
              </p:nvSpPr>
              <p:spPr bwMode="gray">
                <a:xfrm>
                  <a:off x="2504453" y="4270835"/>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165" name="Textfeld 164"/>
                <p:cNvSpPr txBox="1"/>
                <p:nvPr>
                  <p:custDataLst>
                    <p:tags r:id="rId32"/>
                  </p:custDataLst>
                </p:nvPr>
              </p:nvSpPr>
              <p:spPr bwMode="gray">
                <a:xfrm>
                  <a:off x="3243640" y="4062388"/>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166" name="Textfeld 165"/>
                <p:cNvSpPr txBox="1"/>
                <p:nvPr>
                  <p:custDataLst>
                    <p:tags r:id="rId33"/>
                  </p:custDataLst>
                </p:nvPr>
              </p:nvSpPr>
              <p:spPr bwMode="gray">
                <a:xfrm>
                  <a:off x="4050359" y="4274960"/>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167" name="Textfeld 166"/>
                <p:cNvSpPr txBox="1"/>
                <p:nvPr>
                  <p:custDataLst>
                    <p:tags r:id="rId34"/>
                  </p:custDataLst>
                </p:nvPr>
              </p:nvSpPr>
              <p:spPr bwMode="gray">
                <a:xfrm>
                  <a:off x="4782146" y="4332769"/>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168" name="Textfeld 167"/>
                <p:cNvSpPr txBox="1"/>
                <p:nvPr>
                  <p:custDataLst>
                    <p:tags r:id="rId35"/>
                  </p:custDataLst>
                </p:nvPr>
              </p:nvSpPr>
              <p:spPr bwMode="gray">
                <a:xfrm>
                  <a:off x="5561461" y="4020101"/>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169" name="Textfeld 168"/>
                <p:cNvSpPr txBox="1"/>
                <p:nvPr>
                  <p:custDataLst>
                    <p:tags r:id="rId36"/>
                  </p:custDataLst>
                </p:nvPr>
              </p:nvSpPr>
              <p:spPr bwMode="gray">
                <a:xfrm>
                  <a:off x="6255940" y="4078905"/>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170" name="Textfeld 169"/>
                <p:cNvSpPr txBox="1"/>
                <p:nvPr>
                  <p:custDataLst>
                    <p:tags r:id="rId37"/>
                  </p:custDataLst>
                </p:nvPr>
              </p:nvSpPr>
              <p:spPr bwMode="gray">
                <a:xfrm>
                  <a:off x="6979858" y="3691914"/>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171" name="Textfeld 170"/>
                <p:cNvSpPr txBox="1"/>
                <p:nvPr>
                  <p:custDataLst>
                    <p:tags r:id="rId38"/>
                  </p:custDataLst>
                </p:nvPr>
              </p:nvSpPr>
              <p:spPr bwMode="gray">
                <a:xfrm>
                  <a:off x="7728065" y="3691914"/>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172" name="Textfeld 171"/>
                <p:cNvSpPr txBox="1"/>
                <p:nvPr>
                  <p:custDataLst>
                    <p:tags r:id="rId39"/>
                  </p:custDataLst>
                </p:nvPr>
              </p:nvSpPr>
              <p:spPr bwMode="gray">
                <a:xfrm>
                  <a:off x="8490741" y="3487599"/>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173" name="Textfeld 172"/>
                <p:cNvSpPr txBox="1"/>
                <p:nvPr>
                  <p:custDataLst>
                    <p:tags r:id="rId40"/>
                  </p:custDataLst>
                </p:nvPr>
              </p:nvSpPr>
              <p:spPr bwMode="gray">
                <a:xfrm>
                  <a:off x="9210702" y="3371686"/>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174" name="Textfeld 173"/>
                <p:cNvSpPr txBox="1"/>
                <p:nvPr>
                  <p:custDataLst>
                    <p:tags r:id="rId41"/>
                  </p:custDataLst>
                </p:nvPr>
              </p:nvSpPr>
              <p:spPr bwMode="gray">
                <a:xfrm>
                  <a:off x="10028691" y="3941649"/>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cxnSp>
              <p:nvCxnSpPr>
                <p:cNvPr id="175" name="Gerader Verbinder 174"/>
                <p:cNvCxnSpPr/>
                <p:nvPr/>
              </p:nvCxnSpPr>
              <p:spPr>
                <a:xfrm flipH="1" flipV="1">
                  <a:off x="9337887" y="3464274"/>
                  <a:ext cx="827062" cy="594618"/>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6" name="Gerader Verbinder 175"/>
                <p:cNvCxnSpPr/>
                <p:nvPr/>
              </p:nvCxnSpPr>
              <p:spPr>
                <a:xfrm flipH="1">
                  <a:off x="8616613" y="3476664"/>
                  <a:ext cx="721276" cy="115618"/>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7" name="Gerader Verbinder 176"/>
                <p:cNvCxnSpPr/>
                <p:nvPr/>
              </p:nvCxnSpPr>
              <p:spPr>
                <a:xfrm flipH="1">
                  <a:off x="7852063" y="3600542"/>
                  <a:ext cx="769360" cy="206463"/>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8" name="Gerader Verbinder 177"/>
                <p:cNvCxnSpPr/>
                <p:nvPr/>
              </p:nvCxnSpPr>
              <p:spPr>
                <a:xfrm flipH="1" flipV="1">
                  <a:off x="7106749" y="3794616"/>
                  <a:ext cx="750126" cy="4131"/>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9" name="Gerader Verbinder 178"/>
                <p:cNvCxnSpPr/>
                <p:nvPr/>
              </p:nvCxnSpPr>
              <p:spPr>
                <a:xfrm flipH="1">
                  <a:off x="6380667" y="3798749"/>
                  <a:ext cx="726082" cy="392278"/>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0" name="Gerader Verbinder 179"/>
                <p:cNvCxnSpPr/>
                <p:nvPr/>
              </p:nvCxnSpPr>
              <p:spPr>
                <a:xfrm flipH="1" flipV="1">
                  <a:off x="5688245" y="4129089"/>
                  <a:ext cx="692422" cy="6194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1" name="Gerader Verbinder 180"/>
                <p:cNvCxnSpPr/>
                <p:nvPr/>
              </p:nvCxnSpPr>
              <p:spPr>
                <a:xfrm flipH="1">
                  <a:off x="4909269" y="4129089"/>
                  <a:ext cx="793402" cy="317954"/>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2" name="Gerader Verbinder 181"/>
                <p:cNvCxnSpPr/>
                <p:nvPr/>
              </p:nvCxnSpPr>
              <p:spPr>
                <a:xfrm flipH="1" flipV="1">
                  <a:off x="4173571" y="4393363"/>
                  <a:ext cx="745316" cy="5368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3" name="Gerader Verbinder 182"/>
                <p:cNvCxnSpPr/>
                <p:nvPr/>
              </p:nvCxnSpPr>
              <p:spPr>
                <a:xfrm flipH="1" flipV="1">
                  <a:off x="3375366" y="4174510"/>
                  <a:ext cx="803014" cy="214722"/>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4" name="Gerader Verbinder 183"/>
                <p:cNvCxnSpPr/>
                <p:nvPr/>
              </p:nvCxnSpPr>
              <p:spPr>
                <a:xfrm flipH="1">
                  <a:off x="2630050" y="4170381"/>
                  <a:ext cx="745314" cy="206465"/>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5" name="Gerader Verbinder 184"/>
                <p:cNvCxnSpPr/>
                <p:nvPr/>
              </p:nvCxnSpPr>
              <p:spPr>
                <a:xfrm flipH="1" flipV="1">
                  <a:off x="2105923" y="4017598"/>
                  <a:ext cx="519317" cy="367505"/>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6" name="Textfeld 185"/>
                <p:cNvSpPr txBox="1"/>
                <p:nvPr>
                  <p:custDataLst>
                    <p:tags r:id="rId42"/>
                  </p:custDataLst>
                </p:nvPr>
              </p:nvSpPr>
              <p:spPr bwMode="gray">
                <a:xfrm>
                  <a:off x="1979942" y="4616536"/>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fr-FR"/>
                  </a:defPPr>
                  <a:lvl1pPr algn="ctr">
                    <a:spcAft>
                      <a:spcPts val="300"/>
                    </a:spcAft>
                    <a:buSzPct val="100000"/>
                    <a:defRPr sz="1200" b="1">
                      <a:solidFill>
                        <a:srgbClr val="FFFFFF"/>
                      </a:solidFill>
                    </a:defRPr>
                  </a:lvl1pPr>
                </a:lstStyle>
                <a:p>
                  <a:endParaRPr lang="fr-FR" dirty="0">
                    <a:solidFill>
                      <a:srgbClr val="FFFF99"/>
                    </a:solidFill>
                  </a:endParaRPr>
                </a:p>
              </p:txBody>
            </p:sp>
            <p:cxnSp>
              <p:nvCxnSpPr>
                <p:cNvPr id="187" name="Gerader Verbinder 186"/>
                <p:cNvCxnSpPr/>
                <p:nvPr/>
              </p:nvCxnSpPr>
              <p:spPr>
                <a:xfrm flipV="1">
                  <a:off x="2630048" y="5000366"/>
                  <a:ext cx="740506" cy="169302"/>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188" name="Gerader Verbinder 187"/>
                <p:cNvCxnSpPr/>
                <p:nvPr/>
              </p:nvCxnSpPr>
              <p:spPr>
                <a:xfrm flipV="1">
                  <a:off x="3375364" y="4884746"/>
                  <a:ext cx="798208" cy="115620"/>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189" name="Gerader Verbinder 188"/>
                <p:cNvCxnSpPr/>
                <p:nvPr/>
              </p:nvCxnSpPr>
              <p:spPr>
                <a:xfrm>
                  <a:off x="4173571" y="4880617"/>
                  <a:ext cx="750124" cy="144525"/>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190" name="Gerader Verbinder 189"/>
                <p:cNvCxnSpPr/>
                <p:nvPr/>
              </p:nvCxnSpPr>
              <p:spPr>
                <a:xfrm flipV="1">
                  <a:off x="5683437" y="4385104"/>
                  <a:ext cx="716464" cy="189948"/>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191" name="Gerader Verbinder 190"/>
                <p:cNvCxnSpPr/>
                <p:nvPr/>
              </p:nvCxnSpPr>
              <p:spPr>
                <a:xfrm flipH="1">
                  <a:off x="6385475" y="4157995"/>
                  <a:ext cx="721276" cy="222980"/>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192" name="Gerader Verbinder 191"/>
                <p:cNvCxnSpPr>
                  <a:stCxn id="203" idx="6"/>
                </p:cNvCxnSpPr>
                <p:nvPr/>
              </p:nvCxnSpPr>
              <p:spPr>
                <a:xfrm flipH="1">
                  <a:off x="7111557" y="4083929"/>
                  <a:ext cx="859546" cy="74064"/>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193" name="Gerader Verbinder 192"/>
                <p:cNvCxnSpPr/>
                <p:nvPr/>
              </p:nvCxnSpPr>
              <p:spPr>
                <a:xfrm flipH="1">
                  <a:off x="7842447" y="3860687"/>
                  <a:ext cx="788592" cy="218851"/>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194" name="Gerader Verbinder 193"/>
                <p:cNvCxnSpPr/>
                <p:nvPr/>
              </p:nvCxnSpPr>
              <p:spPr>
                <a:xfrm flipH="1" flipV="1">
                  <a:off x="8621421" y="3852427"/>
                  <a:ext cx="706848" cy="474867"/>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195" name="Gerader Verbinder 194"/>
                <p:cNvCxnSpPr/>
                <p:nvPr/>
              </p:nvCxnSpPr>
              <p:spPr>
                <a:xfrm flipH="1" flipV="1">
                  <a:off x="9347504" y="4323164"/>
                  <a:ext cx="807829" cy="20649"/>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196" name="Gerader Verbinder 195"/>
                <p:cNvCxnSpPr/>
                <p:nvPr/>
              </p:nvCxnSpPr>
              <p:spPr>
                <a:xfrm>
                  <a:off x="2100136" y="4259955"/>
                  <a:ext cx="526392" cy="290328"/>
                </a:xfrm>
                <a:prstGeom prst="line">
                  <a:avLst/>
                </a:prstGeom>
                <a:solidFill>
                  <a:schemeClr val="bg2"/>
                </a:solidFill>
                <a:ln w="28575">
                  <a:noFill/>
                </a:ln>
                <a:effectLst/>
              </p:spPr>
            </p:cxnSp>
            <p:sp>
              <p:nvSpPr>
                <p:cNvPr id="197" name="Textfeld 196"/>
                <p:cNvSpPr txBox="1"/>
                <p:nvPr>
                  <p:custDataLst>
                    <p:tags r:id="rId43"/>
                  </p:custDataLst>
                </p:nvPr>
              </p:nvSpPr>
              <p:spPr bwMode="gray">
                <a:xfrm>
                  <a:off x="2503114" y="5061329"/>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198" name="Textfeld 197"/>
                <p:cNvSpPr txBox="1"/>
                <p:nvPr>
                  <p:custDataLst>
                    <p:tags r:id="rId44"/>
                  </p:custDataLst>
                </p:nvPr>
              </p:nvSpPr>
              <p:spPr bwMode="gray">
                <a:xfrm>
                  <a:off x="3245768" y="4888705"/>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199" name="Textfeld 198"/>
                <p:cNvSpPr txBox="1"/>
                <p:nvPr>
                  <p:custDataLst>
                    <p:tags r:id="rId45"/>
                  </p:custDataLst>
                </p:nvPr>
              </p:nvSpPr>
              <p:spPr bwMode="gray">
                <a:xfrm>
                  <a:off x="4047435" y="4772095"/>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00" name="Textfeld 199"/>
                <p:cNvSpPr txBox="1"/>
                <p:nvPr>
                  <p:custDataLst>
                    <p:tags r:id="rId46"/>
                  </p:custDataLst>
                </p:nvPr>
              </p:nvSpPr>
              <p:spPr bwMode="gray">
                <a:xfrm>
                  <a:off x="4792125" y="4911688"/>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01" name="Textfeld 200"/>
                <p:cNvSpPr txBox="1"/>
                <p:nvPr>
                  <p:custDataLst>
                    <p:tags r:id="rId47"/>
                  </p:custDataLst>
                </p:nvPr>
              </p:nvSpPr>
              <p:spPr bwMode="gray">
                <a:xfrm>
                  <a:off x="6260096" y="4274963"/>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02" name="Textfeld 201"/>
                <p:cNvSpPr txBox="1"/>
                <p:nvPr>
                  <p:custDataLst>
                    <p:tags r:id="rId48"/>
                  </p:custDataLst>
                </p:nvPr>
              </p:nvSpPr>
              <p:spPr bwMode="gray">
                <a:xfrm>
                  <a:off x="6979856" y="4050001"/>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03" name="Textfeld 202"/>
                <p:cNvSpPr txBox="1"/>
                <p:nvPr>
                  <p:custDataLst>
                    <p:tags r:id="rId49"/>
                  </p:custDataLst>
                </p:nvPr>
              </p:nvSpPr>
              <p:spPr bwMode="gray">
                <a:xfrm>
                  <a:off x="7719103" y="3974681"/>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04" name="Textfeld 203"/>
                <p:cNvSpPr txBox="1"/>
                <p:nvPr>
                  <p:custDataLst>
                    <p:tags r:id="rId50"/>
                  </p:custDataLst>
                </p:nvPr>
              </p:nvSpPr>
              <p:spPr bwMode="gray">
                <a:xfrm>
                  <a:off x="8496466" y="3744250"/>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05" name="Textfeld 204"/>
                <p:cNvSpPr txBox="1"/>
                <p:nvPr>
                  <p:custDataLst>
                    <p:tags r:id="rId51"/>
                  </p:custDataLst>
                </p:nvPr>
              </p:nvSpPr>
              <p:spPr bwMode="gray">
                <a:xfrm>
                  <a:off x="9210702" y="4209689"/>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06" name="Textfeld 205"/>
                <p:cNvSpPr txBox="1"/>
                <p:nvPr>
                  <p:custDataLst>
                    <p:tags r:id="rId52"/>
                  </p:custDataLst>
                </p:nvPr>
              </p:nvSpPr>
              <p:spPr bwMode="gray">
                <a:xfrm>
                  <a:off x="10021826" y="4232674"/>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grpSp>
          <p:cxnSp>
            <p:nvCxnSpPr>
              <p:cNvPr id="158" name="Gerader Verbinder 157"/>
              <p:cNvCxnSpPr/>
              <p:nvPr/>
            </p:nvCxnSpPr>
            <p:spPr>
              <a:xfrm flipV="1">
                <a:off x="7872540" y="3535461"/>
                <a:ext cx="373856" cy="254794"/>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159" name="Gerader Verbinder 158"/>
              <p:cNvCxnSpPr/>
              <p:nvPr/>
            </p:nvCxnSpPr>
            <p:spPr>
              <a:xfrm flipH="1" flipV="1">
                <a:off x="6474746" y="3616424"/>
                <a:ext cx="261938" cy="261937"/>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grpSp>
        <p:sp>
          <p:nvSpPr>
            <p:cNvPr id="150" name="Textfeld 149"/>
            <p:cNvSpPr txBox="1"/>
            <p:nvPr>
              <p:custDataLst>
                <p:tags r:id="rId29"/>
              </p:custDataLst>
            </p:nvPr>
          </p:nvSpPr>
          <p:spPr bwMode="gray">
            <a:xfrm>
              <a:off x="2883955" y="3468446"/>
              <a:ext cx="124795" cy="126000"/>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151" name="Textfeld 150"/>
            <p:cNvSpPr txBox="1"/>
            <p:nvPr/>
          </p:nvSpPr>
          <p:spPr bwMode="gray">
            <a:xfrm>
              <a:off x="868827" y="4187648"/>
              <a:ext cx="295475" cy="1763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kumimoji="0" lang="fr-FR" sz="1200" b="1"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rPr>
                <a:t>10 h</a:t>
              </a:r>
            </a:p>
          </p:txBody>
        </p:sp>
        <p:sp>
          <p:nvSpPr>
            <p:cNvPr id="152" name="Textfeld 151"/>
            <p:cNvSpPr txBox="1"/>
            <p:nvPr/>
          </p:nvSpPr>
          <p:spPr bwMode="gray">
            <a:xfrm>
              <a:off x="2002173" y="4186956"/>
              <a:ext cx="264856" cy="1763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b="1" dirty="0">
                  <a:solidFill>
                    <a:srgbClr val="FFFF99"/>
                  </a:solidFill>
                  <a:ea typeface="Verdana" panose="020B0604030504040204" pitchFamily="34" charset="0"/>
                  <a:cs typeface="Verdana" panose="020B0604030504040204" pitchFamily="34" charset="0"/>
                </a:rPr>
                <a:t>16H</a:t>
              </a:r>
              <a:endParaRPr kumimoji="0" lang="fr-FR" sz="1200" b="1"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endParaRPr>
            </a:p>
          </p:txBody>
        </p:sp>
        <p:sp>
          <p:nvSpPr>
            <p:cNvPr id="153" name="Textfeld 152"/>
            <p:cNvSpPr txBox="1"/>
            <p:nvPr/>
          </p:nvSpPr>
          <p:spPr bwMode="gray">
            <a:xfrm>
              <a:off x="3043192" y="4186622"/>
              <a:ext cx="264856" cy="1763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b="1" dirty="0">
                  <a:solidFill>
                    <a:srgbClr val="FFFF99"/>
                  </a:solidFill>
                  <a:ea typeface="Verdana" panose="020B0604030504040204" pitchFamily="34" charset="0"/>
                  <a:cs typeface="Verdana" panose="020B0604030504040204" pitchFamily="34" charset="0"/>
                </a:rPr>
                <a:t>22H</a:t>
              </a:r>
              <a:endParaRPr kumimoji="0" lang="fr-FR" sz="1200" b="1"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endParaRPr>
            </a:p>
          </p:txBody>
        </p:sp>
        <p:sp>
          <p:nvSpPr>
            <p:cNvPr id="154" name="Textfeld 153"/>
            <p:cNvSpPr txBox="1"/>
            <p:nvPr/>
          </p:nvSpPr>
          <p:spPr bwMode="gray">
            <a:xfrm>
              <a:off x="4125975" y="4186622"/>
              <a:ext cx="182184" cy="1763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b="1" dirty="0">
                  <a:solidFill>
                    <a:srgbClr val="FFFF99"/>
                  </a:solidFill>
                  <a:ea typeface="Verdana" panose="020B0604030504040204" pitchFamily="34" charset="0"/>
                  <a:cs typeface="Verdana" panose="020B0604030504040204" pitchFamily="34" charset="0"/>
                </a:rPr>
                <a:t>4H</a:t>
              </a:r>
              <a:endParaRPr kumimoji="0" lang="fr-FR" sz="1200" b="1"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endParaRPr>
            </a:p>
          </p:txBody>
        </p:sp>
        <p:sp>
          <p:nvSpPr>
            <p:cNvPr id="155" name="Textfeld 154"/>
            <p:cNvSpPr txBox="1"/>
            <p:nvPr/>
          </p:nvSpPr>
          <p:spPr bwMode="gray">
            <a:xfrm>
              <a:off x="5160107" y="4186622"/>
              <a:ext cx="264856" cy="1763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b="1" dirty="0">
                  <a:solidFill>
                    <a:srgbClr val="FFFF99"/>
                  </a:solidFill>
                  <a:ea typeface="Verdana" panose="020B0604030504040204" pitchFamily="34" charset="0"/>
                  <a:cs typeface="Verdana" panose="020B0604030504040204" pitchFamily="34" charset="0"/>
                </a:rPr>
                <a:t>10H</a:t>
              </a:r>
              <a:endParaRPr kumimoji="0" lang="fr-FR" sz="1200" b="1"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endParaRPr>
            </a:p>
          </p:txBody>
        </p:sp>
      </p:grpSp>
      <p:sp>
        <p:nvSpPr>
          <p:cNvPr id="212" name="Textfeld 211"/>
          <p:cNvSpPr txBox="1"/>
          <p:nvPr>
            <p:custDataLst>
              <p:tags r:id="rId1"/>
            </p:custDataLst>
          </p:nvPr>
        </p:nvSpPr>
        <p:spPr bwMode="gray">
          <a:xfrm>
            <a:off x="1406750" y="1760008"/>
            <a:ext cx="131930" cy="131930"/>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FF"/>
              </a:solidFill>
            </a:endParaRPr>
          </a:p>
        </p:txBody>
      </p:sp>
      <p:sp>
        <p:nvSpPr>
          <p:cNvPr id="213" name="Textfeld 212"/>
          <p:cNvSpPr txBox="1"/>
          <p:nvPr>
            <p:custDataLst>
              <p:tags r:id="rId2"/>
            </p:custDataLst>
          </p:nvPr>
        </p:nvSpPr>
        <p:spPr bwMode="gray">
          <a:xfrm>
            <a:off x="1404794" y="1974642"/>
            <a:ext cx="131930" cy="131930"/>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FF"/>
              </a:solidFill>
            </a:endParaRPr>
          </a:p>
        </p:txBody>
      </p:sp>
      <p:sp>
        <p:nvSpPr>
          <p:cNvPr id="214" name="Rechteck 213"/>
          <p:cNvSpPr/>
          <p:nvPr/>
        </p:nvSpPr>
        <p:spPr bwMode="gray">
          <a:xfrm>
            <a:off x="1404794" y="2191120"/>
            <a:ext cx="131930" cy="131930"/>
          </a:xfrm>
          <a:prstGeom prst="rect">
            <a:avLst/>
          </a:prstGeom>
          <a:solidFill>
            <a:srgbClr val="96D7D2">
              <a:alpha val="34000"/>
            </a:srgbClr>
          </a:solidFill>
          <a:ln w="9525" cap="flat" cmpd="sng" algn="ctr">
            <a:noFill/>
            <a:prstDash val="solid"/>
          </a:ln>
          <a:effectLst/>
        </p:spPr>
        <p:txBody>
          <a:bodyPr rtlCol="0" anchor="ctr" anchorCtr="0"/>
          <a:lstStyle/>
          <a:p>
            <a:pPr algn="ctr">
              <a:spcBef>
                <a:spcPts val="300"/>
              </a:spcBef>
              <a:spcAft>
                <a:spcPts val="300"/>
              </a:spcAft>
              <a:buClr>
                <a:schemeClr val="bg1"/>
              </a:buClr>
              <a:buSzPct val="100000"/>
              <a:buFont typeface="Arial" panose="020B0604020202020204" pitchFamily="34" charset="0"/>
              <a:buNone/>
            </a:pPr>
            <a:endParaRPr lang="fr-FR" sz="1400" kern="0" dirty="0">
              <a:solidFill>
                <a:srgbClr val="FFFFFF"/>
              </a:solidFill>
            </a:endParaRPr>
          </a:p>
        </p:txBody>
      </p:sp>
      <p:sp>
        <p:nvSpPr>
          <p:cNvPr id="215" name="Textfeld 214"/>
          <p:cNvSpPr txBox="1"/>
          <p:nvPr/>
        </p:nvSpPr>
        <p:spPr bwMode="gray">
          <a:xfrm>
            <a:off x="1640995" y="1753718"/>
            <a:ext cx="692497" cy="577081"/>
          </a:xfrm>
          <a:prstGeom prst="rect">
            <a:avLst/>
          </a:prstGeom>
          <a:noFill/>
        </p:spPr>
        <p:txBody>
          <a:bodyPr wrap="none" lIns="0" tIns="0" rIns="0" bIns="0" rtlCol="0">
            <a:spAutoFit/>
          </a:bodyPr>
          <a:lstStyle/>
          <a:p>
            <a:pPr>
              <a:lnSpc>
                <a:spcPts val="1100"/>
              </a:lnSpc>
              <a:spcBef>
                <a:spcPts val="300"/>
              </a:spcBef>
              <a:spcAft>
                <a:spcPts val="300"/>
              </a:spcAft>
              <a:buClr>
                <a:srgbClr val="52328F"/>
              </a:buClr>
            </a:pPr>
            <a:r>
              <a:rPr kumimoji="0" lang="fr-FR" sz="1200" b="0" i="0" u="none" strike="noStrike" kern="1200" cap="none" spc="0" normalizeH="0" baseline="0" noProof="0" dirty="0" err="1">
                <a:ln>
                  <a:noFill/>
                </a:ln>
                <a:solidFill>
                  <a:srgbClr val="FFFF99"/>
                </a:solidFill>
                <a:effectLst/>
                <a:uLnTx/>
                <a:uFillTx/>
                <a:ea typeface="Verdana" panose="020B0604030504040204" pitchFamily="34" charset="0"/>
                <a:cs typeface="Verdana" panose="020B0604030504040204" pitchFamily="34" charset="0"/>
              </a:rPr>
              <a:t>Atenolol</a:t>
            </a:r>
            <a:endParaRPr kumimoji="0" lang="fr-FR" sz="1200" b="0"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endParaRPr>
          </a:p>
          <a:p>
            <a:pPr marR="0" algn="l" defTabSz="914400" rtl="0" eaLnBrk="1" fontAlgn="auto" latinLnBrk="0" hangingPunct="1">
              <a:lnSpc>
                <a:spcPts val="11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Bisoprolol</a:t>
            </a:r>
          </a:p>
          <a:p>
            <a:pPr marR="0" algn="l" defTabSz="914400" rtl="0" eaLnBrk="1" fontAlgn="auto" latinLnBrk="0" hangingPunct="1">
              <a:lnSpc>
                <a:spcPts val="1100"/>
              </a:lnSpc>
              <a:spcBef>
                <a:spcPts val="300"/>
              </a:spcBef>
              <a:spcAft>
                <a:spcPts val="300"/>
              </a:spcAft>
              <a:buClr>
                <a:srgbClr val="52328F"/>
              </a:buClr>
              <a:buSzTx/>
              <a:tabLst/>
            </a:pPr>
            <a:r>
              <a:rPr kumimoji="0" lang="fr-FR" sz="1200" b="0"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rPr>
              <a:t>La nuit</a:t>
            </a:r>
          </a:p>
        </p:txBody>
      </p:sp>
      <p:grpSp>
        <p:nvGrpSpPr>
          <p:cNvPr id="216" name="Gruppieren 215"/>
          <p:cNvGrpSpPr/>
          <p:nvPr/>
        </p:nvGrpSpPr>
        <p:grpSpPr>
          <a:xfrm>
            <a:off x="6252444" y="1921081"/>
            <a:ext cx="4946730" cy="2368197"/>
            <a:chOff x="5972137" y="2026364"/>
            <a:chExt cx="4724398" cy="2261760"/>
          </a:xfrm>
        </p:grpSpPr>
        <p:sp>
          <p:nvSpPr>
            <p:cNvPr id="217" name="Textfeld 216"/>
            <p:cNvSpPr txBox="1"/>
            <p:nvPr>
              <p:custDataLst>
                <p:tags r:id="rId5"/>
              </p:custDataLst>
            </p:nvPr>
          </p:nvSpPr>
          <p:spPr bwMode="gray">
            <a:xfrm>
              <a:off x="8182399" y="3094960"/>
              <a:ext cx="124795" cy="126000"/>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grpSp>
          <p:nvGrpSpPr>
            <p:cNvPr id="218" name="Gruppieren 217"/>
            <p:cNvGrpSpPr/>
            <p:nvPr/>
          </p:nvGrpSpPr>
          <p:grpSpPr>
            <a:xfrm>
              <a:off x="5972137" y="2026364"/>
              <a:ext cx="4661264" cy="2024836"/>
              <a:chOff x="1086189" y="1966414"/>
              <a:chExt cx="9412546" cy="3511228"/>
            </a:xfrm>
          </p:grpSpPr>
          <p:sp>
            <p:nvSpPr>
              <p:cNvPr id="227" name="Rechteck 226"/>
              <p:cNvSpPr/>
              <p:nvPr/>
            </p:nvSpPr>
            <p:spPr bwMode="gray">
              <a:xfrm>
                <a:off x="6215015" y="2275947"/>
                <a:ext cx="2883648" cy="3046081"/>
              </a:xfrm>
              <a:prstGeom prst="rect">
                <a:avLst/>
              </a:prstGeom>
              <a:solidFill>
                <a:srgbClr val="96D7D2">
                  <a:alpha val="34000"/>
                </a:srgbClr>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400" kern="0" dirty="0">
                  <a:solidFill>
                    <a:srgbClr val="FFFF99"/>
                  </a:solidFill>
                </a:endParaRPr>
              </a:p>
            </p:txBody>
          </p:sp>
          <p:cxnSp>
            <p:nvCxnSpPr>
              <p:cNvPr id="228" name="Gerader Verbinder 227"/>
              <p:cNvCxnSpPr/>
              <p:nvPr/>
            </p:nvCxnSpPr>
            <p:spPr>
              <a:xfrm>
                <a:off x="1781624" y="5322030"/>
                <a:ext cx="871711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29" name="Gruppieren 228"/>
              <p:cNvGrpSpPr/>
              <p:nvPr/>
            </p:nvGrpSpPr>
            <p:grpSpPr>
              <a:xfrm>
                <a:off x="1086189" y="1966414"/>
                <a:ext cx="695434" cy="3511228"/>
                <a:chOff x="1086189" y="1966417"/>
                <a:chExt cx="695434" cy="3511231"/>
              </a:xfrm>
            </p:grpSpPr>
            <p:sp>
              <p:nvSpPr>
                <p:cNvPr id="331" name="Textfeld 330"/>
                <p:cNvSpPr txBox="1"/>
                <p:nvPr/>
              </p:nvSpPr>
              <p:spPr bwMode="gray">
                <a:xfrm>
                  <a:off x="1086191" y="1966417"/>
                  <a:ext cx="360578" cy="305833"/>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kumimoji="0" lang="fr-FR" sz="1200" b="0"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rPr>
                    <a:t>0</a:t>
                  </a:r>
                  <a:endParaRPr lang="fr-FR" sz="1200" dirty="0">
                    <a:solidFill>
                      <a:srgbClr val="FFFF99"/>
                    </a:solidFill>
                    <a:ea typeface="Verdana" panose="020B0604030504040204" pitchFamily="34" charset="0"/>
                    <a:cs typeface="Verdana" panose="020B0604030504040204" pitchFamily="34" charset="0"/>
                  </a:endParaRPr>
                </a:p>
              </p:txBody>
            </p:sp>
            <p:sp>
              <p:nvSpPr>
                <p:cNvPr id="332" name="Textfeld 331"/>
                <p:cNvSpPr txBox="1"/>
                <p:nvPr/>
              </p:nvSpPr>
              <p:spPr bwMode="gray">
                <a:xfrm>
                  <a:off x="1086191" y="2764029"/>
                  <a:ext cx="360578" cy="305833"/>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-5</a:t>
                  </a:r>
                </a:p>
              </p:txBody>
            </p:sp>
            <p:sp>
              <p:nvSpPr>
                <p:cNvPr id="333" name="Textfeld 332"/>
                <p:cNvSpPr txBox="1"/>
                <p:nvPr/>
              </p:nvSpPr>
              <p:spPr bwMode="gray">
                <a:xfrm>
                  <a:off x="1086191" y="3551522"/>
                  <a:ext cx="630885" cy="305833"/>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-10</a:t>
                  </a:r>
                </a:p>
              </p:txBody>
            </p:sp>
            <p:sp>
              <p:nvSpPr>
                <p:cNvPr id="334" name="Textfeld 333"/>
                <p:cNvSpPr txBox="1"/>
                <p:nvPr/>
              </p:nvSpPr>
              <p:spPr bwMode="gray">
                <a:xfrm>
                  <a:off x="1086189" y="4384323"/>
                  <a:ext cx="695434" cy="305833"/>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-15</a:t>
                  </a:r>
                </a:p>
              </p:txBody>
            </p:sp>
            <p:sp>
              <p:nvSpPr>
                <p:cNvPr id="335" name="Textfeld 334"/>
                <p:cNvSpPr txBox="1"/>
                <p:nvPr/>
              </p:nvSpPr>
              <p:spPr bwMode="gray">
                <a:xfrm>
                  <a:off x="1086189" y="5171815"/>
                  <a:ext cx="551417" cy="305833"/>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-20</a:t>
                  </a:r>
                </a:p>
              </p:txBody>
            </p:sp>
          </p:grpSp>
          <p:sp>
            <p:nvSpPr>
              <p:cNvPr id="230" name="Textfeld 229"/>
              <p:cNvSpPr txBox="1"/>
              <p:nvPr>
                <p:custDataLst>
                  <p:tags r:id="rId6"/>
                </p:custDataLst>
              </p:nvPr>
            </p:nvSpPr>
            <p:spPr bwMode="gray">
              <a:xfrm>
                <a:off x="1980871" y="3349414"/>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31" name="Textfeld 230"/>
              <p:cNvSpPr txBox="1"/>
              <p:nvPr>
                <p:custDataLst>
                  <p:tags r:id="rId7"/>
                </p:custDataLst>
              </p:nvPr>
            </p:nvSpPr>
            <p:spPr bwMode="gray">
              <a:xfrm>
                <a:off x="2504453" y="3519170"/>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32" name="Textfeld 231"/>
              <p:cNvSpPr txBox="1"/>
              <p:nvPr>
                <p:custDataLst>
                  <p:tags r:id="rId8"/>
                </p:custDataLst>
              </p:nvPr>
            </p:nvSpPr>
            <p:spPr bwMode="gray">
              <a:xfrm>
                <a:off x="3243640" y="3559812"/>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33" name="Textfeld 232"/>
              <p:cNvSpPr txBox="1"/>
              <p:nvPr>
                <p:custDataLst>
                  <p:tags r:id="rId9"/>
                </p:custDataLst>
              </p:nvPr>
            </p:nvSpPr>
            <p:spPr bwMode="gray">
              <a:xfrm>
                <a:off x="4050359" y="3568740"/>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34" name="Textfeld 233"/>
              <p:cNvSpPr txBox="1"/>
              <p:nvPr>
                <p:custDataLst>
                  <p:tags r:id="rId10"/>
                </p:custDataLst>
              </p:nvPr>
            </p:nvSpPr>
            <p:spPr bwMode="gray">
              <a:xfrm>
                <a:off x="4782146" y="3519546"/>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41" name="Textfeld 240"/>
              <p:cNvSpPr txBox="1"/>
              <p:nvPr>
                <p:custDataLst>
                  <p:tags r:id="rId11"/>
                </p:custDataLst>
              </p:nvPr>
            </p:nvSpPr>
            <p:spPr bwMode="gray">
              <a:xfrm>
                <a:off x="5561461" y="3391966"/>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92" name="Textfeld 291"/>
              <p:cNvSpPr txBox="1"/>
              <p:nvPr>
                <p:custDataLst>
                  <p:tags r:id="rId12"/>
                </p:custDataLst>
              </p:nvPr>
            </p:nvSpPr>
            <p:spPr bwMode="gray">
              <a:xfrm>
                <a:off x="6255940" y="3545145"/>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93" name="Textfeld 292"/>
              <p:cNvSpPr txBox="1"/>
              <p:nvPr>
                <p:custDataLst>
                  <p:tags r:id="rId13"/>
                </p:custDataLst>
              </p:nvPr>
            </p:nvSpPr>
            <p:spPr bwMode="gray">
              <a:xfrm>
                <a:off x="6979858" y="3418626"/>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94" name="Textfeld 293"/>
              <p:cNvSpPr txBox="1"/>
              <p:nvPr>
                <p:custDataLst>
                  <p:tags r:id="rId14"/>
                </p:custDataLst>
              </p:nvPr>
            </p:nvSpPr>
            <p:spPr bwMode="gray">
              <a:xfrm>
                <a:off x="7728065" y="3252928"/>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95" name="Textfeld 294"/>
              <p:cNvSpPr txBox="1"/>
              <p:nvPr>
                <p:custDataLst>
                  <p:tags r:id="rId15"/>
                </p:custDataLst>
              </p:nvPr>
            </p:nvSpPr>
            <p:spPr bwMode="gray">
              <a:xfrm>
                <a:off x="8490741" y="3289885"/>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96" name="Textfeld 295"/>
              <p:cNvSpPr txBox="1"/>
              <p:nvPr>
                <p:custDataLst>
                  <p:tags r:id="rId16"/>
                </p:custDataLst>
              </p:nvPr>
            </p:nvSpPr>
            <p:spPr bwMode="gray">
              <a:xfrm>
                <a:off x="9210702" y="3280845"/>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298" name="Textfeld 297"/>
              <p:cNvSpPr txBox="1"/>
              <p:nvPr>
                <p:custDataLst>
                  <p:tags r:id="rId17"/>
                </p:custDataLst>
              </p:nvPr>
            </p:nvSpPr>
            <p:spPr bwMode="gray">
              <a:xfrm>
                <a:off x="10028691" y="3074007"/>
                <a:ext cx="252000" cy="218494"/>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cxnSp>
            <p:nvCxnSpPr>
              <p:cNvPr id="299" name="Gerader Verbinder 298"/>
              <p:cNvCxnSpPr/>
              <p:nvPr/>
            </p:nvCxnSpPr>
            <p:spPr>
              <a:xfrm flipH="1">
                <a:off x="9347246" y="3205336"/>
                <a:ext cx="759740" cy="198205"/>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0" name="Gerader Verbinder 299"/>
              <p:cNvCxnSpPr/>
              <p:nvPr/>
            </p:nvCxnSpPr>
            <p:spPr>
              <a:xfrm flipH="1">
                <a:off x="8597124" y="3395282"/>
                <a:ext cx="774164" cy="8259"/>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1" name="Gerader Verbinder 300"/>
              <p:cNvCxnSpPr/>
              <p:nvPr/>
            </p:nvCxnSpPr>
            <p:spPr>
              <a:xfrm flipH="1" flipV="1">
                <a:off x="7794105" y="3366378"/>
                <a:ext cx="879954" cy="41292"/>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2" name="Gerader Verbinder 301"/>
              <p:cNvCxnSpPr/>
              <p:nvPr/>
            </p:nvCxnSpPr>
            <p:spPr>
              <a:xfrm flipH="1">
                <a:off x="7092067" y="3378765"/>
                <a:ext cx="706846" cy="161042"/>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3" name="Gerader Verbinder 302"/>
              <p:cNvCxnSpPr/>
              <p:nvPr/>
            </p:nvCxnSpPr>
            <p:spPr>
              <a:xfrm flipH="1">
                <a:off x="6327517" y="3539807"/>
                <a:ext cx="687612" cy="161042"/>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4" name="Gerader Verbinder 303"/>
              <p:cNvCxnSpPr/>
              <p:nvPr/>
            </p:nvCxnSpPr>
            <p:spPr>
              <a:xfrm flipH="1" flipV="1">
                <a:off x="5750500" y="3519163"/>
                <a:ext cx="552972" cy="136264"/>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5" name="Gerader Verbinder 304"/>
              <p:cNvCxnSpPr/>
              <p:nvPr/>
            </p:nvCxnSpPr>
            <p:spPr>
              <a:xfrm flipH="1">
                <a:off x="4961907" y="3521114"/>
                <a:ext cx="602975" cy="117796"/>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6" name="Gerader Verbinder 305"/>
              <p:cNvCxnSpPr/>
              <p:nvPr/>
            </p:nvCxnSpPr>
            <p:spPr>
              <a:xfrm flipH="1">
                <a:off x="4255059" y="3643039"/>
                <a:ext cx="591444" cy="33034"/>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7" name="Gerader Verbinder 306"/>
              <p:cNvCxnSpPr/>
              <p:nvPr/>
            </p:nvCxnSpPr>
            <p:spPr>
              <a:xfrm flipH="1">
                <a:off x="3423191" y="3671944"/>
                <a:ext cx="653954" cy="4131"/>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8" name="Gerader Verbinder 307"/>
              <p:cNvCxnSpPr>
                <a:stCxn id="232" idx="2"/>
              </p:cNvCxnSpPr>
              <p:nvPr/>
            </p:nvCxnSpPr>
            <p:spPr>
              <a:xfrm flipH="1" flipV="1">
                <a:off x="2589668" y="3637120"/>
                <a:ext cx="653972" cy="31938"/>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9" name="Gerader Verbinder 308"/>
              <p:cNvCxnSpPr/>
              <p:nvPr/>
            </p:nvCxnSpPr>
            <p:spPr>
              <a:xfrm flipH="1" flipV="1">
                <a:off x="2071050" y="3476760"/>
                <a:ext cx="481085" cy="150128"/>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10" name="Textfeld 309"/>
              <p:cNvSpPr txBox="1"/>
              <p:nvPr>
                <p:custDataLst>
                  <p:tags r:id="rId18"/>
                </p:custDataLst>
              </p:nvPr>
            </p:nvSpPr>
            <p:spPr bwMode="gray">
              <a:xfrm>
                <a:off x="1979942" y="4106154"/>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fr-FR"/>
                </a:defPPr>
                <a:lvl1pPr algn="ctr">
                  <a:spcAft>
                    <a:spcPts val="300"/>
                  </a:spcAft>
                  <a:buSzPct val="100000"/>
                  <a:defRPr sz="1200" b="1">
                    <a:solidFill>
                      <a:srgbClr val="FFFFFF"/>
                    </a:solidFill>
                  </a:defRPr>
                </a:lvl1pPr>
              </a:lstStyle>
              <a:p>
                <a:endParaRPr lang="fr-FR" dirty="0">
                  <a:solidFill>
                    <a:srgbClr val="FFFF99"/>
                  </a:solidFill>
                </a:endParaRPr>
              </a:p>
            </p:txBody>
          </p:sp>
          <p:cxnSp>
            <p:nvCxnSpPr>
              <p:cNvPr id="311" name="Gerader Verbinder 310"/>
              <p:cNvCxnSpPr/>
              <p:nvPr/>
            </p:nvCxnSpPr>
            <p:spPr>
              <a:xfrm flipV="1">
                <a:off x="2629789" y="4299594"/>
                <a:ext cx="740508" cy="210594"/>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312" name="Gerader Verbinder 311"/>
              <p:cNvCxnSpPr/>
              <p:nvPr/>
            </p:nvCxnSpPr>
            <p:spPr>
              <a:xfrm flipV="1">
                <a:off x="3370297" y="4161454"/>
                <a:ext cx="781492" cy="146400"/>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313" name="Gerader Verbinder 312"/>
              <p:cNvCxnSpPr/>
              <p:nvPr/>
            </p:nvCxnSpPr>
            <p:spPr>
              <a:xfrm>
                <a:off x="4178123" y="4159200"/>
                <a:ext cx="740506" cy="0"/>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314" name="Gerader Verbinder 313"/>
              <p:cNvCxnSpPr/>
              <p:nvPr/>
            </p:nvCxnSpPr>
            <p:spPr>
              <a:xfrm flipV="1">
                <a:off x="5678371" y="3837115"/>
                <a:ext cx="716464" cy="86714"/>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315" name="Gerader Verbinder 314"/>
              <p:cNvCxnSpPr/>
              <p:nvPr/>
            </p:nvCxnSpPr>
            <p:spPr>
              <a:xfrm flipH="1">
                <a:off x="6390027" y="3729755"/>
                <a:ext cx="750124" cy="111489"/>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316" name="Gerader Verbinder 315"/>
              <p:cNvCxnSpPr/>
              <p:nvPr/>
            </p:nvCxnSpPr>
            <p:spPr>
              <a:xfrm flipH="1">
                <a:off x="7068023" y="3692590"/>
                <a:ext cx="793402" cy="37165"/>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317" name="Gerader Verbinder 316"/>
              <p:cNvCxnSpPr/>
              <p:nvPr/>
            </p:nvCxnSpPr>
            <p:spPr>
              <a:xfrm flipH="1">
                <a:off x="7774871" y="3605876"/>
                <a:ext cx="870336" cy="82586"/>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318" name="Gerader Verbinder 317"/>
              <p:cNvCxnSpPr/>
              <p:nvPr/>
            </p:nvCxnSpPr>
            <p:spPr>
              <a:xfrm flipH="1" flipV="1">
                <a:off x="8669250" y="3626522"/>
                <a:ext cx="716464" cy="363376"/>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319" name="Gerader Verbinder 318"/>
              <p:cNvCxnSpPr/>
              <p:nvPr/>
            </p:nvCxnSpPr>
            <p:spPr>
              <a:xfrm flipH="1">
                <a:off x="9255884" y="3886667"/>
                <a:ext cx="860720" cy="90845"/>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320" name="Gerader Verbinder 319"/>
              <p:cNvCxnSpPr/>
              <p:nvPr/>
            </p:nvCxnSpPr>
            <p:spPr>
              <a:xfrm>
                <a:off x="2100136" y="4259955"/>
                <a:ext cx="526392" cy="290328"/>
              </a:xfrm>
              <a:prstGeom prst="line">
                <a:avLst/>
              </a:prstGeom>
              <a:solidFill>
                <a:schemeClr val="bg2"/>
              </a:solidFill>
              <a:ln w="28575">
                <a:noFill/>
              </a:ln>
              <a:effectLst/>
            </p:spPr>
          </p:cxnSp>
          <p:sp>
            <p:nvSpPr>
              <p:cNvPr id="321" name="Textfeld 320"/>
              <p:cNvSpPr txBox="1"/>
              <p:nvPr>
                <p:custDataLst>
                  <p:tags r:id="rId19"/>
                </p:custDataLst>
              </p:nvPr>
            </p:nvSpPr>
            <p:spPr bwMode="gray">
              <a:xfrm>
                <a:off x="2503114" y="4400598"/>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322" name="Textfeld 321"/>
              <p:cNvSpPr txBox="1"/>
              <p:nvPr>
                <p:custDataLst>
                  <p:tags r:id="rId20"/>
                </p:custDataLst>
              </p:nvPr>
            </p:nvSpPr>
            <p:spPr bwMode="gray">
              <a:xfrm>
                <a:off x="3245768" y="4196295"/>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323" name="Textfeld 322"/>
              <p:cNvSpPr txBox="1"/>
              <p:nvPr>
                <p:custDataLst>
                  <p:tags r:id="rId21"/>
                </p:custDataLst>
              </p:nvPr>
            </p:nvSpPr>
            <p:spPr bwMode="gray">
              <a:xfrm>
                <a:off x="4047435" y="4045971"/>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324" name="Textfeld 323"/>
              <p:cNvSpPr txBox="1"/>
              <p:nvPr>
                <p:custDataLst>
                  <p:tags r:id="rId22"/>
                </p:custDataLst>
              </p:nvPr>
            </p:nvSpPr>
            <p:spPr bwMode="gray">
              <a:xfrm>
                <a:off x="4792125" y="4053232"/>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325" name="Textfeld 324"/>
              <p:cNvSpPr txBox="1"/>
              <p:nvPr>
                <p:custDataLst>
                  <p:tags r:id="rId23"/>
                </p:custDataLst>
              </p:nvPr>
            </p:nvSpPr>
            <p:spPr bwMode="gray">
              <a:xfrm>
                <a:off x="6260096" y="3725104"/>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326" name="Textfeld 325"/>
              <p:cNvSpPr txBox="1"/>
              <p:nvPr>
                <p:custDataLst>
                  <p:tags r:id="rId24"/>
                </p:custDataLst>
              </p:nvPr>
            </p:nvSpPr>
            <p:spPr bwMode="gray">
              <a:xfrm>
                <a:off x="6979856" y="3628164"/>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327" name="Textfeld 326"/>
              <p:cNvSpPr txBox="1"/>
              <p:nvPr>
                <p:custDataLst>
                  <p:tags r:id="rId25"/>
                </p:custDataLst>
              </p:nvPr>
            </p:nvSpPr>
            <p:spPr bwMode="gray">
              <a:xfrm>
                <a:off x="7719103" y="3567908"/>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328" name="Textfeld 327"/>
              <p:cNvSpPr txBox="1"/>
              <p:nvPr>
                <p:custDataLst>
                  <p:tags r:id="rId26"/>
                </p:custDataLst>
              </p:nvPr>
            </p:nvSpPr>
            <p:spPr bwMode="gray">
              <a:xfrm>
                <a:off x="8496466" y="3521710"/>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329" name="Textfeld 328"/>
              <p:cNvSpPr txBox="1"/>
              <p:nvPr>
                <p:custDataLst>
                  <p:tags r:id="rId27"/>
                </p:custDataLst>
              </p:nvPr>
            </p:nvSpPr>
            <p:spPr bwMode="gray">
              <a:xfrm>
                <a:off x="9210702" y="3849451"/>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sp>
            <p:nvSpPr>
              <p:cNvPr id="330" name="Textfeld 329"/>
              <p:cNvSpPr txBox="1"/>
              <p:nvPr>
                <p:custDataLst>
                  <p:tags r:id="rId28"/>
                </p:custDataLst>
              </p:nvPr>
            </p:nvSpPr>
            <p:spPr bwMode="gray">
              <a:xfrm>
                <a:off x="10021826" y="3783140"/>
                <a:ext cx="252000" cy="218494"/>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99"/>
                  </a:solidFill>
                </a:endParaRPr>
              </a:p>
            </p:txBody>
          </p:sp>
        </p:grpSp>
        <p:cxnSp>
          <p:nvCxnSpPr>
            <p:cNvPr id="219" name="Gerader Verbinder 218"/>
            <p:cNvCxnSpPr/>
            <p:nvPr/>
          </p:nvCxnSpPr>
          <p:spPr>
            <a:xfrm flipV="1">
              <a:off x="7874794" y="3157538"/>
              <a:ext cx="369095" cy="130968"/>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cxnSp>
          <p:nvCxnSpPr>
            <p:cNvPr id="220" name="Gerader Verbinder 219"/>
            <p:cNvCxnSpPr/>
            <p:nvPr/>
          </p:nvCxnSpPr>
          <p:spPr>
            <a:xfrm flipH="1" flipV="1">
              <a:off x="6481764" y="3324226"/>
              <a:ext cx="257174" cy="166687"/>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sp>
          <p:nvSpPr>
            <p:cNvPr id="222" name="Textfeld 221"/>
            <p:cNvSpPr txBox="1"/>
            <p:nvPr/>
          </p:nvSpPr>
          <p:spPr bwMode="gray">
            <a:xfrm>
              <a:off x="7301355" y="4111758"/>
              <a:ext cx="264856" cy="1763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kumimoji="0" lang="fr-FR" sz="1200" b="1"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rPr>
                <a:t>16H</a:t>
              </a:r>
            </a:p>
          </p:txBody>
        </p:sp>
        <p:sp>
          <p:nvSpPr>
            <p:cNvPr id="223" name="Textfeld 222"/>
            <p:cNvSpPr txBox="1"/>
            <p:nvPr/>
          </p:nvSpPr>
          <p:spPr bwMode="gray">
            <a:xfrm>
              <a:off x="8342537" y="4101252"/>
              <a:ext cx="264856" cy="1763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b="1" dirty="0">
                  <a:solidFill>
                    <a:srgbClr val="FFFF99"/>
                  </a:solidFill>
                  <a:ea typeface="Verdana" panose="020B0604030504040204" pitchFamily="34" charset="0"/>
                  <a:cs typeface="Verdana" panose="020B0604030504040204" pitchFamily="34" charset="0"/>
                </a:rPr>
                <a:t>22H</a:t>
              </a:r>
              <a:endParaRPr kumimoji="0" lang="fr-FR" sz="1200" b="1"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endParaRPr>
            </a:p>
          </p:txBody>
        </p:sp>
        <p:sp>
          <p:nvSpPr>
            <p:cNvPr id="224" name="Textfeld 223"/>
            <p:cNvSpPr txBox="1"/>
            <p:nvPr/>
          </p:nvSpPr>
          <p:spPr bwMode="gray">
            <a:xfrm>
              <a:off x="9425952" y="4090274"/>
              <a:ext cx="182184" cy="1763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b="1" dirty="0">
                  <a:solidFill>
                    <a:srgbClr val="FFFF99"/>
                  </a:solidFill>
                  <a:ea typeface="Verdana" panose="020B0604030504040204" pitchFamily="34" charset="0"/>
                  <a:cs typeface="Verdana" panose="020B0604030504040204" pitchFamily="34" charset="0"/>
                </a:rPr>
                <a:t>4H</a:t>
              </a:r>
              <a:endParaRPr kumimoji="0" lang="fr-FR" sz="1200" b="1"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endParaRPr>
            </a:p>
          </p:txBody>
        </p:sp>
        <p:sp>
          <p:nvSpPr>
            <p:cNvPr id="225" name="Textfeld 224"/>
            <p:cNvSpPr txBox="1"/>
            <p:nvPr/>
          </p:nvSpPr>
          <p:spPr bwMode="gray">
            <a:xfrm>
              <a:off x="10431679" y="4086592"/>
              <a:ext cx="264856" cy="1763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b="1" dirty="0">
                  <a:solidFill>
                    <a:srgbClr val="FFFF99"/>
                  </a:solidFill>
                  <a:ea typeface="Verdana" panose="020B0604030504040204" pitchFamily="34" charset="0"/>
                  <a:cs typeface="Verdana" panose="020B0604030504040204" pitchFamily="34" charset="0"/>
                </a:rPr>
                <a:t>10H</a:t>
              </a:r>
              <a:endParaRPr kumimoji="0" lang="fr-FR" sz="1200" b="1"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endParaRPr>
            </a:p>
          </p:txBody>
        </p:sp>
      </p:grpSp>
      <p:sp>
        <p:nvSpPr>
          <p:cNvPr id="336" name="Textfeld 335"/>
          <p:cNvSpPr txBox="1"/>
          <p:nvPr>
            <p:custDataLst>
              <p:tags r:id="rId3"/>
            </p:custDataLst>
          </p:nvPr>
        </p:nvSpPr>
        <p:spPr bwMode="gray">
          <a:xfrm>
            <a:off x="6956414" y="1759156"/>
            <a:ext cx="131930" cy="131930"/>
          </a:xfrm>
          <a:prstGeom prst="ellipse">
            <a:avLst/>
          </a:prstGeom>
          <a:solidFill>
            <a:schemeClr val="accent4"/>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FF"/>
              </a:solidFill>
            </a:endParaRPr>
          </a:p>
        </p:txBody>
      </p:sp>
      <p:sp>
        <p:nvSpPr>
          <p:cNvPr id="337" name="Textfeld 336"/>
          <p:cNvSpPr txBox="1"/>
          <p:nvPr>
            <p:custDataLst>
              <p:tags r:id="rId4"/>
            </p:custDataLst>
          </p:nvPr>
        </p:nvSpPr>
        <p:spPr bwMode="gray">
          <a:xfrm>
            <a:off x="6954458" y="1973791"/>
            <a:ext cx="131930" cy="131930"/>
          </a:xfrm>
          <a:prstGeom prst="ellipse">
            <a:avLst/>
          </a:prstGeom>
          <a:solidFill>
            <a:srgbClr val="E61E50"/>
          </a:solidFill>
          <a:ln w="28575">
            <a:noFill/>
          </a:ln>
          <a:effectLst/>
        </p:spPr>
        <p:txBody>
          <a:bodyPr vert="horz" wrap="square" lIns="0" tIns="0" rIns="0" bIns="0" rtlCol="0" anchor="ctr" anchorCtr="0">
            <a:noAutofit/>
          </a:bodyPr>
          <a:lstStyle>
            <a:defPPr>
              <a:defRPr lang="de-DE"/>
            </a:defPPr>
            <a:lvl1pPr algn="ctr">
              <a:spcAft>
                <a:spcPts val="300"/>
              </a:spcAft>
              <a:buSzPct val="100000"/>
              <a:defRPr sz="1200" b="1">
                <a:solidFill>
                  <a:schemeClr val="bg1"/>
                </a:solidFill>
              </a:defRPr>
            </a:lvl1pPr>
          </a:lstStyle>
          <a:p>
            <a:endParaRPr lang="fr-FR" dirty="0">
              <a:solidFill>
                <a:srgbClr val="FFFFFF"/>
              </a:solidFill>
            </a:endParaRPr>
          </a:p>
        </p:txBody>
      </p:sp>
      <p:sp>
        <p:nvSpPr>
          <p:cNvPr id="338" name="Rechteck 337"/>
          <p:cNvSpPr/>
          <p:nvPr/>
        </p:nvSpPr>
        <p:spPr bwMode="gray">
          <a:xfrm>
            <a:off x="6954458" y="2190269"/>
            <a:ext cx="131930" cy="131930"/>
          </a:xfrm>
          <a:prstGeom prst="rect">
            <a:avLst/>
          </a:prstGeom>
          <a:solidFill>
            <a:srgbClr val="96D7D2">
              <a:alpha val="34000"/>
            </a:srgbClr>
          </a:solidFill>
          <a:ln w="9525" cap="flat" cmpd="sng" algn="ctr">
            <a:noFill/>
            <a:prstDash val="solid"/>
          </a:ln>
          <a:effectLst/>
        </p:spPr>
        <p:txBody>
          <a:bodyPr rtlCol="0" anchor="ctr" anchorCtr="0"/>
          <a:lstStyle/>
          <a:p>
            <a:pPr algn="ctr">
              <a:spcBef>
                <a:spcPts val="300"/>
              </a:spcBef>
              <a:spcAft>
                <a:spcPts val="300"/>
              </a:spcAft>
              <a:buClr>
                <a:schemeClr val="bg1"/>
              </a:buClr>
              <a:buSzPct val="100000"/>
              <a:buFont typeface="Arial" panose="020B0604020202020204" pitchFamily="34" charset="0"/>
              <a:buNone/>
            </a:pPr>
            <a:endParaRPr lang="fr-FR" sz="1400" kern="0" dirty="0">
              <a:solidFill>
                <a:srgbClr val="FFFFFF"/>
              </a:solidFill>
            </a:endParaRPr>
          </a:p>
        </p:txBody>
      </p:sp>
      <p:sp>
        <p:nvSpPr>
          <p:cNvPr id="339" name="Textfeld 338"/>
          <p:cNvSpPr txBox="1"/>
          <p:nvPr/>
        </p:nvSpPr>
        <p:spPr bwMode="gray">
          <a:xfrm>
            <a:off x="7190659" y="1752867"/>
            <a:ext cx="692497" cy="577081"/>
          </a:xfrm>
          <a:prstGeom prst="rect">
            <a:avLst/>
          </a:prstGeom>
          <a:noFill/>
        </p:spPr>
        <p:txBody>
          <a:bodyPr wrap="none" lIns="0" tIns="0" rIns="0" bIns="0" rtlCol="0">
            <a:spAutoFit/>
          </a:bodyPr>
          <a:lstStyle/>
          <a:p>
            <a:pPr>
              <a:lnSpc>
                <a:spcPts val="1100"/>
              </a:lnSpc>
              <a:spcBef>
                <a:spcPts val="300"/>
              </a:spcBef>
              <a:spcAft>
                <a:spcPts val="300"/>
              </a:spcAft>
              <a:buClr>
                <a:srgbClr val="52328F"/>
              </a:buClr>
            </a:pPr>
            <a:r>
              <a:rPr kumimoji="0" lang="fr-FR" sz="1200" b="0" i="0" u="none" strike="noStrike" kern="1200" cap="none" spc="0" normalizeH="0" baseline="0" noProof="0" dirty="0" err="1">
                <a:ln>
                  <a:noFill/>
                </a:ln>
                <a:solidFill>
                  <a:srgbClr val="FFFF99"/>
                </a:solidFill>
                <a:effectLst/>
                <a:uLnTx/>
                <a:uFillTx/>
                <a:ea typeface="Verdana" panose="020B0604030504040204" pitchFamily="34" charset="0"/>
                <a:cs typeface="Verdana" panose="020B0604030504040204" pitchFamily="34" charset="0"/>
              </a:rPr>
              <a:t>Atenolol</a:t>
            </a:r>
            <a:endParaRPr kumimoji="0" lang="fr-FR" sz="1200" b="0"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endParaRPr>
          </a:p>
          <a:p>
            <a:pPr marR="0" algn="l" defTabSz="914400" rtl="0" eaLnBrk="1" fontAlgn="auto" latinLnBrk="0" hangingPunct="1">
              <a:lnSpc>
                <a:spcPts val="11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Bisoprolol</a:t>
            </a:r>
          </a:p>
          <a:p>
            <a:pPr marR="0" algn="l" defTabSz="914400" rtl="0" eaLnBrk="1" fontAlgn="auto" latinLnBrk="0" hangingPunct="1">
              <a:lnSpc>
                <a:spcPts val="1100"/>
              </a:lnSpc>
              <a:spcBef>
                <a:spcPts val="300"/>
              </a:spcBef>
              <a:spcAft>
                <a:spcPts val="300"/>
              </a:spcAft>
              <a:buClr>
                <a:srgbClr val="52328F"/>
              </a:buClr>
              <a:buSzTx/>
              <a:tabLst/>
            </a:pPr>
            <a:r>
              <a:rPr kumimoji="0" lang="fr-FR" sz="1200" b="0"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rPr>
              <a:t>La nuit</a:t>
            </a:r>
          </a:p>
        </p:txBody>
      </p:sp>
      <p:sp>
        <p:nvSpPr>
          <p:cNvPr id="3" name="Rechteck 2"/>
          <p:cNvSpPr/>
          <p:nvPr/>
        </p:nvSpPr>
        <p:spPr>
          <a:xfrm>
            <a:off x="10565009" y="3479789"/>
            <a:ext cx="811441" cy="276999"/>
          </a:xfrm>
          <a:prstGeom prst="rect">
            <a:avLst/>
          </a:prstGeom>
        </p:spPr>
        <p:txBody>
          <a:bodyPr wrap="none">
            <a:spAutoFit/>
          </a:bodyPr>
          <a:lstStyle/>
          <a:p>
            <a:r>
              <a:rPr lang="fr-FR" altLang="de-DE" sz="1200" dirty="0">
                <a:solidFill>
                  <a:srgbClr val="FF9900"/>
                </a:solidFill>
              </a:rPr>
              <a:t>**p&lt;0.01</a:t>
            </a:r>
          </a:p>
        </p:txBody>
      </p:sp>
      <p:sp>
        <p:nvSpPr>
          <p:cNvPr id="226" name="Textfeld 150"/>
          <p:cNvSpPr txBox="1"/>
          <p:nvPr/>
        </p:nvSpPr>
        <p:spPr bwMode="gray">
          <a:xfrm>
            <a:off x="6650736" y="3937572"/>
            <a:ext cx="309380" cy="1846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kumimoji="0" lang="fr-FR" sz="1200" b="1" i="0" u="none" strike="noStrike" kern="1200" cap="none" spc="0" normalizeH="0" baseline="0" noProof="0" dirty="0">
                <a:ln>
                  <a:noFill/>
                </a:ln>
                <a:solidFill>
                  <a:srgbClr val="FFFFCC"/>
                </a:solidFill>
                <a:effectLst/>
                <a:uLnTx/>
                <a:uFillTx/>
                <a:ea typeface="Verdana" panose="020B0604030504040204" pitchFamily="34" charset="0"/>
                <a:cs typeface="Verdana" panose="020B0604030504040204" pitchFamily="34" charset="0"/>
              </a:rPr>
              <a:t>10 h</a:t>
            </a:r>
          </a:p>
        </p:txBody>
      </p:sp>
    </p:spTree>
    <p:extLst>
      <p:ext uri="{BB962C8B-B14F-4D97-AF65-F5344CB8AC3E}">
        <p14:creationId xmlns:p14="http://schemas.microsoft.com/office/powerpoint/2010/main" val="688777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
          <p:cNvSpPr>
            <a:spLocks noGrp="1"/>
          </p:cNvSpPr>
          <p:nvPr>
            <p:ph type="title"/>
          </p:nvPr>
        </p:nvSpPr>
        <p:spPr>
          <a:xfrm>
            <a:off x="136677" y="112905"/>
            <a:ext cx="10817105" cy="633729"/>
          </a:xfrm>
        </p:spPr>
        <p:txBody>
          <a:bodyPr/>
          <a:lstStyle/>
          <a:p>
            <a:pPr>
              <a:lnSpc>
                <a:spcPct val="100000"/>
              </a:lnSpc>
            </a:pPr>
            <a:r>
              <a:rPr lang="fr-FR" altLang="en-US" sz="3200" b="1" dirty="0">
                <a:solidFill>
                  <a:srgbClr val="FFFF00"/>
                </a:solidFill>
                <a:latin typeface="+mn-lt"/>
              </a:rPr>
              <a:t>Efficacité du </a:t>
            </a:r>
            <a:r>
              <a:rPr lang="fr-FR" altLang="en-US" sz="3200" b="1" dirty="0" err="1">
                <a:solidFill>
                  <a:srgbClr val="FFFF00"/>
                </a:solidFill>
                <a:latin typeface="+mn-lt"/>
              </a:rPr>
              <a:t>Bisoprolol</a:t>
            </a:r>
            <a:r>
              <a:rPr lang="fr-FR" altLang="en-US" sz="3200" b="1" dirty="0">
                <a:solidFill>
                  <a:srgbClr val="FFFF00"/>
                </a:solidFill>
                <a:latin typeface="+mn-lt"/>
              </a:rPr>
              <a:t> comparée aux autres antihypertenseurs (Etude GENRES) : Au cabinet</a:t>
            </a:r>
          </a:p>
        </p:txBody>
      </p:sp>
      <p:grpSp>
        <p:nvGrpSpPr>
          <p:cNvPr id="7" name="Gruppieren 6"/>
          <p:cNvGrpSpPr/>
          <p:nvPr/>
        </p:nvGrpSpPr>
        <p:grpSpPr>
          <a:xfrm>
            <a:off x="602383" y="1808478"/>
            <a:ext cx="5400000" cy="3767680"/>
            <a:chOff x="635105" y="1819587"/>
            <a:chExt cx="5400000" cy="3744886"/>
          </a:xfrm>
        </p:grpSpPr>
        <p:graphicFrame>
          <p:nvGraphicFramePr>
            <p:cNvPr id="8" name="Diagramm 7"/>
            <p:cNvGraphicFramePr/>
            <p:nvPr>
              <p:custDataLst>
                <p:tags r:id="rId2"/>
              </p:custDataLst>
              <p:extLst>
                <p:ext uri="{D42A27DB-BD31-4B8C-83A1-F6EECF244321}">
                  <p14:modId xmlns:p14="http://schemas.microsoft.com/office/powerpoint/2010/main" val="408603213"/>
                </p:ext>
              </p:extLst>
            </p:nvPr>
          </p:nvGraphicFramePr>
          <p:xfrm>
            <a:off x="635105" y="1819587"/>
            <a:ext cx="5400000" cy="3744886"/>
          </p:xfrm>
          <a:graphic>
            <a:graphicData uri="http://schemas.openxmlformats.org/drawingml/2006/chart">
              <c:chart xmlns:c="http://schemas.openxmlformats.org/drawingml/2006/chart" xmlns:r="http://schemas.openxmlformats.org/officeDocument/2006/relationships" r:id="rId5"/>
            </a:graphicData>
          </a:graphic>
        </p:graphicFrame>
        <p:grpSp>
          <p:nvGrpSpPr>
            <p:cNvPr id="9" name="Gruppieren 8"/>
            <p:cNvGrpSpPr/>
            <p:nvPr/>
          </p:nvGrpSpPr>
          <p:grpSpPr>
            <a:xfrm>
              <a:off x="5187985" y="2393134"/>
              <a:ext cx="504000" cy="1750335"/>
              <a:chOff x="4462890" y="2384080"/>
              <a:chExt cx="504000" cy="1750335"/>
            </a:xfrm>
          </p:grpSpPr>
          <p:sp>
            <p:nvSpPr>
              <p:cNvPr id="19" name="Rechteck 18"/>
              <p:cNvSpPr/>
              <p:nvPr/>
            </p:nvSpPr>
            <p:spPr bwMode="gray">
              <a:xfrm>
                <a:off x="4462890" y="3252651"/>
                <a:ext cx="504000" cy="881764"/>
              </a:xfrm>
              <a:prstGeom prst="rect">
                <a:avLst/>
              </a:prstGeom>
              <a:solidFill>
                <a:srgbClr val="FFC00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CC66"/>
                  </a:solidFill>
                </a:endParaRPr>
              </a:p>
            </p:txBody>
          </p:sp>
          <p:sp>
            <p:nvSpPr>
              <p:cNvPr id="20" name="Rechteck 19"/>
              <p:cNvSpPr/>
              <p:nvPr/>
            </p:nvSpPr>
            <p:spPr bwMode="gray">
              <a:xfrm>
                <a:off x="4462890" y="2384080"/>
                <a:ext cx="504000" cy="856666"/>
              </a:xfrm>
              <a:prstGeom prst="rect">
                <a:avLst/>
              </a:prstGeom>
              <a:solidFill>
                <a:srgbClr val="FFFF99"/>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CC66"/>
                  </a:solidFill>
                </a:endParaRPr>
              </a:p>
            </p:txBody>
          </p:sp>
        </p:grpSp>
        <p:grpSp>
          <p:nvGrpSpPr>
            <p:cNvPr id="10" name="Gruppieren 9"/>
            <p:cNvGrpSpPr/>
            <p:nvPr/>
          </p:nvGrpSpPr>
          <p:grpSpPr>
            <a:xfrm>
              <a:off x="4045220" y="2706986"/>
              <a:ext cx="504000" cy="1689980"/>
              <a:chOff x="3477196" y="2677992"/>
              <a:chExt cx="504000" cy="1689980"/>
            </a:xfrm>
          </p:grpSpPr>
          <p:sp>
            <p:nvSpPr>
              <p:cNvPr id="17" name="Rechteck 16"/>
              <p:cNvSpPr/>
              <p:nvPr/>
            </p:nvSpPr>
            <p:spPr bwMode="gray">
              <a:xfrm>
                <a:off x="3477196" y="3589020"/>
                <a:ext cx="504000" cy="778952"/>
              </a:xfrm>
              <a:prstGeom prst="rect">
                <a:avLst/>
              </a:prstGeom>
              <a:solidFill>
                <a:srgbClr val="FFC00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CC66"/>
                  </a:solidFill>
                </a:endParaRPr>
              </a:p>
            </p:txBody>
          </p:sp>
          <p:sp>
            <p:nvSpPr>
              <p:cNvPr id="18" name="Rechteck 17"/>
              <p:cNvSpPr/>
              <p:nvPr/>
            </p:nvSpPr>
            <p:spPr bwMode="gray">
              <a:xfrm>
                <a:off x="3477196" y="2677992"/>
                <a:ext cx="504000" cy="899123"/>
              </a:xfrm>
              <a:prstGeom prst="rect">
                <a:avLst/>
              </a:prstGeom>
              <a:solidFill>
                <a:srgbClr val="FFFF99"/>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CC66"/>
                  </a:solidFill>
                </a:endParaRPr>
              </a:p>
            </p:txBody>
          </p:sp>
        </p:grpSp>
        <p:grpSp>
          <p:nvGrpSpPr>
            <p:cNvPr id="11" name="Gruppieren 10"/>
            <p:cNvGrpSpPr/>
            <p:nvPr/>
          </p:nvGrpSpPr>
          <p:grpSpPr>
            <a:xfrm>
              <a:off x="2888106" y="2848825"/>
              <a:ext cx="504000" cy="1846905"/>
              <a:chOff x="2479076" y="2752825"/>
              <a:chExt cx="504000" cy="1846905"/>
            </a:xfrm>
          </p:grpSpPr>
          <p:sp>
            <p:nvSpPr>
              <p:cNvPr id="15" name="Rechteck 14"/>
              <p:cNvSpPr/>
              <p:nvPr/>
            </p:nvSpPr>
            <p:spPr bwMode="gray">
              <a:xfrm>
                <a:off x="2479076" y="3745773"/>
                <a:ext cx="504000" cy="853957"/>
              </a:xfrm>
              <a:prstGeom prst="rect">
                <a:avLst/>
              </a:prstGeom>
              <a:solidFill>
                <a:srgbClr val="FFC00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CC66"/>
                  </a:solidFill>
                </a:endParaRPr>
              </a:p>
            </p:txBody>
          </p:sp>
          <p:sp>
            <p:nvSpPr>
              <p:cNvPr id="16" name="Rechteck 15"/>
              <p:cNvSpPr/>
              <p:nvPr/>
            </p:nvSpPr>
            <p:spPr bwMode="gray">
              <a:xfrm>
                <a:off x="2479076" y="2752825"/>
                <a:ext cx="504000" cy="981044"/>
              </a:xfrm>
              <a:prstGeom prst="rect">
                <a:avLst/>
              </a:prstGeom>
              <a:solidFill>
                <a:srgbClr val="FFFF99"/>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CC66"/>
                  </a:solidFill>
                </a:endParaRPr>
              </a:p>
            </p:txBody>
          </p:sp>
        </p:grpSp>
        <p:grpSp>
          <p:nvGrpSpPr>
            <p:cNvPr id="12" name="Gruppieren 11"/>
            <p:cNvGrpSpPr/>
            <p:nvPr/>
          </p:nvGrpSpPr>
          <p:grpSpPr>
            <a:xfrm>
              <a:off x="1731601" y="3482566"/>
              <a:ext cx="504000" cy="1563232"/>
              <a:chOff x="1490754" y="3283634"/>
              <a:chExt cx="504000" cy="1563232"/>
            </a:xfrm>
          </p:grpSpPr>
          <p:sp>
            <p:nvSpPr>
              <p:cNvPr id="13" name="Rechteck 12"/>
              <p:cNvSpPr/>
              <p:nvPr/>
            </p:nvSpPr>
            <p:spPr bwMode="gray">
              <a:xfrm>
                <a:off x="1490754" y="4037724"/>
                <a:ext cx="504000" cy="809142"/>
              </a:xfrm>
              <a:prstGeom prst="rect">
                <a:avLst/>
              </a:prstGeom>
              <a:solidFill>
                <a:srgbClr val="FFC00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CC66"/>
                  </a:solidFill>
                </a:endParaRPr>
              </a:p>
            </p:txBody>
          </p:sp>
          <p:sp>
            <p:nvSpPr>
              <p:cNvPr id="14" name="Rechteck 13"/>
              <p:cNvSpPr/>
              <p:nvPr/>
            </p:nvSpPr>
            <p:spPr bwMode="gray">
              <a:xfrm>
                <a:off x="1490754" y="3283634"/>
                <a:ext cx="504000" cy="742185"/>
              </a:xfrm>
              <a:prstGeom prst="rect">
                <a:avLst/>
              </a:prstGeom>
              <a:solidFill>
                <a:srgbClr val="FFFF99"/>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CC66"/>
                  </a:solidFill>
                </a:endParaRPr>
              </a:p>
            </p:txBody>
          </p:sp>
        </p:grpSp>
      </p:grpSp>
      <p:grpSp>
        <p:nvGrpSpPr>
          <p:cNvPr id="22" name="Gruppieren 21"/>
          <p:cNvGrpSpPr/>
          <p:nvPr/>
        </p:nvGrpSpPr>
        <p:grpSpPr>
          <a:xfrm>
            <a:off x="6518120" y="1772344"/>
            <a:ext cx="5400000" cy="3744886"/>
            <a:chOff x="6225473" y="1808478"/>
            <a:chExt cx="5400000" cy="3744886"/>
          </a:xfrm>
        </p:grpSpPr>
        <p:graphicFrame>
          <p:nvGraphicFramePr>
            <p:cNvPr id="23" name="Diagramm 22"/>
            <p:cNvGraphicFramePr/>
            <p:nvPr>
              <p:custDataLst>
                <p:tags r:id="rId1"/>
              </p:custDataLst>
              <p:extLst>
                <p:ext uri="{D42A27DB-BD31-4B8C-83A1-F6EECF244321}">
                  <p14:modId xmlns:p14="http://schemas.microsoft.com/office/powerpoint/2010/main" val="2282658688"/>
                </p:ext>
              </p:extLst>
            </p:nvPr>
          </p:nvGraphicFramePr>
          <p:xfrm>
            <a:off x="6225473" y="1808478"/>
            <a:ext cx="5400000" cy="3744886"/>
          </p:xfrm>
          <a:graphic>
            <a:graphicData uri="http://schemas.openxmlformats.org/drawingml/2006/chart">
              <c:chart xmlns:c="http://schemas.openxmlformats.org/drawingml/2006/chart" xmlns:r="http://schemas.openxmlformats.org/officeDocument/2006/relationships" r:id="rId6"/>
            </a:graphicData>
          </a:graphic>
        </p:graphicFrame>
        <p:grpSp>
          <p:nvGrpSpPr>
            <p:cNvPr id="24" name="Gruppieren 23"/>
            <p:cNvGrpSpPr/>
            <p:nvPr/>
          </p:nvGrpSpPr>
          <p:grpSpPr>
            <a:xfrm>
              <a:off x="10764671" y="2610246"/>
              <a:ext cx="504000" cy="879126"/>
              <a:chOff x="10085773" y="2548032"/>
              <a:chExt cx="504000" cy="879126"/>
            </a:xfrm>
          </p:grpSpPr>
          <p:sp>
            <p:nvSpPr>
              <p:cNvPr id="34" name="Rechteck 33"/>
              <p:cNvSpPr/>
              <p:nvPr/>
            </p:nvSpPr>
            <p:spPr bwMode="gray">
              <a:xfrm>
                <a:off x="10085773" y="2922565"/>
                <a:ext cx="504000" cy="504593"/>
              </a:xfrm>
              <a:prstGeom prst="rect">
                <a:avLst/>
              </a:prstGeom>
              <a:solidFill>
                <a:srgbClr val="FFC00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CC66"/>
                  </a:solidFill>
                </a:endParaRPr>
              </a:p>
            </p:txBody>
          </p:sp>
          <p:sp>
            <p:nvSpPr>
              <p:cNvPr id="35" name="Rechteck 34"/>
              <p:cNvSpPr/>
              <p:nvPr/>
            </p:nvSpPr>
            <p:spPr bwMode="gray">
              <a:xfrm>
                <a:off x="10085773" y="2548032"/>
                <a:ext cx="504000" cy="362627"/>
              </a:xfrm>
              <a:prstGeom prst="rect">
                <a:avLst/>
              </a:prstGeom>
              <a:solidFill>
                <a:srgbClr val="FFFF99"/>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CC66"/>
                  </a:solidFill>
                </a:endParaRPr>
              </a:p>
            </p:txBody>
          </p:sp>
        </p:grpSp>
        <p:grpSp>
          <p:nvGrpSpPr>
            <p:cNvPr id="25" name="Gruppieren 24"/>
            <p:cNvGrpSpPr/>
            <p:nvPr/>
          </p:nvGrpSpPr>
          <p:grpSpPr>
            <a:xfrm>
              <a:off x="9611151" y="2914141"/>
              <a:ext cx="504000" cy="1044641"/>
              <a:chOff x="9100079" y="2751959"/>
              <a:chExt cx="504000" cy="1044641"/>
            </a:xfrm>
          </p:grpSpPr>
          <p:sp>
            <p:nvSpPr>
              <p:cNvPr id="32" name="Rechteck 31"/>
              <p:cNvSpPr/>
              <p:nvPr/>
            </p:nvSpPr>
            <p:spPr bwMode="gray">
              <a:xfrm>
                <a:off x="9100079" y="3283862"/>
                <a:ext cx="504000" cy="512738"/>
              </a:xfrm>
              <a:prstGeom prst="rect">
                <a:avLst/>
              </a:prstGeom>
              <a:solidFill>
                <a:srgbClr val="FFC00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CC66"/>
                  </a:solidFill>
                </a:endParaRPr>
              </a:p>
            </p:txBody>
          </p:sp>
          <p:sp>
            <p:nvSpPr>
              <p:cNvPr id="33" name="Rechteck 32"/>
              <p:cNvSpPr/>
              <p:nvPr/>
            </p:nvSpPr>
            <p:spPr bwMode="gray">
              <a:xfrm>
                <a:off x="9100079" y="2751959"/>
                <a:ext cx="504000" cy="519998"/>
              </a:xfrm>
              <a:prstGeom prst="rect">
                <a:avLst/>
              </a:prstGeom>
              <a:solidFill>
                <a:srgbClr val="FFFF99"/>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CC66"/>
                  </a:solidFill>
                </a:endParaRPr>
              </a:p>
            </p:txBody>
          </p:sp>
        </p:grpSp>
        <p:grpSp>
          <p:nvGrpSpPr>
            <p:cNvPr id="26" name="Gruppieren 25"/>
            <p:cNvGrpSpPr/>
            <p:nvPr/>
          </p:nvGrpSpPr>
          <p:grpSpPr>
            <a:xfrm>
              <a:off x="8461294" y="3068802"/>
              <a:ext cx="504000" cy="1009367"/>
              <a:chOff x="8101959" y="2881121"/>
              <a:chExt cx="504000" cy="1009367"/>
            </a:xfrm>
          </p:grpSpPr>
          <p:sp>
            <p:nvSpPr>
              <p:cNvPr id="30" name="Rechteck 29"/>
              <p:cNvSpPr/>
              <p:nvPr/>
            </p:nvSpPr>
            <p:spPr bwMode="gray">
              <a:xfrm>
                <a:off x="8101959" y="3377449"/>
                <a:ext cx="504000" cy="513039"/>
              </a:xfrm>
              <a:prstGeom prst="rect">
                <a:avLst/>
              </a:prstGeom>
              <a:solidFill>
                <a:srgbClr val="FFC00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CC66"/>
                  </a:solidFill>
                </a:endParaRPr>
              </a:p>
            </p:txBody>
          </p:sp>
          <p:sp>
            <p:nvSpPr>
              <p:cNvPr id="31" name="Rechteck 30"/>
              <p:cNvSpPr/>
              <p:nvPr/>
            </p:nvSpPr>
            <p:spPr bwMode="gray">
              <a:xfrm>
                <a:off x="8101959" y="2881121"/>
                <a:ext cx="504000" cy="484423"/>
              </a:xfrm>
              <a:prstGeom prst="rect">
                <a:avLst/>
              </a:prstGeom>
              <a:solidFill>
                <a:srgbClr val="FFFF99"/>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CC66"/>
                  </a:solidFill>
                </a:endParaRPr>
              </a:p>
            </p:txBody>
          </p:sp>
        </p:grpSp>
        <p:grpSp>
          <p:nvGrpSpPr>
            <p:cNvPr id="27" name="Gruppieren 26"/>
            <p:cNvGrpSpPr/>
            <p:nvPr/>
          </p:nvGrpSpPr>
          <p:grpSpPr>
            <a:xfrm>
              <a:off x="7305146" y="3359131"/>
              <a:ext cx="504000" cy="927967"/>
              <a:chOff x="7113637" y="3123260"/>
              <a:chExt cx="504000" cy="927967"/>
            </a:xfrm>
          </p:grpSpPr>
          <p:sp>
            <p:nvSpPr>
              <p:cNvPr id="28" name="Rechteck 27"/>
              <p:cNvSpPr/>
              <p:nvPr/>
            </p:nvSpPr>
            <p:spPr bwMode="gray">
              <a:xfrm>
                <a:off x="7113637" y="3660895"/>
                <a:ext cx="504000" cy="390332"/>
              </a:xfrm>
              <a:prstGeom prst="rect">
                <a:avLst/>
              </a:prstGeom>
              <a:solidFill>
                <a:srgbClr val="FFC00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CC66"/>
                  </a:solidFill>
                </a:endParaRPr>
              </a:p>
            </p:txBody>
          </p:sp>
          <p:sp>
            <p:nvSpPr>
              <p:cNvPr id="29" name="Rechteck 28"/>
              <p:cNvSpPr/>
              <p:nvPr/>
            </p:nvSpPr>
            <p:spPr bwMode="gray">
              <a:xfrm>
                <a:off x="7113637" y="3123260"/>
                <a:ext cx="504000" cy="525729"/>
              </a:xfrm>
              <a:prstGeom prst="rect">
                <a:avLst/>
              </a:prstGeom>
              <a:solidFill>
                <a:srgbClr val="FFFF99"/>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CC66"/>
                  </a:solidFill>
                </a:endParaRPr>
              </a:p>
            </p:txBody>
          </p:sp>
        </p:grpSp>
      </p:grpSp>
      <p:sp>
        <p:nvSpPr>
          <p:cNvPr id="36" name="Textfeld 35"/>
          <p:cNvSpPr txBox="1"/>
          <p:nvPr/>
        </p:nvSpPr>
        <p:spPr bwMode="gray">
          <a:xfrm>
            <a:off x="7680176" y="2204864"/>
            <a:ext cx="3312368" cy="184666"/>
          </a:xfrm>
          <a:prstGeom prst="rect">
            <a:avLst/>
          </a:prstGeom>
          <a:noFill/>
        </p:spPr>
        <p:txBody>
          <a:bodyPr wrap="square" lIns="0" tIns="0" rIns="0" bIns="0" rtlCol="0">
            <a:spAutoFit/>
          </a:bodyPr>
          <a:lstStyle/>
          <a:p>
            <a:pPr>
              <a:spcBef>
                <a:spcPts val="300"/>
              </a:spcBef>
              <a:spcAft>
                <a:spcPts val="300"/>
              </a:spcAft>
              <a:buClr>
                <a:srgbClr val="52328F"/>
              </a:buClr>
            </a:pPr>
            <a:r>
              <a:rPr lang="fr-FR" sz="1200" dirty="0">
                <a:ea typeface="Verdana" panose="020B0604030504040204" pitchFamily="34" charset="0"/>
                <a:cs typeface="Verdana" panose="020B0604030504040204" pitchFamily="34" charset="0"/>
              </a:rPr>
              <a:t>p&lt;0.001           p&lt;0.13           p&lt;0.001</a:t>
            </a:r>
            <a:endParaRPr kumimoji="0" lang="fr-FR" sz="1200" b="0" i="0" u="none" strike="noStrike" kern="1200" cap="none" spc="0" normalizeH="0" baseline="0" dirty="0">
              <a:ln>
                <a:noFill/>
              </a:ln>
              <a:effectLst/>
              <a:uLnTx/>
              <a:uFillTx/>
              <a:ea typeface="Verdana" panose="020B0604030504040204" pitchFamily="34" charset="0"/>
              <a:cs typeface="Verdana" panose="020B0604030504040204" pitchFamily="34" charset="0"/>
            </a:endParaRPr>
          </a:p>
        </p:txBody>
      </p:sp>
      <p:sp>
        <p:nvSpPr>
          <p:cNvPr id="37" name="Textfeld 36"/>
          <p:cNvSpPr txBox="1"/>
          <p:nvPr/>
        </p:nvSpPr>
        <p:spPr bwMode="gray">
          <a:xfrm>
            <a:off x="1768481" y="1296139"/>
            <a:ext cx="9422258" cy="246221"/>
          </a:xfrm>
          <a:prstGeom prst="rect">
            <a:avLst/>
          </a:prstGeom>
          <a:solidFill>
            <a:srgbClr val="FFFFCC"/>
          </a:solid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chemeClr val="accent1"/>
              </a:buClr>
              <a:buSzTx/>
              <a:tabLst/>
            </a:pPr>
            <a:r>
              <a:rPr kumimoji="0" lang="fr-FR" sz="1600" b="1" i="0" u="none" strike="noStrike" kern="1200" cap="none" spc="0" normalizeH="0" baseline="0" dirty="0">
                <a:ln>
                  <a:noFill/>
                </a:ln>
                <a:solidFill>
                  <a:schemeClr val="accent1"/>
                </a:solidFill>
                <a:effectLst/>
                <a:uLnTx/>
                <a:uFillTx/>
                <a:ea typeface="Verdana" panose="020B0604030504040204" pitchFamily="34" charset="0"/>
                <a:cs typeface="Verdana" panose="020B0604030504040204" pitchFamily="34" charset="0"/>
              </a:rPr>
              <a:t>		Systolique                                                               Diastolique</a:t>
            </a:r>
          </a:p>
        </p:txBody>
      </p:sp>
      <p:sp>
        <p:nvSpPr>
          <p:cNvPr id="39" name="TextBox 3"/>
          <p:cNvSpPr txBox="1">
            <a:spLocks noChangeArrowheads="1"/>
          </p:cNvSpPr>
          <p:nvPr/>
        </p:nvSpPr>
        <p:spPr bwMode="auto">
          <a:xfrm>
            <a:off x="3209944" y="6314605"/>
            <a:ext cx="8940464" cy="512961"/>
          </a:xfrm>
          <a:prstGeom prst="rect">
            <a:avLst/>
          </a:prstGeom>
          <a:noFill/>
        </p:spPr>
        <p:txBody>
          <a:bodyPr wrap="square" lIns="45720" rIns="45720" rtlCol="0">
            <a:spAutoFit/>
          </a:bodyPr>
          <a:lstStyle>
            <a:defPPr>
              <a:defRPr lang="fr-FR"/>
            </a:defPPr>
            <a:lvl1pPr>
              <a:spcBef>
                <a:spcPts val="400"/>
              </a:spcBef>
              <a:defRPr sz="800">
                <a:ea typeface="ヒラギノ角ゴ Pro W3" pitchFamily="-1" charset="-128"/>
              </a:defRPr>
            </a:lvl1pPr>
          </a:lstStyle>
          <a:p>
            <a:pPr algn="r"/>
            <a:r>
              <a:rPr lang="fr-FR" altLang="de-DE" dirty="0" err="1"/>
              <a:t>Cruickshank</a:t>
            </a:r>
            <a:r>
              <a:rPr lang="fr-FR" altLang="de-DE" dirty="0"/>
              <a:t> JM. Essential Hypertension. Shelton, CT: </a:t>
            </a:r>
            <a:r>
              <a:rPr lang="fr-FR" altLang="de-DE" dirty="0" err="1"/>
              <a:t>People's</a:t>
            </a:r>
            <a:r>
              <a:rPr lang="fr-FR" altLang="de-DE" dirty="0"/>
              <a:t> </a:t>
            </a:r>
            <a:r>
              <a:rPr lang="fr-FR" altLang="de-DE" dirty="0" err="1"/>
              <a:t>Medical</a:t>
            </a:r>
            <a:r>
              <a:rPr lang="fr-FR" altLang="de-DE" dirty="0"/>
              <a:t> </a:t>
            </a:r>
            <a:r>
              <a:rPr lang="fr-FR" altLang="de-DE" dirty="0" err="1"/>
              <a:t>Publishing</a:t>
            </a:r>
            <a:r>
              <a:rPr lang="fr-FR" altLang="de-DE" dirty="0"/>
              <a:t> House-USA;2013, Fig. 6-28</a:t>
            </a:r>
          </a:p>
          <a:p>
            <a:pPr algn="r"/>
            <a:r>
              <a:rPr lang="fr-FR" altLang="de-DE" dirty="0" err="1"/>
              <a:t>Hiltunen</a:t>
            </a:r>
            <a:r>
              <a:rPr lang="fr-FR" altLang="de-DE" dirty="0"/>
              <a:t> TP, </a:t>
            </a:r>
            <a:r>
              <a:rPr lang="fr-FR" altLang="de-DE" dirty="0" err="1"/>
              <a:t>Suonsyrjä</a:t>
            </a:r>
            <a:r>
              <a:rPr lang="fr-FR" altLang="de-DE" dirty="0"/>
              <a:t> T, </a:t>
            </a:r>
            <a:r>
              <a:rPr lang="fr-FR" altLang="de-DE" dirty="0" err="1"/>
              <a:t>Hannila-Handelberg</a:t>
            </a:r>
            <a:r>
              <a:rPr lang="fr-FR" altLang="de-DE" dirty="0"/>
              <a:t> T et al. </a:t>
            </a:r>
            <a:r>
              <a:rPr lang="fr-FR" altLang="de-DE" dirty="0" err="1"/>
              <a:t>Predictors</a:t>
            </a:r>
            <a:r>
              <a:rPr lang="fr-FR" altLang="de-DE" dirty="0"/>
              <a:t> of </a:t>
            </a:r>
            <a:r>
              <a:rPr lang="fr-FR" altLang="de-DE" dirty="0" err="1"/>
              <a:t>antihypertensive</a:t>
            </a:r>
            <a:r>
              <a:rPr lang="fr-FR" altLang="de-DE" dirty="0"/>
              <a:t> </a:t>
            </a:r>
            <a:r>
              <a:rPr lang="fr-FR" altLang="de-DE" dirty="0" err="1"/>
              <a:t>drug</a:t>
            </a:r>
            <a:r>
              <a:rPr lang="fr-FR" altLang="de-DE" dirty="0"/>
              <a:t> </a:t>
            </a:r>
            <a:r>
              <a:rPr lang="fr-FR" altLang="de-DE" dirty="0" err="1"/>
              <a:t>responses</a:t>
            </a:r>
            <a:r>
              <a:rPr lang="fr-FR" altLang="de-DE" dirty="0"/>
              <a:t>: initial data </a:t>
            </a:r>
            <a:r>
              <a:rPr lang="fr-FR" altLang="de-DE" dirty="0" err="1"/>
              <a:t>from</a:t>
            </a:r>
            <a:r>
              <a:rPr lang="fr-FR" altLang="de-DE" dirty="0"/>
              <a:t> a placebo-</a:t>
            </a:r>
            <a:r>
              <a:rPr lang="fr-FR" altLang="de-DE" dirty="0" err="1"/>
              <a:t>controlled</a:t>
            </a:r>
            <a:r>
              <a:rPr lang="fr-FR" altLang="de-DE" dirty="0"/>
              <a:t>, </a:t>
            </a:r>
            <a:r>
              <a:rPr lang="fr-FR" altLang="de-DE" dirty="0" err="1"/>
              <a:t>randomized</a:t>
            </a:r>
            <a:r>
              <a:rPr lang="fr-FR" altLang="de-DE" dirty="0"/>
              <a:t>, cross-over </a:t>
            </a:r>
            <a:r>
              <a:rPr lang="fr-FR" altLang="de-DE" dirty="0" err="1"/>
              <a:t>study</a:t>
            </a:r>
            <a:r>
              <a:rPr lang="fr-FR" altLang="de-DE" dirty="0"/>
              <a:t> </a:t>
            </a:r>
            <a:r>
              <a:rPr lang="fr-FR" altLang="de-DE" dirty="0" err="1"/>
              <a:t>with</a:t>
            </a:r>
            <a:r>
              <a:rPr lang="fr-FR" altLang="de-DE" dirty="0"/>
              <a:t> four </a:t>
            </a:r>
            <a:r>
              <a:rPr lang="fr-FR" altLang="de-DE" dirty="0" err="1"/>
              <a:t>antihypertensive</a:t>
            </a:r>
            <a:r>
              <a:rPr lang="fr-FR" altLang="de-DE" dirty="0"/>
              <a:t> </a:t>
            </a:r>
            <a:r>
              <a:rPr lang="fr-FR" altLang="de-DE" dirty="0" err="1"/>
              <a:t>drugs</a:t>
            </a:r>
            <a:r>
              <a:rPr lang="fr-FR" altLang="de-DE" dirty="0"/>
              <a:t> (The GENRES </a:t>
            </a:r>
            <a:r>
              <a:rPr lang="fr-FR" altLang="de-DE" dirty="0" err="1"/>
              <a:t>Study</a:t>
            </a:r>
            <a:r>
              <a:rPr lang="fr-FR" altLang="de-DE" dirty="0"/>
              <a:t>). Am J </a:t>
            </a:r>
            <a:r>
              <a:rPr lang="fr-FR" altLang="de-DE" dirty="0" err="1"/>
              <a:t>Hypertens</a:t>
            </a:r>
            <a:r>
              <a:rPr lang="fr-FR" altLang="de-DE" dirty="0"/>
              <a:t>. 2007;20:311-8.</a:t>
            </a:r>
          </a:p>
        </p:txBody>
      </p:sp>
      <p:sp>
        <p:nvSpPr>
          <p:cNvPr id="41" name="Textfeld 40"/>
          <p:cNvSpPr txBox="1"/>
          <p:nvPr/>
        </p:nvSpPr>
        <p:spPr bwMode="gray">
          <a:xfrm>
            <a:off x="2079728" y="2183350"/>
            <a:ext cx="3312368" cy="184666"/>
          </a:xfrm>
          <a:prstGeom prst="rect">
            <a:avLst/>
          </a:prstGeom>
          <a:noFill/>
        </p:spPr>
        <p:txBody>
          <a:bodyPr wrap="square" lIns="0" tIns="0" rIns="0" bIns="0" rtlCol="0">
            <a:spAutoFit/>
          </a:bodyPr>
          <a:lstStyle/>
          <a:p>
            <a:pPr>
              <a:spcBef>
                <a:spcPts val="300"/>
              </a:spcBef>
              <a:spcAft>
                <a:spcPts val="300"/>
              </a:spcAft>
              <a:buClr>
                <a:srgbClr val="52328F"/>
              </a:buClr>
            </a:pPr>
            <a:r>
              <a:rPr lang="fr-FR" sz="1200" dirty="0">
                <a:ea typeface="Verdana" panose="020B0604030504040204" pitchFamily="34" charset="0"/>
                <a:cs typeface="Verdana" panose="020B0604030504040204" pitchFamily="34" charset="0"/>
              </a:rPr>
              <a:t>p&lt;0.001           p&lt;0.08           p&lt;0.001</a:t>
            </a:r>
            <a:endParaRPr kumimoji="0" lang="fr-FR" sz="1200" b="0" i="0" u="none" strike="noStrike" kern="1200" cap="none" spc="0" normalizeH="0" baseline="0" dirty="0">
              <a:ln>
                <a:noFill/>
              </a:ln>
              <a:effectLst/>
              <a:uLnTx/>
              <a:uFillTx/>
              <a:ea typeface="Verdana" panose="020B0604030504040204" pitchFamily="34" charset="0"/>
              <a:cs typeface="Verdana" panose="020B0604030504040204" pitchFamily="34" charset="0"/>
            </a:endParaRPr>
          </a:p>
        </p:txBody>
      </p:sp>
      <p:sp>
        <p:nvSpPr>
          <p:cNvPr id="38" name="Rectangle 4"/>
          <p:cNvSpPr>
            <a:spLocks noChangeArrowheads="1"/>
          </p:cNvSpPr>
          <p:nvPr/>
        </p:nvSpPr>
        <p:spPr bwMode="auto">
          <a:xfrm>
            <a:off x="773958" y="5334439"/>
            <a:ext cx="11074605" cy="945147"/>
          </a:xfrm>
          <a:prstGeom prst="rect">
            <a:avLst/>
          </a:prstGeom>
          <a:solidFill>
            <a:schemeClr val="bg1">
              <a:lumMod val="75000"/>
              <a:lumOff val="25000"/>
            </a:schemeClr>
          </a:solidFill>
          <a:ln>
            <a:noFill/>
          </a:ln>
          <a:effectLst/>
        </p:spPr>
        <p:txBody>
          <a:bodyPr wrap="none" anchor="ctr"/>
          <a:lstStyle>
            <a:lvl1pPr>
              <a:spcBef>
                <a:spcPct val="20000"/>
              </a:spcBef>
              <a:buFont typeface="Arial" charset="0"/>
              <a:buChar char="•"/>
              <a:defRPr sz="3200">
                <a:solidFill>
                  <a:schemeClr val="tx1"/>
                </a:solidFill>
                <a:latin typeface="Arial" charset="0"/>
                <a:cs typeface="Arial" charset="0"/>
              </a:defRPr>
            </a:lvl1pPr>
            <a:lvl2pPr marL="742950" indent="-285750">
              <a:spcBef>
                <a:spcPct val="20000"/>
              </a:spcBef>
              <a:buFont typeface="Arial" charset="0"/>
              <a:buChar char="–"/>
              <a:defRPr sz="28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r>
              <a:rPr lang="fr-FR" altLang="en-US" sz="1800" b="1" dirty="0">
                <a:solidFill>
                  <a:srgbClr val="FFFFCC"/>
                </a:solidFill>
                <a:latin typeface="+mn-lt"/>
              </a:rPr>
              <a:t>Etude prospective randomisée, en double aveugle, contrôlée par placebo chez </a:t>
            </a:r>
          </a:p>
          <a:p>
            <a:pPr fontAlgn="base">
              <a:spcBef>
                <a:spcPct val="0"/>
              </a:spcBef>
              <a:spcAft>
                <a:spcPct val="0"/>
              </a:spcAft>
              <a:buFontTx/>
              <a:buNone/>
            </a:pPr>
            <a:r>
              <a:rPr lang="fr-FR" altLang="en-US" sz="1800" b="1" dirty="0">
                <a:solidFill>
                  <a:srgbClr val="FFFFCC"/>
                </a:solidFill>
                <a:latin typeface="+mn-lt"/>
              </a:rPr>
              <a:t>208 hommes modérément hypertendus (âgés de 35 à 60 ans)</a:t>
            </a:r>
          </a:p>
          <a:p>
            <a:pPr fontAlgn="base">
              <a:spcBef>
                <a:spcPct val="0"/>
              </a:spcBef>
              <a:spcAft>
                <a:spcPct val="0"/>
              </a:spcAft>
              <a:buFontTx/>
              <a:buNone/>
            </a:pPr>
            <a:r>
              <a:rPr lang="fr-FR" altLang="en-US" sz="1400" dirty="0">
                <a:solidFill>
                  <a:srgbClr val="FFFFCC"/>
                </a:solidFill>
                <a:latin typeface="+mn-lt"/>
              </a:rPr>
              <a:t> </a:t>
            </a:r>
            <a:r>
              <a:rPr lang="fr-FR" altLang="en-US" sz="1400" dirty="0" err="1">
                <a:solidFill>
                  <a:srgbClr val="FFFFCC"/>
                </a:solidFill>
                <a:latin typeface="+mn-lt"/>
              </a:rPr>
              <a:t>Bisoprolol</a:t>
            </a:r>
            <a:r>
              <a:rPr lang="fr-FR" altLang="en-US" sz="1400" dirty="0">
                <a:solidFill>
                  <a:srgbClr val="FFFFCC"/>
                </a:solidFill>
                <a:latin typeface="+mn-lt"/>
              </a:rPr>
              <a:t> 5 mg / jour, </a:t>
            </a:r>
            <a:r>
              <a:rPr lang="fr-FR" altLang="en-US" sz="1400" dirty="0" err="1">
                <a:solidFill>
                  <a:srgbClr val="FFFFCC"/>
                </a:solidFill>
                <a:latin typeface="+mn-lt"/>
              </a:rPr>
              <a:t>Losartan</a:t>
            </a:r>
            <a:r>
              <a:rPr lang="fr-FR" altLang="en-US" sz="1400" dirty="0">
                <a:solidFill>
                  <a:srgbClr val="FFFFCC"/>
                </a:solidFill>
                <a:latin typeface="+mn-lt"/>
              </a:rPr>
              <a:t> 50 mg / jour, </a:t>
            </a:r>
            <a:r>
              <a:rPr lang="fr-FR" altLang="en-US" sz="1400" dirty="0" err="1">
                <a:solidFill>
                  <a:srgbClr val="FFFFCC"/>
                </a:solidFill>
                <a:latin typeface="+mn-lt"/>
              </a:rPr>
              <a:t>Amlodipine</a:t>
            </a:r>
            <a:r>
              <a:rPr lang="fr-FR" altLang="en-US" sz="1400" dirty="0">
                <a:solidFill>
                  <a:srgbClr val="FFFFCC"/>
                </a:solidFill>
                <a:latin typeface="+mn-lt"/>
              </a:rPr>
              <a:t> 5 mg / jour, </a:t>
            </a:r>
            <a:r>
              <a:rPr lang="fr-FR" altLang="en-US" sz="1400" dirty="0" err="1">
                <a:solidFill>
                  <a:srgbClr val="FFFFCC"/>
                </a:solidFill>
                <a:latin typeface="+mn-lt"/>
              </a:rPr>
              <a:t>Hydrochlorothiazide</a:t>
            </a:r>
            <a:r>
              <a:rPr lang="fr-FR" altLang="en-US" sz="1400" dirty="0">
                <a:solidFill>
                  <a:srgbClr val="FFFFCC"/>
                </a:solidFill>
                <a:latin typeface="+mn-lt"/>
              </a:rPr>
              <a:t> (HCT) 25 mg / jour.</a:t>
            </a:r>
            <a:r>
              <a:rPr lang="fr-FR" altLang="en-US" sz="1400" dirty="0">
                <a:solidFill>
                  <a:srgbClr val="FFFFCC"/>
                </a:solidFill>
                <a:latin typeface="+mn-lt"/>
                <a:sym typeface="Wingdings 3" pitchFamily="18" charset="2"/>
              </a:rPr>
              <a:t> </a:t>
            </a:r>
          </a:p>
          <a:p>
            <a:pPr fontAlgn="base">
              <a:spcBef>
                <a:spcPct val="0"/>
              </a:spcBef>
              <a:spcAft>
                <a:spcPct val="0"/>
              </a:spcAft>
              <a:buFontTx/>
              <a:buNone/>
            </a:pPr>
            <a:endParaRPr lang="fr-FR" altLang="en-US" sz="400" dirty="0">
              <a:solidFill>
                <a:srgbClr val="FFFFCC"/>
              </a:solidFill>
              <a:latin typeface="+mn-lt"/>
              <a:sym typeface="Wingdings 3" pitchFamily="18" charset="2"/>
            </a:endParaRPr>
          </a:p>
        </p:txBody>
      </p:sp>
      <p:sp>
        <p:nvSpPr>
          <p:cNvPr id="42" name="Rectangle 41"/>
          <p:cNvSpPr/>
          <p:nvPr/>
        </p:nvSpPr>
        <p:spPr>
          <a:xfrm>
            <a:off x="296214" y="1772344"/>
            <a:ext cx="5897931" cy="3452707"/>
          </a:xfrm>
          <a:prstGeom prst="rect">
            <a:avLst/>
          </a:prstGeom>
          <a:noFill/>
          <a:ln w="3175">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6252477" y="1755739"/>
            <a:ext cx="5897931" cy="3452707"/>
          </a:xfrm>
          <a:prstGeom prst="rect">
            <a:avLst/>
          </a:prstGeom>
          <a:noFill/>
          <a:ln w="3175">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88961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title"/>
          </p:nvPr>
        </p:nvSpPr>
        <p:spPr>
          <a:xfrm>
            <a:off x="448324" y="244283"/>
            <a:ext cx="11055352" cy="633729"/>
          </a:xfrm>
        </p:spPr>
        <p:txBody>
          <a:bodyPr/>
          <a:lstStyle/>
          <a:p>
            <a:pPr>
              <a:lnSpc>
                <a:spcPct val="100000"/>
              </a:lnSpc>
            </a:pPr>
            <a:r>
              <a:rPr lang="fr-FR" altLang="en-US" sz="4000" b="1" dirty="0">
                <a:solidFill>
                  <a:srgbClr val="FFFF00"/>
                </a:solidFill>
              </a:rPr>
              <a:t>Etude GENRES : </a:t>
            </a:r>
            <a:r>
              <a:rPr lang="fr-FR" altLang="en-US" sz="4000" b="1" dirty="0">
                <a:solidFill>
                  <a:srgbClr val="FFFF00"/>
                </a:solidFill>
                <a:latin typeface="+mn-lt"/>
              </a:rPr>
              <a:t>MAPA de 24 h</a:t>
            </a:r>
          </a:p>
        </p:txBody>
      </p:sp>
      <p:sp>
        <p:nvSpPr>
          <p:cNvPr id="7" name="Textfeld 6"/>
          <p:cNvSpPr txBox="1"/>
          <p:nvPr/>
        </p:nvSpPr>
        <p:spPr bwMode="gray">
          <a:xfrm>
            <a:off x="1332000" y="1369778"/>
            <a:ext cx="8531151" cy="246221"/>
          </a:xfrm>
          <a:prstGeom prst="rect">
            <a:avLst/>
          </a:prstGeom>
          <a:solidFill>
            <a:srgbClr val="FFFF99"/>
          </a:solid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chemeClr val="accent1"/>
              </a:buClr>
              <a:buSzTx/>
              <a:tabLst/>
            </a:pPr>
            <a:r>
              <a:rPr kumimoji="0" lang="fr-FR" sz="1600" b="1" i="0" u="none" strike="noStrike" kern="1200" cap="none" spc="0" normalizeH="0" baseline="0" dirty="0">
                <a:ln>
                  <a:noFill/>
                </a:ln>
                <a:solidFill>
                  <a:schemeClr val="accent1"/>
                </a:solidFill>
                <a:effectLst/>
                <a:uLnTx/>
                <a:uFillTx/>
                <a:ea typeface="Verdana" panose="020B0604030504040204" pitchFamily="34" charset="0"/>
                <a:cs typeface="Verdana" panose="020B0604030504040204" pitchFamily="34" charset="0"/>
              </a:rPr>
              <a:t>		Systolique                                                                 Diastolique</a:t>
            </a:r>
          </a:p>
        </p:txBody>
      </p:sp>
      <p:grpSp>
        <p:nvGrpSpPr>
          <p:cNvPr id="8" name="Gruppieren 7"/>
          <p:cNvGrpSpPr/>
          <p:nvPr/>
        </p:nvGrpSpPr>
        <p:grpSpPr>
          <a:xfrm>
            <a:off x="576000" y="1749600"/>
            <a:ext cx="5400000" cy="3767630"/>
            <a:chOff x="623889" y="1772346"/>
            <a:chExt cx="5400000" cy="3744886"/>
          </a:xfrm>
        </p:grpSpPr>
        <p:graphicFrame>
          <p:nvGraphicFramePr>
            <p:cNvPr id="9" name="Diagramm 8"/>
            <p:cNvGraphicFramePr/>
            <p:nvPr>
              <p:custDataLst>
                <p:tags r:id="rId2"/>
              </p:custDataLst>
              <p:extLst>
                <p:ext uri="{D42A27DB-BD31-4B8C-83A1-F6EECF244321}">
                  <p14:modId xmlns:p14="http://schemas.microsoft.com/office/powerpoint/2010/main" val="3911825847"/>
                </p:ext>
              </p:extLst>
            </p:nvPr>
          </p:nvGraphicFramePr>
          <p:xfrm>
            <a:off x="623889" y="1772346"/>
            <a:ext cx="5400000" cy="3744886"/>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uppieren 9"/>
            <p:cNvGrpSpPr/>
            <p:nvPr/>
          </p:nvGrpSpPr>
          <p:grpSpPr>
            <a:xfrm>
              <a:off x="5187985" y="2771774"/>
              <a:ext cx="504000" cy="1088470"/>
              <a:chOff x="4462890" y="2771774"/>
              <a:chExt cx="504000" cy="1088470"/>
            </a:xfrm>
          </p:grpSpPr>
          <p:sp>
            <p:nvSpPr>
              <p:cNvPr id="21" name="Rechteck 20"/>
              <p:cNvSpPr/>
              <p:nvPr/>
            </p:nvSpPr>
            <p:spPr bwMode="gray">
              <a:xfrm>
                <a:off x="4462890" y="3252651"/>
                <a:ext cx="504000" cy="607593"/>
              </a:xfrm>
              <a:prstGeom prst="rect">
                <a:avLst/>
              </a:prstGeom>
              <a:solidFill>
                <a:schemeClr val="accent1"/>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FFFF"/>
                  </a:solidFill>
                </a:endParaRPr>
              </a:p>
            </p:txBody>
          </p:sp>
          <p:sp>
            <p:nvSpPr>
              <p:cNvPr id="22" name="Rechteck 21"/>
              <p:cNvSpPr/>
              <p:nvPr/>
            </p:nvSpPr>
            <p:spPr bwMode="gray">
              <a:xfrm>
                <a:off x="4462890" y="2771774"/>
                <a:ext cx="504000" cy="468971"/>
              </a:xfrm>
              <a:prstGeom prst="rect">
                <a:avLst/>
              </a:prstGeom>
              <a:solidFill>
                <a:srgbClr val="FFFF99"/>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FFFF"/>
                  </a:solidFill>
                </a:endParaRPr>
              </a:p>
            </p:txBody>
          </p:sp>
        </p:grpSp>
        <p:grpSp>
          <p:nvGrpSpPr>
            <p:cNvPr id="11" name="Gruppieren 10"/>
            <p:cNvGrpSpPr/>
            <p:nvPr/>
          </p:nvGrpSpPr>
          <p:grpSpPr>
            <a:xfrm>
              <a:off x="4045220" y="3033713"/>
              <a:ext cx="504000" cy="1065247"/>
              <a:chOff x="3477196" y="3033713"/>
              <a:chExt cx="504000" cy="1065247"/>
            </a:xfrm>
          </p:grpSpPr>
          <p:sp>
            <p:nvSpPr>
              <p:cNvPr id="19" name="Rechteck 18"/>
              <p:cNvSpPr/>
              <p:nvPr/>
            </p:nvSpPr>
            <p:spPr bwMode="gray">
              <a:xfrm>
                <a:off x="3477196" y="3589020"/>
                <a:ext cx="504000" cy="509940"/>
              </a:xfrm>
              <a:prstGeom prst="rect">
                <a:avLst/>
              </a:prstGeom>
              <a:solidFill>
                <a:srgbClr val="FFC00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FFFF"/>
                  </a:solidFill>
                </a:endParaRPr>
              </a:p>
            </p:txBody>
          </p:sp>
          <p:sp>
            <p:nvSpPr>
              <p:cNvPr id="20" name="Rechteck 19"/>
              <p:cNvSpPr/>
              <p:nvPr/>
            </p:nvSpPr>
            <p:spPr bwMode="gray">
              <a:xfrm>
                <a:off x="3477196" y="3033713"/>
                <a:ext cx="504000" cy="543402"/>
              </a:xfrm>
              <a:prstGeom prst="rect">
                <a:avLst/>
              </a:prstGeom>
              <a:solidFill>
                <a:srgbClr val="FFFF99"/>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FFFF"/>
                  </a:solidFill>
                </a:endParaRPr>
              </a:p>
            </p:txBody>
          </p:sp>
        </p:grpSp>
        <p:grpSp>
          <p:nvGrpSpPr>
            <p:cNvPr id="12" name="Gruppieren 11"/>
            <p:cNvGrpSpPr/>
            <p:nvPr/>
          </p:nvGrpSpPr>
          <p:grpSpPr>
            <a:xfrm>
              <a:off x="2888106" y="3295649"/>
              <a:ext cx="504000" cy="973455"/>
              <a:chOff x="2479076" y="3295649"/>
              <a:chExt cx="504000" cy="973455"/>
            </a:xfrm>
          </p:grpSpPr>
          <p:sp>
            <p:nvSpPr>
              <p:cNvPr id="17" name="Rechteck 16"/>
              <p:cNvSpPr/>
              <p:nvPr/>
            </p:nvSpPr>
            <p:spPr bwMode="gray">
              <a:xfrm>
                <a:off x="2479076" y="3745774"/>
                <a:ext cx="504000" cy="523330"/>
              </a:xfrm>
              <a:prstGeom prst="rect">
                <a:avLst/>
              </a:prstGeom>
              <a:solidFill>
                <a:srgbClr val="FFC00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FFFF"/>
                  </a:solidFill>
                </a:endParaRPr>
              </a:p>
            </p:txBody>
          </p:sp>
          <p:sp>
            <p:nvSpPr>
              <p:cNvPr id="18" name="Rechteck 17"/>
              <p:cNvSpPr/>
              <p:nvPr/>
            </p:nvSpPr>
            <p:spPr bwMode="gray">
              <a:xfrm>
                <a:off x="2479076" y="3295649"/>
                <a:ext cx="504000" cy="438219"/>
              </a:xfrm>
              <a:prstGeom prst="rect">
                <a:avLst/>
              </a:prstGeom>
              <a:solidFill>
                <a:srgbClr val="FFFF99"/>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FFFF"/>
                  </a:solidFill>
                </a:endParaRPr>
              </a:p>
            </p:txBody>
          </p:sp>
        </p:grpSp>
        <p:grpSp>
          <p:nvGrpSpPr>
            <p:cNvPr id="13" name="Gruppieren 12"/>
            <p:cNvGrpSpPr/>
            <p:nvPr/>
          </p:nvGrpSpPr>
          <p:grpSpPr>
            <a:xfrm>
              <a:off x="1731601" y="3490913"/>
              <a:ext cx="504000" cy="984417"/>
              <a:chOff x="1490754" y="3490913"/>
              <a:chExt cx="504000" cy="984417"/>
            </a:xfrm>
          </p:grpSpPr>
          <p:sp>
            <p:nvSpPr>
              <p:cNvPr id="15" name="Rechteck 14"/>
              <p:cNvSpPr/>
              <p:nvPr/>
            </p:nvSpPr>
            <p:spPr bwMode="gray">
              <a:xfrm>
                <a:off x="1490754" y="4037724"/>
                <a:ext cx="504000" cy="437606"/>
              </a:xfrm>
              <a:prstGeom prst="rect">
                <a:avLst/>
              </a:prstGeom>
              <a:solidFill>
                <a:srgbClr val="FFC00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FFFF"/>
                  </a:solidFill>
                </a:endParaRPr>
              </a:p>
            </p:txBody>
          </p:sp>
          <p:sp>
            <p:nvSpPr>
              <p:cNvPr id="16" name="Rechteck 15"/>
              <p:cNvSpPr/>
              <p:nvPr/>
            </p:nvSpPr>
            <p:spPr bwMode="gray">
              <a:xfrm>
                <a:off x="1490754" y="3490913"/>
                <a:ext cx="504000" cy="534906"/>
              </a:xfrm>
              <a:prstGeom prst="rect">
                <a:avLst/>
              </a:prstGeom>
              <a:solidFill>
                <a:srgbClr val="FFFF99"/>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FFFF"/>
                  </a:solidFill>
                </a:endParaRPr>
              </a:p>
            </p:txBody>
          </p:sp>
        </p:grpSp>
        <p:sp>
          <p:nvSpPr>
            <p:cNvPr id="14" name="Textfeld 13"/>
            <p:cNvSpPr txBox="1"/>
            <p:nvPr/>
          </p:nvSpPr>
          <p:spPr bwMode="gray">
            <a:xfrm>
              <a:off x="2127617" y="2206096"/>
              <a:ext cx="3312368" cy="184666"/>
            </a:xfrm>
            <a:prstGeom prst="rect">
              <a:avLst/>
            </a:prstGeom>
            <a:noFill/>
          </p:spPr>
          <p:txBody>
            <a:bodyPr wrap="square" lIns="0" tIns="0" rIns="0" bIns="0" rtlCol="0">
              <a:spAutoFit/>
            </a:bodyPr>
            <a:lstStyle/>
            <a:p>
              <a:pPr>
                <a:spcBef>
                  <a:spcPts val="300"/>
                </a:spcBef>
                <a:spcAft>
                  <a:spcPts val="300"/>
                </a:spcAft>
                <a:buClr>
                  <a:srgbClr val="52328F"/>
                </a:buClr>
              </a:pPr>
              <a:r>
                <a:rPr lang="fr-FR" sz="1200" dirty="0">
                  <a:solidFill>
                    <a:srgbClr val="FFFFCC"/>
                  </a:solidFill>
                  <a:ea typeface="Verdana" panose="020B0604030504040204" pitchFamily="34" charset="0"/>
                  <a:cs typeface="Verdana" panose="020B0604030504040204" pitchFamily="34" charset="0"/>
                </a:rPr>
                <a:t>p&lt;0.001           p&lt;0.01           p&lt;0.001</a:t>
              </a:r>
              <a:endParaRPr kumimoji="0" lang="fr-FR" sz="1200" b="0" i="0" u="none" strike="noStrike" kern="1200" cap="none" spc="0" normalizeH="0" baseline="0" dirty="0">
                <a:ln>
                  <a:noFill/>
                </a:ln>
                <a:solidFill>
                  <a:srgbClr val="FFFFCC"/>
                </a:solidFill>
                <a:effectLst/>
                <a:uLnTx/>
                <a:uFillTx/>
                <a:ea typeface="Verdana" panose="020B0604030504040204" pitchFamily="34" charset="0"/>
                <a:cs typeface="Verdana" panose="020B0604030504040204" pitchFamily="34" charset="0"/>
              </a:endParaRPr>
            </a:p>
          </p:txBody>
        </p:sp>
      </p:grpSp>
      <p:grpSp>
        <p:nvGrpSpPr>
          <p:cNvPr id="23" name="Gruppieren 22"/>
          <p:cNvGrpSpPr/>
          <p:nvPr/>
        </p:nvGrpSpPr>
        <p:grpSpPr>
          <a:xfrm>
            <a:off x="6194145" y="1772344"/>
            <a:ext cx="5400000" cy="3744886"/>
            <a:chOff x="6194145" y="1772344"/>
            <a:chExt cx="5400000" cy="3744886"/>
          </a:xfrm>
        </p:grpSpPr>
        <p:graphicFrame>
          <p:nvGraphicFramePr>
            <p:cNvPr id="24" name="Diagramm 23"/>
            <p:cNvGraphicFramePr/>
            <p:nvPr>
              <p:custDataLst>
                <p:tags r:id="rId1"/>
              </p:custDataLst>
              <p:extLst>
                <p:ext uri="{D42A27DB-BD31-4B8C-83A1-F6EECF244321}">
                  <p14:modId xmlns:p14="http://schemas.microsoft.com/office/powerpoint/2010/main" val="1617823882"/>
                </p:ext>
              </p:extLst>
            </p:nvPr>
          </p:nvGraphicFramePr>
          <p:xfrm>
            <a:off x="6194145" y="1772344"/>
            <a:ext cx="5400000" cy="3744886"/>
          </p:xfrm>
          <a:graphic>
            <a:graphicData uri="http://schemas.openxmlformats.org/drawingml/2006/chart">
              <c:chart xmlns:c="http://schemas.openxmlformats.org/drawingml/2006/chart" xmlns:r="http://schemas.openxmlformats.org/officeDocument/2006/relationships" r:id="rId6"/>
            </a:graphicData>
          </a:graphic>
        </p:graphicFrame>
        <p:grpSp>
          <p:nvGrpSpPr>
            <p:cNvPr id="25" name="Gruppieren 24"/>
            <p:cNvGrpSpPr/>
            <p:nvPr/>
          </p:nvGrpSpPr>
          <p:grpSpPr>
            <a:xfrm>
              <a:off x="10764671" y="2545556"/>
              <a:ext cx="504000" cy="650082"/>
              <a:chOff x="10085773" y="2545556"/>
              <a:chExt cx="504000" cy="650082"/>
            </a:xfrm>
          </p:grpSpPr>
          <p:sp>
            <p:nvSpPr>
              <p:cNvPr id="36" name="Rechteck 35"/>
              <p:cNvSpPr/>
              <p:nvPr/>
            </p:nvSpPr>
            <p:spPr bwMode="gray">
              <a:xfrm>
                <a:off x="10085773" y="2922565"/>
                <a:ext cx="504000" cy="273073"/>
              </a:xfrm>
              <a:prstGeom prst="rect">
                <a:avLst/>
              </a:prstGeom>
              <a:solidFill>
                <a:srgbClr val="FFC00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FFFF"/>
                  </a:solidFill>
                </a:endParaRPr>
              </a:p>
            </p:txBody>
          </p:sp>
          <p:sp>
            <p:nvSpPr>
              <p:cNvPr id="37" name="Rechteck 36"/>
              <p:cNvSpPr/>
              <p:nvPr/>
            </p:nvSpPr>
            <p:spPr bwMode="gray">
              <a:xfrm>
                <a:off x="10085773" y="2545556"/>
                <a:ext cx="504000" cy="365103"/>
              </a:xfrm>
              <a:prstGeom prst="rect">
                <a:avLst/>
              </a:prstGeom>
              <a:solidFill>
                <a:srgbClr val="FFFF99"/>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FFFF"/>
                  </a:solidFill>
                </a:endParaRPr>
              </a:p>
            </p:txBody>
          </p:sp>
        </p:grpSp>
        <p:grpSp>
          <p:nvGrpSpPr>
            <p:cNvPr id="26" name="Gruppieren 25"/>
            <p:cNvGrpSpPr/>
            <p:nvPr/>
          </p:nvGrpSpPr>
          <p:grpSpPr>
            <a:xfrm>
              <a:off x="9611151" y="2969419"/>
              <a:ext cx="504000" cy="616744"/>
              <a:chOff x="9100079" y="2969419"/>
              <a:chExt cx="504000" cy="616744"/>
            </a:xfrm>
          </p:grpSpPr>
          <p:sp>
            <p:nvSpPr>
              <p:cNvPr id="34" name="Rechteck 33"/>
              <p:cNvSpPr/>
              <p:nvPr/>
            </p:nvSpPr>
            <p:spPr bwMode="gray">
              <a:xfrm>
                <a:off x="9100079" y="3283862"/>
                <a:ext cx="504000" cy="302301"/>
              </a:xfrm>
              <a:prstGeom prst="rect">
                <a:avLst/>
              </a:prstGeom>
              <a:solidFill>
                <a:srgbClr val="FFC00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FFFF"/>
                  </a:solidFill>
                </a:endParaRPr>
              </a:p>
            </p:txBody>
          </p:sp>
          <p:sp>
            <p:nvSpPr>
              <p:cNvPr id="35" name="Rechteck 34"/>
              <p:cNvSpPr/>
              <p:nvPr/>
            </p:nvSpPr>
            <p:spPr bwMode="gray">
              <a:xfrm>
                <a:off x="9100079" y="2969419"/>
                <a:ext cx="504000" cy="302538"/>
              </a:xfrm>
              <a:prstGeom prst="rect">
                <a:avLst/>
              </a:prstGeom>
              <a:solidFill>
                <a:srgbClr val="FFFF99"/>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FFFF"/>
                  </a:solidFill>
                </a:endParaRPr>
              </a:p>
            </p:txBody>
          </p:sp>
        </p:grpSp>
        <p:grpSp>
          <p:nvGrpSpPr>
            <p:cNvPr id="27" name="Gruppieren 26"/>
            <p:cNvGrpSpPr/>
            <p:nvPr/>
          </p:nvGrpSpPr>
          <p:grpSpPr>
            <a:xfrm>
              <a:off x="8461294" y="3064669"/>
              <a:ext cx="504000" cy="683419"/>
              <a:chOff x="8101959" y="3064669"/>
              <a:chExt cx="504000" cy="683419"/>
            </a:xfrm>
          </p:grpSpPr>
          <p:sp>
            <p:nvSpPr>
              <p:cNvPr id="32" name="Rechteck 31"/>
              <p:cNvSpPr/>
              <p:nvPr/>
            </p:nvSpPr>
            <p:spPr bwMode="gray">
              <a:xfrm>
                <a:off x="8101959" y="3377450"/>
                <a:ext cx="504000" cy="370638"/>
              </a:xfrm>
              <a:prstGeom prst="rect">
                <a:avLst/>
              </a:prstGeom>
              <a:solidFill>
                <a:srgbClr val="FFC00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FFFF"/>
                  </a:solidFill>
                </a:endParaRPr>
              </a:p>
            </p:txBody>
          </p:sp>
          <p:sp>
            <p:nvSpPr>
              <p:cNvPr id="33" name="Rechteck 32"/>
              <p:cNvSpPr/>
              <p:nvPr/>
            </p:nvSpPr>
            <p:spPr bwMode="gray">
              <a:xfrm>
                <a:off x="8101959" y="3064669"/>
                <a:ext cx="504000" cy="300875"/>
              </a:xfrm>
              <a:prstGeom prst="rect">
                <a:avLst/>
              </a:prstGeom>
              <a:solidFill>
                <a:srgbClr val="FFFF99"/>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FFFF"/>
                  </a:solidFill>
                </a:endParaRPr>
              </a:p>
            </p:txBody>
          </p:sp>
        </p:grpSp>
        <p:grpSp>
          <p:nvGrpSpPr>
            <p:cNvPr id="28" name="Gruppieren 27"/>
            <p:cNvGrpSpPr/>
            <p:nvPr/>
          </p:nvGrpSpPr>
          <p:grpSpPr>
            <a:xfrm>
              <a:off x="7305146" y="3338512"/>
              <a:ext cx="504000" cy="654844"/>
              <a:chOff x="7113637" y="3338512"/>
              <a:chExt cx="504000" cy="654844"/>
            </a:xfrm>
          </p:grpSpPr>
          <p:sp>
            <p:nvSpPr>
              <p:cNvPr id="30" name="Rechteck 29"/>
              <p:cNvSpPr/>
              <p:nvPr/>
            </p:nvSpPr>
            <p:spPr bwMode="gray">
              <a:xfrm>
                <a:off x="7113637" y="3660895"/>
                <a:ext cx="504000" cy="332461"/>
              </a:xfrm>
              <a:prstGeom prst="rect">
                <a:avLst/>
              </a:prstGeom>
              <a:solidFill>
                <a:srgbClr val="FFC00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FFFF"/>
                  </a:solidFill>
                </a:endParaRPr>
              </a:p>
            </p:txBody>
          </p:sp>
          <p:sp>
            <p:nvSpPr>
              <p:cNvPr id="31" name="Rechteck 30"/>
              <p:cNvSpPr/>
              <p:nvPr/>
            </p:nvSpPr>
            <p:spPr bwMode="gray">
              <a:xfrm>
                <a:off x="7113637" y="3338512"/>
                <a:ext cx="504000" cy="310477"/>
              </a:xfrm>
              <a:prstGeom prst="rect">
                <a:avLst/>
              </a:prstGeom>
              <a:solidFill>
                <a:srgbClr val="FFFF99"/>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600" kern="0" dirty="0">
                  <a:solidFill>
                    <a:srgbClr val="FFFFFF"/>
                  </a:solidFill>
                </a:endParaRPr>
              </a:p>
            </p:txBody>
          </p:sp>
        </p:grpSp>
        <p:sp>
          <p:nvSpPr>
            <p:cNvPr id="29" name="Textfeld 28"/>
            <p:cNvSpPr txBox="1"/>
            <p:nvPr/>
          </p:nvSpPr>
          <p:spPr bwMode="gray">
            <a:xfrm>
              <a:off x="7680176" y="2204864"/>
              <a:ext cx="3312368" cy="184666"/>
            </a:xfrm>
            <a:prstGeom prst="rect">
              <a:avLst/>
            </a:prstGeom>
            <a:noFill/>
          </p:spPr>
          <p:txBody>
            <a:bodyPr wrap="square" lIns="0" tIns="0" rIns="0" bIns="0" rtlCol="0">
              <a:spAutoFit/>
            </a:bodyPr>
            <a:lstStyle/>
            <a:p>
              <a:pPr>
                <a:spcBef>
                  <a:spcPts val="300"/>
                </a:spcBef>
                <a:spcAft>
                  <a:spcPts val="300"/>
                </a:spcAft>
                <a:buClr>
                  <a:srgbClr val="52328F"/>
                </a:buClr>
              </a:pPr>
              <a:r>
                <a:rPr lang="fr-FR" sz="1200" dirty="0">
                  <a:solidFill>
                    <a:srgbClr val="FFFFCC"/>
                  </a:solidFill>
                  <a:ea typeface="Verdana" panose="020B0604030504040204" pitchFamily="34" charset="0"/>
                  <a:cs typeface="Verdana" panose="020B0604030504040204" pitchFamily="34" charset="0"/>
                </a:rPr>
                <a:t>p&lt;0.001           p&lt;0.01           p&lt;0.001</a:t>
              </a:r>
              <a:endParaRPr kumimoji="0" lang="fr-FR" sz="1200" b="0" i="0" u="none" strike="noStrike" kern="1200" cap="none" spc="0" normalizeH="0" baseline="0" dirty="0">
                <a:ln>
                  <a:noFill/>
                </a:ln>
                <a:solidFill>
                  <a:srgbClr val="FFFFCC"/>
                </a:solidFill>
                <a:effectLst/>
                <a:uLnTx/>
                <a:uFillTx/>
                <a:ea typeface="Verdana" panose="020B0604030504040204" pitchFamily="34" charset="0"/>
                <a:cs typeface="Verdana" panose="020B0604030504040204" pitchFamily="34" charset="0"/>
              </a:endParaRPr>
            </a:p>
          </p:txBody>
        </p:sp>
      </p:grpSp>
      <p:sp>
        <p:nvSpPr>
          <p:cNvPr id="39" name="TextBox 3"/>
          <p:cNvSpPr txBox="1">
            <a:spLocks noChangeArrowheads="1"/>
          </p:cNvSpPr>
          <p:nvPr/>
        </p:nvSpPr>
        <p:spPr bwMode="auto">
          <a:xfrm>
            <a:off x="3014906" y="6290442"/>
            <a:ext cx="9084480" cy="512961"/>
          </a:xfrm>
          <a:prstGeom prst="rect">
            <a:avLst/>
          </a:prstGeom>
          <a:noFill/>
        </p:spPr>
        <p:txBody>
          <a:bodyPr wrap="square" lIns="45720" rIns="45720" rtlCol="0">
            <a:spAutoFit/>
          </a:bodyPr>
          <a:lstStyle>
            <a:defPPr>
              <a:defRPr lang="fr-FR"/>
            </a:defPPr>
            <a:lvl1pPr>
              <a:spcBef>
                <a:spcPts val="400"/>
              </a:spcBef>
              <a:defRPr sz="800">
                <a:ea typeface="ヒラギノ角ゴ Pro W3" pitchFamily="-1" charset="-128"/>
              </a:defRPr>
            </a:lvl1pPr>
          </a:lstStyle>
          <a:p>
            <a:pPr algn="r"/>
            <a:r>
              <a:rPr lang="fr-FR" altLang="de-DE" dirty="0" err="1"/>
              <a:t>Cruickshank</a:t>
            </a:r>
            <a:r>
              <a:rPr lang="fr-FR" altLang="de-DE" dirty="0"/>
              <a:t> JM. Essential Hypertension. Shelton, CT: </a:t>
            </a:r>
            <a:r>
              <a:rPr lang="fr-FR" altLang="de-DE" dirty="0" err="1"/>
              <a:t>People's</a:t>
            </a:r>
            <a:r>
              <a:rPr lang="fr-FR" altLang="de-DE" dirty="0"/>
              <a:t> </a:t>
            </a:r>
            <a:r>
              <a:rPr lang="fr-FR" altLang="de-DE" dirty="0" err="1"/>
              <a:t>Medical</a:t>
            </a:r>
            <a:r>
              <a:rPr lang="fr-FR" altLang="de-DE" dirty="0"/>
              <a:t> </a:t>
            </a:r>
            <a:r>
              <a:rPr lang="fr-FR" altLang="de-DE" dirty="0" err="1"/>
              <a:t>Publishing</a:t>
            </a:r>
            <a:r>
              <a:rPr lang="fr-FR" altLang="de-DE" dirty="0"/>
              <a:t> House-USA;2013, Fig. 6-28</a:t>
            </a:r>
          </a:p>
          <a:p>
            <a:pPr algn="r"/>
            <a:r>
              <a:rPr lang="fr-FR" altLang="de-DE" dirty="0" err="1"/>
              <a:t>Hiltunen</a:t>
            </a:r>
            <a:r>
              <a:rPr lang="fr-FR" altLang="de-DE" dirty="0"/>
              <a:t> TP, </a:t>
            </a:r>
            <a:r>
              <a:rPr lang="fr-FR" altLang="de-DE" dirty="0" err="1"/>
              <a:t>Suonsyrjä</a:t>
            </a:r>
            <a:r>
              <a:rPr lang="fr-FR" altLang="de-DE" dirty="0"/>
              <a:t> T, </a:t>
            </a:r>
            <a:r>
              <a:rPr lang="fr-FR" altLang="de-DE" dirty="0" err="1"/>
              <a:t>Hannila-Handelberg</a:t>
            </a:r>
            <a:r>
              <a:rPr lang="fr-FR" altLang="de-DE" dirty="0"/>
              <a:t> T et al. </a:t>
            </a:r>
            <a:r>
              <a:rPr lang="fr-FR" altLang="de-DE" dirty="0" err="1"/>
              <a:t>Predictors</a:t>
            </a:r>
            <a:r>
              <a:rPr lang="fr-FR" altLang="de-DE" dirty="0"/>
              <a:t> of </a:t>
            </a:r>
            <a:r>
              <a:rPr lang="fr-FR" altLang="de-DE" dirty="0" err="1"/>
              <a:t>antihypertensive</a:t>
            </a:r>
            <a:r>
              <a:rPr lang="fr-FR" altLang="de-DE" dirty="0"/>
              <a:t> </a:t>
            </a:r>
            <a:r>
              <a:rPr lang="fr-FR" altLang="de-DE" dirty="0" err="1"/>
              <a:t>drug</a:t>
            </a:r>
            <a:r>
              <a:rPr lang="fr-FR" altLang="de-DE" dirty="0"/>
              <a:t> </a:t>
            </a:r>
            <a:r>
              <a:rPr lang="fr-FR" altLang="de-DE" dirty="0" err="1"/>
              <a:t>responses</a:t>
            </a:r>
            <a:r>
              <a:rPr lang="fr-FR" altLang="de-DE" dirty="0"/>
              <a:t>: initial data </a:t>
            </a:r>
            <a:r>
              <a:rPr lang="fr-FR" altLang="de-DE" dirty="0" err="1"/>
              <a:t>from</a:t>
            </a:r>
            <a:r>
              <a:rPr lang="fr-FR" altLang="de-DE" dirty="0"/>
              <a:t> a placebo-</a:t>
            </a:r>
            <a:r>
              <a:rPr lang="fr-FR" altLang="de-DE" dirty="0" err="1"/>
              <a:t>controlled</a:t>
            </a:r>
            <a:r>
              <a:rPr lang="fr-FR" altLang="de-DE" dirty="0"/>
              <a:t>, </a:t>
            </a:r>
            <a:r>
              <a:rPr lang="fr-FR" altLang="de-DE" dirty="0" err="1"/>
              <a:t>randomized</a:t>
            </a:r>
            <a:r>
              <a:rPr lang="fr-FR" altLang="de-DE" dirty="0"/>
              <a:t>, cross-over </a:t>
            </a:r>
            <a:r>
              <a:rPr lang="fr-FR" altLang="de-DE" dirty="0" err="1"/>
              <a:t>study</a:t>
            </a:r>
            <a:r>
              <a:rPr lang="fr-FR" altLang="de-DE" dirty="0"/>
              <a:t> </a:t>
            </a:r>
            <a:r>
              <a:rPr lang="fr-FR" altLang="de-DE" dirty="0" err="1"/>
              <a:t>with</a:t>
            </a:r>
            <a:r>
              <a:rPr lang="fr-FR" altLang="de-DE" dirty="0"/>
              <a:t> four </a:t>
            </a:r>
            <a:r>
              <a:rPr lang="fr-FR" altLang="de-DE" dirty="0" err="1"/>
              <a:t>antihypertensive</a:t>
            </a:r>
            <a:r>
              <a:rPr lang="fr-FR" altLang="de-DE" dirty="0"/>
              <a:t> </a:t>
            </a:r>
            <a:r>
              <a:rPr lang="fr-FR" altLang="de-DE" dirty="0" err="1"/>
              <a:t>drugs</a:t>
            </a:r>
            <a:r>
              <a:rPr lang="fr-FR" altLang="de-DE" dirty="0"/>
              <a:t> (The GENRES </a:t>
            </a:r>
            <a:r>
              <a:rPr lang="fr-FR" altLang="de-DE" dirty="0" err="1"/>
              <a:t>Study</a:t>
            </a:r>
            <a:r>
              <a:rPr lang="fr-FR" altLang="de-DE" dirty="0"/>
              <a:t>). Am J </a:t>
            </a:r>
            <a:r>
              <a:rPr lang="fr-FR" altLang="de-DE" dirty="0" err="1"/>
              <a:t>Hypertens</a:t>
            </a:r>
            <a:r>
              <a:rPr lang="fr-FR" altLang="de-DE" dirty="0"/>
              <a:t>. 2007;20:311-8.</a:t>
            </a:r>
          </a:p>
        </p:txBody>
      </p:sp>
      <p:sp>
        <p:nvSpPr>
          <p:cNvPr id="2" name="Rectangle 1"/>
          <p:cNvSpPr/>
          <p:nvPr/>
        </p:nvSpPr>
        <p:spPr>
          <a:xfrm>
            <a:off x="296214" y="1772344"/>
            <a:ext cx="5897931" cy="3842845"/>
          </a:xfrm>
          <a:prstGeom prst="rect">
            <a:avLst/>
          </a:prstGeom>
          <a:noFill/>
          <a:ln w="3175">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6255786" y="1772344"/>
            <a:ext cx="5897931" cy="3842845"/>
          </a:xfrm>
          <a:prstGeom prst="rect">
            <a:avLst/>
          </a:prstGeom>
          <a:noFill/>
          <a:ln w="3175">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6472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4065" y="61370"/>
            <a:ext cx="10944225" cy="633729"/>
          </a:xfrm>
        </p:spPr>
        <p:txBody>
          <a:bodyPr/>
          <a:lstStyle/>
          <a:p>
            <a:r>
              <a:rPr lang="fr-FR" altLang="en-US" sz="3600" b="1" dirty="0" err="1">
                <a:solidFill>
                  <a:srgbClr val="FFFF00"/>
                </a:solidFill>
                <a:latin typeface="+mn-lt"/>
              </a:rPr>
              <a:t>Bisoprolol</a:t>
            </a:r>
            <a:r>
              <a:rPr lang="fr-FR" altLang="en-US" sz="3600" b="1" dirty="0">
                <a:solidFill>
                  <a:srgbClr val="FFFF00"/>
                </a:solidFill>
                <a:latin typeface="+mn-lt"/>
              </a:rPr>
              <a:t> </a:t>
            </a:r>
            <a:r>
              <a:rPr lang="fr-FR" altLang="en-US" sz="3600" b="1" dirty="0">
                <a:solidFill>
                  <a:schemeClr val="tx1">
                    <a:lumMod val="95000"/>
                  </a:schemeClr>
                </a:solidFill>
                <a:latin typeface="+mn-lt"/>
              </a:rPr>
              <a:t>vs</a:t>
            </a:r>
            <a:r>
              <a:rPr lang="fr-FR" altLang="en-US" sz="3600" b="1" dirty="0">
                <a:solidFill>
                  <a:srgbClr val="FFFF00"/>
                </a:solidFill>
                <a:latin typeface="+mn-lt"/>
              </a:rPr>
              <a:t> </a:t>
            </a:r>
            <a:r>
              <a:rPr lang="fr-FR" altLang="en-US" sz="3600" b="1" dirty="0" err="1">
                <a:solidFill>
                  <a:srgbClr val="FFFF00"/>
                </a:solidFill>
                <a:latin typeface="+mn-lt"/>
              </a:rPr>
              <a:t>Nébivolol</a:t>
            </a:r>
            <a:r>
              <a:rPr lang="fr-FR" altLang="en-US" sz="3600" b="1" dirty="0">
                <a:solidFill>
                  <a:srgbClr val="FFFF00"/>
                </a:solidFill>
                <a:latin typeface="+mn-lt"/>
              </a:rPr>
              <a:t> dans le traitement de l’hypertension artérielle (Etude NEBIS)</a:t>
            </a:r>
            <a:endParaRPr lang="fr-FR" sz="3600" b="1" dirty="0">
              <a:solidFill>
                <a:srgbClr val="FFFF00"/>
              </a:solidFill>
              <a:latin typeface="+mn-lt"/>
            </a:endParaRPr>
          </a:p>
        </p:txBody>
      </p:sp>
      <p:sp>
        <p:nvSpPr>
          <p:cNvPr id="7" name="Freeform 74"/>
          <p:cNvSpPr>
            <a:spLocks noEditPoints="1"/>
          </p:cNvSpPr>
          <p:nvPr>
            <p:custDataLst>
              <p:tags r:id="rId1"/>
            </p:custDataLst>
          </p:nvPr>
        </p:nvSpPr>
        <p:spPr bwMode="auto">
          <a:xfrm>
            <a:off x="8200860" y="1744419"/>
            <a:ext cx="4007241" cy="4348406"/>
          </a:xfrm>
          <a:custGeom>
            <a:avLst/>
            <a:gdLst>
              <a:gd name="T0" fmla="*/ 67 w 1172"/>
              <a:gd name="T1" fmla="*/ 227 h 1370"/>
              <a:gd name="T2" fmla="*/ 840 w 1172"/>
              <a:gd name="T3" fmla="*/ 227 h 1370"/>
              <a:gd name="T4" fmla="*/ 932 w 1172"/>
              <a:gd name="T5" fmla="*/ 295 h 1370"/>
              <a:gd name="T6" fmla="*/ 1072 w 1172"/>
              <a:gd name="T7" fmla="*/ 753 h 1370"/>
              <a:gd name="T8" fmla="*/ 1162 w 1172"/>
              <a:gd name="T9" fmla="*/ 807 h 1370"/>
              <a:gd name="T10" fmla="*/ 1172 w 1172"/>
              <a:gd name="T11" fmla="*/ 805 h 1370"/>
              <a:gd name="T12" fmla="*/ 1172 w 1172"/>
              <a:gd name="T13" fmla="*/ 841 h 1370"/>
              <a:gd name="T14" fmla="*/ 1170 w 1172"/>
              <a:gd name="T15" fmla="*/ 841 h 1370"/>
              <a:gd name="T16" fmla="*/ 1140 w 1172"/>
              <a:gd name="T17" fmla="*/ 847 h 1370"/>
              <a:gd name="T18" fmla="*/ 1033 w 1172"/>
              <a:gd name="T19" fmla="*/ 923 h 1370"/>
              <a:gd name="T20" fmla="*/ 801 w 1172"/>
              <a:gd name="T21" fmla="*/ 1309 h 1370"/>
              <a:gd name="T22" fmla="*/ 693 w 1172"/>
              <a:gd name="T23" fmla="*/ 1370 h 1370"/>
              <a:gd name="T24" fmla="*/ 262 w 1172"/>
              <a:gd name="T25" fmla="*/ 1370 h 1370"/>
              <a:gd name="T26" fmla="*/ 178 w 1172"/>
              <a:gd name="T27" fmla="*/ 1300 h 1370"/>
              <a:gd name="T28" fmla="*/ 7 w 1172"/>
              <a:gd name="T29" fmla="*/ 298 h 1370"/>
              <a:gd name="T30" fmla="*/ 67 w 1172"/>
              <a:gd name="T31" fmla="*/ 227 h 1370"/>
              <a:gd name="T32" fmla="*/ 960 w 1172"/>
              <a:gd name="T33" fmla="*/ 0 h 1370"/>
              <a:gd name="T34" fmla="*/ 933 w 1172"/>
              <a:gd name="T35" fmla="*/ 48 h 1370"/>
              <a:gd name="T36" fmla="*/ 1141 w 1172"/>
              <a:gd name="T37" fmla="*/ 667 h 1370"/>
              <a:gd name="T38" fmla="*/ 1171 w 1172"/>
              <a:gd name="T39" fmla="*/ 705 h 1370"/>
              <a:gd name="T40" fmla="*/ 1172 w 1172"/>
              <a:gd name="T41" fmla="*/ 705 h 1370"/>
              <a:gd name="T42" fmla="*/ 1172 w 1172"/>
              <a:gd name="T43" fmla="*/ 25 h 1370"/>
              <a:gd name="T44" fmla="*/ 1168 w 1172"/>
              <a:gd name="T45" fmla="*/ 25 h 1370"/>
              <a:gd name="T46" fmla="*/ 971 w 1172"/>
              <a:gd name="T47" fmla="*/ 1 h 1370"/>
              <a:gd name="T48" fmla="*/ 960 w 1172"/>
              <a:gd name="T49" fmla="*/ 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2" h="1370">
                <a:moveTo>
                  <a:pt x="67" y="227"/>
                </a:moveTo>
                <a:cubicBezTo>
                  <a:pt x="840" y="227"/>
                  <a:pt x="840" y="227"/>
                  <a:pt x="840" y="227"/>
                </a:cubicBezTo>
                <a:cubicBezTo>
                  <a:pt x="879" y="227"/>
                  <a:pt x="920" y="258"/>
                  <a:pt x="932" y="295"/>
                </a:cubicBezTo>
                <a:cubicBezTo>
                  <a:pt x="1072" y="753"/>
                  <a:pt x="1072" y="753"/>
                  <a:pt x="1072" y="753"/>
                </a:cubicBezTo>
                <a:cubicBezTo>
                  <a:pt x="1083" y="790"/>
                  <a:pt x="1124" y="815"/>
                  <a:pt x="1162" y="807"/>
                </a:cubicBezTo>
                <a:cubicBezTo>
                  <a:pt x="1172" y="805"/>
                  <a:pt x="1172" y="805"/>
                  <a:pt x="1172" y="805"/>
                </a:cubicBezTo>
                <a:cubicBezTo>
                  <a:pt x="1172" y="841"/>
                  <a:pt x="1172" y="841"/>
                  <a:pt x="1172" y="841"/>
                </a:cubicBezTo>
                <a:cubicBezTo>
                  <a:pt x="1170" y="841"/>
                  <a:pt x="1170" y="841"/>
                  <a:pt x="1170" y="841"/>
                </a:cubicBezTo>
                <a:cubicBezTo>
                  <a:pt x="1140" y="847"/>
                  <a:pt x="1140" y="847"/>
                  <a:pt x="1140" y="847"/>
                </a:cubicBezTo>
                <a:cubicBezTo>
                  <a:pt x="1102" y="855"/>
                  <a:pt x="1054" y="890"/>
                  <a:pt x="1033" y="923"/>
                </a:cubicBezTo>
                <a:cubicBezTo>
                  <a:pt x="801" y="1309"/>
                  <a:pt x="801" y="1309"/>
                  <a:pt x="801" y="1309"/>
                </a:cubicBezTo>
                <a:cubicBezTo>
                  <a:pt x="781" y="1342"/>
                  <a:pt x="732" y="1370"/>
                  <a:pt x="693" y="1370"/>
                </a:cubicBezTo>
                <a:cubicBezTo>
                  <a:pt x="262" y="1370"/>
                  <a:pt x="262" y="1370"/>
                  <a:pt x="262" y="1370"/>
                </a:cubicBezTo>
                <a:cubicBezTo>
                  <a:pt x="222" y="1370"/>
                  <a:pt x="184" y="1338"/>
                  <a:pt x="178" y="1300"/>
                </a:cubicBezTo>
                <a:cubicBezTo>
                  <a:pt x="7" y="298"/>
                  <a:pt x="7" y="298"/>
                  <a:pt x="7" y="298"/>
                </a:cubicBezTo>
                <a:cubicBezTo>
                  <a:pt x="0" y="259"/>
                  <a:pt x="27" y="227"/>
                  <a:pt x="67" y="227"/>
                </a:cubicBezTo>
                <a:close/>
                <a:moveTo>
                  <a:pt x="960" y="0"/>
                </a:moveTo>
                <a:cubicBezTo>
                  <a:pt x="936" y="2"/>
                  <a:pt x="924" y="22"/>
                  <a:pt x="933" y="48"/>
                </a:cubicBezTo>
                <a:cubicBezTo>
                  <a:pt x="1141" y="667"/>
                  <a:pt x="1141" y="667"/>
                  <a:pt x="1141" y="667"/>
                </a:cubicBezTo>
                <a:cubicBezTo>
                  <a:pt x="1146" y="681"/>
                  <a:pt x="1157" y="695"/>
                  <a:pt x="1171" y="705"/>
                </a:cubicBezTo>
                <a:cubicBezTo>
                  <a:pt x="1172" y="705"/>
                  <a:pt x="1172" y="705"/>
                  <a:pt x="1172" y="705"/>
                </a:cubicBezTo>
                <a:cubicBezTo>
                  <a:pt x="1172" y="25"/>
                  <a:pt x="1172" y="25"/>
                  <a:pt x="1172" y="25"/>
                </a:cubicBezTo>
                <a:cubicBezTo>
                  <a:pt x="1168" y="25"/>
                  <a:pt x="1168" y="25"/>
                  <a:pt x="1168" y="25"/>
                </a:cubicBezTo>
                <a:cubicBezTo>
                  <a:pt x="971" y="1"/>
                  <a:pt x="971" y="1"/>
                  <a:pt x="971" y="1"/>
                </a:cubicBezTo>
                <a:cubicBezTo>
                  <a:pt x="967" y="0"/>
                  <a:pt x="964" y="0"/>
                  <a:pt x="960" y="0"/>
                </a:cubicBezTo>
                <a:close/>
              </a:path>
            </a:pathLst>
          </a:custGeom>
          <a:solidFill>
            <a:schemeClr val="accent1"/>
          </a:solidFill>
          <a:ln>
            <a:noFill/>
          </a:ln>
        </p:spPr>
        <p:txBody>
          <a:bodyPr vert="horz" wrap="square" lIns="684000" tIns="792000" rIns="756000" bIns="45720" numCol="1" anchor="t" anchorCtr="0" compatLnSpc="1">
            <a:prstTxWarp prst="textNoShape">
              <a:avLst/>
            </a:prstTxWarp>
          </a:bodyPr>
          <a:lstStyle/>
          <a:p>
            <a:pPr fontAlgn="base">
              <a:spcBef>
                <a:spcPct val="0"/>
              </a:spcBef>
              <a:spcAft>
                <a:spcPct val="0"/>
              </a:spcAft>
              <a:buFontTx/>
              <a:buNone/>
            </a:pPr>
            <a:br>
              <a:rPr lang="fr-FR" altLang="en-US" sz="2000" b="1" dirty="0">
                <a:sym typeface="Symbol" pitchFamily="18" charset="2"/>
              </a:rPr>
            </a:br>
            <a:r>
              <a:rPr lang="fr-FR" altLang="en-US" sz="2400" b="1" dirty="0">
                <a:solidFill>
                  <a:srgbClr val="FFFF99"/>
                </a:solidFill>
                <a:sym typeface="Symbol" pitchFamily="18" charset="2"/>
              </a:rPr>
              <a:t>Répondeurs :</a:t>
            </a:r>
            <a:r>
              <a:rPr lang="fr-FR" altLang="en-US" sz="2000" b="1" dirty="0">
                <a:solidFill>
                  <a:srgbClr val="FFFF99"/>
                </a:solidFill>
                <a:sym typeface="Symbol" pitchFamily="18" charset="2"/>
              </a:rPr>
              <a:t> </a:t>
            </a:r>
            <a:r>
              <a:rPr lang="fr-FR" altLang="en-US" sz="2400" b="1" dirty="0" err="1">
                <a:sym typeface="Symbol" pitchFamily="18" charset="2"/>
              </a:rPr>
              <a:t>Nébivolol</a:t>
            </a:r>
            <a:r>
              <a:rPr lang="fr-FR" altLang="en-US" sz="2400" b="1" dirty="0">
                <a:sym typeface="Symbol" pitchFamily="18" charset="2"/>
              </a:rPr>
              <a:t> 92.0% vs. Bisoprolol 89.6%</a:t>
            </a:r>
            <a:r>
              <a:rPr lang="fr-FR" altLang="en-US" sz="2400" dirty="0">
                <a:sym typeface="Symbol" pitchFamily="18" charset="2"/>
              </a:rPr>
              <a:t> </a:t>
            </a:r>
            <a:endParaRPr lang="fr-FR" altLang="en-US" sz="2000" dirty="0">
              <a:sym typeface="Symbol" pitchFamily="18" charset="2"/>
            </a:endParaRPr>
          </a:p>
          <a:p>
            <a:pPr fontAlgn="base">
              <a:spcBef>
                <a:spcPct val="0"/>
              </a:spcBef>
              <a:spcAft>
                <a:spcPct val="0"/>
              </a:spcAft>
              <a:buFontTx/>
              <a:buNone/>
            </a:pPr>
            <a:r>
              <a:rPr lang="fr-FR" altLang="en-US" sz="1600" dirty="0">
                <a:sym typeface="Symbol" pitchFamily="18" charset="2"/>
              </a:rPr>
              <a:t>(PAD ≤ 90 mm Hg ou une baisse ≥ 10 mm Hg)</a:t>
            </a:r>
            <a:endParaRPr lang="fr-FR" altLang="en-US" sz="1600" dirty="0"/>
          </a:p>
        </p:txBody>
      </p:sp>
      <p:sp>
        <p:nvSpPr>
          <p:cNvPr id="244" name="Rectangle 6"/>
          <p:cNvSpPr>
            <a:spLocks noChangeArrowheads="1"/>
          </p:cNvSpPr>
          <p:nvPr/>
        </p:nvSpPr>
        <p:spPr bwMode="auto">
          <a:xfrm>
            <a:off x="3119529" y="6508359"/>
            <a:ext cx="9072471" cy="24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rIns="46800" anchor="ctr"/>
          <a:lstStyle>
            <a:lvl1pPr>
              <a:spcBef>
                <a:spcPct val="20000"/>
              </a:spcBef>
              <a:buFont typeface="Arial" charset="0"/>
              <a:buChar char="•"/>
              <a:defRPr sz="3200">
                <a:solidFill>
                  <a:schemeClr val="tx1"/>
                </a:solidFill>
                <a:latin typeface="Arial" charset="0"/>
                <a:cs typeface="Arial" charset="0"/>
              </a:defRPr>
            </a:lvl1pPr>
            <a:lvl2pPr marL="742950" indent="-285750">
              <a:spcBef>
                <a:spcPct val="20000"/>
              </a:spcBef>
              <a:buFont typeface="Arial" charset="0"/>
              <a:buChar char="–"/>
              <a:defRPr sz="2800">
                <a:solidFill>
                  <a:schemeClr val="tx1"/>
                </a:solidFill>
                <a:latin typeface="Arial" charset="0"/>
                <a:cs typeface="Arial" charset="0"/>
              </a:defRPr>
            </a:lvl2pPr>
            <a:lvl3pPr marL="1143000" indent="-228600">
              <a:spcBef>
                <a:spcPct val="20000"/>
              </a:spcBef>
              <a:buFont typeface="Arial" charset="0"/>
              <a:buChar char="•"/>
              <a:defRPr sz="2400">
                <a:solidFill>
                  <a:schemeClr val="tx1"/>
                </a:solidFill>
                <a:latin typeface="Arial" charset="0"/>
                <a:cs typeface="Arial" charset="0"/>
              </a:defRPr>
            </a:lvl3pPr>
            <a:lvl4pPr marL="1600200" indent="-228600">
              <a:spcBef>
                <a:spcPct val="20000"/>
              </a:spcBef>
              <a:buFont typeface="Arial" charset="0"/>
              <a:buChar char="–"/>
              <a:defRPr sz="2000">
                <a:solidFill>
                  <a:schemeClr val="tx1"/>
                </a:solidFill>
                <a:latin typeface="Arial" charset="0"/>
                <a:cs typeface="Arial" charset="0"/>
              </a:defRPr>
            </a:lvl4pPr>
            <a:lvl5pPr marL="2057400" indent="-22860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fontAlgn="base">
              <a:spcBef>
                <a:spcPct val="0"/>
              </a:spcBef>
              <a:spcAft>
                <a:spcPct val="0"/>
              </a:spcAft>
              <a:buFontTx/>
              <a:buNone/>
            </a:pPr>
            <a:r>
              <a:rPr lang="fr-FR" altLang="en-US" sz="800" dirty="0" err="1">
                <a:latin typeface="+mn-lt"/>
              </a:rPr>
              <a:t>Czuriga</a:t>
            </a:r>
            <a:r>
              <a:rPr lang="fr-FR" altLang="en-US" sz="800" dirty="0">
                <a:latin typeface="+mn-lt"/>
              </a:rPr>
              <a:t> I, </a:t>
            </a:r>
            <a:r>
              <a:rPr lang="fr-FR" altLang="en-US" sz="800" dirty="0" err="1">
                <a:latin typeface="+mn-lt"/>
              </a:rPr>
              <a:t>Riecansky</a:t>
            </a:r>
            <a:r>
              <a:rPr lang="fr-FR" altLang="en-US" sz="800" dirty="0">
                <a:latin typeface="+mn-lt"/>
              </a:rPr>
              <a:t> I, </a:t>
            </a:r>
            <a:r>
              <a:rPr lang="fr-FR" altLang="en-US" sz="800" dirty="0" err="1">
                <a:latin typeface="+mn-lt"/>
              </a:rPr>
              <a:t>Bodnar</a:t>
            </a:r>
            <a:r>
              <a:rPr lang="fr-FR" altLang="en-US" sz="800" dirty="0">
                <a:latin typeface="+mn-lt"/>
              </a:rPr>
              <a:t> J et al. </a:t>
            </a:r>
            <a:r>
              <a:rPr lang="fr-FR" altLang="en-US" sz="800" dirty="0" err="1">
                <a:latin typeface="+mn-lt"/>
              </a:rPr>
              <a:t>Comparison</a:t>
            </a:r>
            <a:r>
              <a:rPr lang="fr-FR" altLang="en-US" sz="800" dirty="0">
                <a:latin typeface="+mn-lt"/>
              </a:rPr>
              <a:t> of the new </a:t>
            </a:r>
            <a:r>
              <a:rPr lang="fr-FR" altLang="en-US" sz="800" dirty="0" err="1">
                <a:latin typeface="+mn-lt"/>
              </a:rPr>
              <a:t>cardioselective</a:t>
            </a:r>
            <a:r>
              <a:rPr lang="fr-FR" altLang="en-US" sz="800" dirty="0">
                <a:latin typeface="+mn-lt"/>
              </a:rPr>
              <a:t> beta-</a:t>
            </a:r>
            <a:r>
              <a:rPr lang="fr-FR" altLang="en-US" sz="800" dirty="0" err="1">
                <a:latin typeface="+mn-lt"/>
              </a:rPr>
              <a:t>blocker</a:t>
            </a:r>
            <a:r>
              <a:rPr lang="fr-FR" altLang="en-US" sz="800" dirty="0">
                <a:latin typeface="+mn-lt"/>
              </a:rPr>
              <a:t> </a:t>
            </a:r>
            <a:r>
              <a:rPr lang="fr-FR" altLang="en-US" sz="800" dirty="0" err="1">
                <a:latin typeface="+mn-lt"/>
              </a:rPr>
              <a:t>nebivolol</a:t>
            </a:r>
            <a:r>
              <a:rPr lang="fr-FR" altLang="en-US" sz="800" dirty="0">
                <a:latin typeface="+mn-lt"/>
              </a:rPr>
              <a:t> </a:t>
            </a:r>
            <a:r>
              <a:rPr lang="fr-FR" altLang="en-US" sz="800" dirty="0" err="1">
                <a:latin typeface="+mn-lt"/>
              </a:rPr>
              <a:t>with</a:t>
            </a:r>
            <a:r>
              <a:rPr lang="fr-FR" altLang="en-US" sz="800" dirty="0">
                <a:latin typeface="+mn-lt"/>
              </a:rPr>
              <a:t> </a:t>
            </a:r>
            <a:r>
              <a:rPr lang="fr-FR" altLang="en-US" sz="800" dirty="0" err="1">
                <a:latin typeface="+mn-lt"/>
              </a:rPr>
              <a:t>bisoprolol</a:t>
            </a:r>
            <a:r>
              <a:rPr lang="fr-FR" altLang="en-US" sz="800" dirty="0">
                <a:latin typeface="+mn-lt"/>
              </a:rPr>
              <a:t> in hypertension: The </a:t>
            </a:r>
            <a:r>
              <a:rPr lang="fr-FR" altLang="en-US" sz="800" dirty="0" err="1">
                <a:latin typeface="+mn-lt"/>
              </a:rPr>
              <a:t>Nebivolol</a:t>
            </a:r>
            <a:r>
              <a:rPr lang="fr-FR" altLang="en-US" sz="800" dirty="0">
                <a:latin typeface="+mn-lt"/>
              </a:rPr>
              <a:t>, Bisoprolol </a:t>
            </a:r>
            <a:r>
              <a:rPr lang="fr-FR" altLang="en-US" sz="800" dirty="0" err="1">
                <a:latin typeface="+mn-lt"/>
              </a:rPr>
              <a:t>Multicenter</a:t>
            </a:r>
            <a:r>
              <a:rPr lang="fr-FR" altLang="en-US" sz="800" dirty="0">
                <a:latin typeface="+mn-lt"/>
              </a:rPr>
              <a:t> </a:t>
            </a:r>
            <a:r>
              <a:rPr lang="fr-FR" altLang="en-US" sz="800" dirty="0" err="1">
                <a:latin typeface="+mn-lt"/>
              </a:rPr>
              <a:t>Study</a:t>
            </a:r>
            <a:r>
              <a:rPr lang="fr-FR" altLang="en-US" sz="800" dirty="0">
                <a:latin typeface="+mn-lt"/>
              </a:rPr>
              <a:t> (NEBIS). </a:t>
            </a:r>
            <a:r>
              <a:rPr lang="fr-FR" altLang="en-US" sz="800" dirty="0" err="1">
                <a:latin typeface="+mn-lt"/>
              </a:rPr>
              <a:t>Cardiovasc</a:t>
            </a:r>
            <a:r>
              <a:rPr lang="fr-FR" altLang="en-US" sz="800" dirty="0">
                <a:latin typeface="+mn-lt"/>
              </a:rPr>
              <a:t> </a:t>
            </a:r>
            <a:r>
              <a:rPr lang="fr-FR" altLang="en-US" sz="800" dirty="0" err="1">
                <a:latin typeface="+mn-lt"/>
              </a:rPr>
              <a:t>Drugs</a:t>
            </a:r>
            <a:r>
              <a:rPr lang="fr-FR" altLang="en-US" sz="800" dirty="0">
                <a:latin typeface="+mn-lt"/>
              </a:rPr>
              <a:t> </a:t>
            </a:r>
            <a:r>
              <a:rPr lang="fr-FR" altLang="en-US" sz="800" dirty="0" err="1">
                <a:latin typeface="+mn-lt"/>
              </a:rPr>
              <a:t>Ther</a:t>
            </a:r>
            <a:r>
              <a:rPr lang="fr-FR" altLang="en-US" sz="800" dirty="0">
                <a:latin typeface="+mn-lt"/>
              </a:rPr>
              <a:t>. 2003;17:257-63.</a:t>
            </a:r>
          </a:p>
        </p:txBody>
      </p:sp>
      <p:grpSp>
        <p:nvGrpSpPr>
          <p:cNvPr id="14" name="Gruppieren 13"/>
          <p:cNvGrpSpPr/>
          <p:nvPr/>
        </p:nvGrpSpPr>
        <p:grpSpPr>
          <a:xfrm>
            <a:off x="631658" y="1531392"/>
            <a:ext cx="7277421" cy="4712596"/>
            <a:chOff x="618779" y="1442160"/>
            <a:chExt cx="7277421" cy="4712596"/>
          </a:xfrm>
        </p:grpSpPr>
        <p:grpSp>
          <p:nvGrpSpPr>
            <p:cNvPr id="245" name="Gruppieren 244"/>
            <p:cNvGrpSpPr/>
            <p:nvPr/>
          </p:nvGrpSpPr>
          <p:grpSpPr>
            <a:xfrm>
              <a:off x="618779" y="1442555"/>
              <a:ext cx="7277421" cy="4712201"/>
              <a:chOff x="618779" y="1442555"/>
              <a:chExt cx="7277421" cy="4712201"/>
            </a:xfrm>
          </p:grpSpPr>
          <p:grpSp>
            <p:nvGrpSpPr>
              <p:cNvPr id="181" name="Gruppieren 180"/>
              <p:cNvGrpSpPr/>
              <p:nvPr/>
            </p:nvGrpSpPr>
            <p:grpSpPr>
              <a:xfrm>
                <a:off x="3675206" y="4640209"/>
                <a:ext cx="105572" cy="198385"/>
                <a:chOff x="2855640" y="1702771"/>
                <a:chExt cx="105572" cy="400533"/>
              </a:xfrm>
            </p:grpSpPr>
            <p:cxnSp>
              <p:nvCxnSpPr>
                <p:cNvPr id="182" name="Gerader Verbinder 181"/>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Gerader Verbinder 182"/>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2" name="Gerader Verbinder 71"/>
              <p:cNvCxnSpPr/>
              <p:nvPr/>
            </p:nvCxnSpPr>
            <p:spPr>
              <a:xfrm>
                <a:off x="1487488" y="5478712"/>
                <a:ext cx="640871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Gerader Verbinder 73"/>
              <p:cNvCxnSpPr/>
              <p:nvPr/>
            </p:nvCxnSpPr>
            <p:spPr>
              <a:xfrm>
                <a:off x="7428208" y="5478712"/>
                <a:ext cx="0" cy="10116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Gerader Verbinder 74"/>
              <p:cNvCxnSpPr/>
              <p:nvPr/>
            </p:nvCxnSpPr>
            <p:spPr>
              <a:xfrm>
                <a:off x="6515168" y="5478712"/>
                <a:ext cx="0" cy="10116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Gerader Verbinder 75"/>
              <p:cNvCxnSpPr/>
              <p:nvPr/>
            </p:nvCxnSpPr>
            <p:spPr>
              <a:xfrm>
                <a:off x="5594520" y="5478712"/>
                <a:ext cx="0" cy="10116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Gerader Verbinder 76"/>
              <p:cNvCxnSpPr/>
              <p:nvPr/>
            </p:nvCxnSpPr>
            <p:spPr>
              <a:xfrm>
                <a:off x="4681600" y="5478712"/>
                <a:ext cx="0" cy="10116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Gerader Verbinder 77"/>
              <p:cNvCxnSpPr/>
              <p:nvPr/>
            </p:nvCxnSpPr>
            <p:spPr>
              <a:xfrm>
                <a:off x="3771136" y="5478712"/>
                <a:ext cx="0" cy="10116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2855640" y="5478712"/>
                <a:ext cx="0" cy="10116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1940144" y="5478712"/>
                <a:ext cx="0" cy="10116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81" name="Textfeld 80"/>
              <p:cNvSpPr txBox="1"/>
              <p:nvPr/>
            </p:nvSpPr>
            <p:spPr bwMode="gray">
              <a:xfrm>
                <a:off x="1885642" y="5629893"/>
                <a:ext cx="86562" cy="1846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kumimoji="0" lang="fr-FR" sz="1200" b="1"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rPr>
                  <a:t>0</a:t>
                </a:r>
              </a:p>
            </p:txBody>
          </p:sp>
          <p:sp>
            <p:nvSpPr>
              <p:cNvPr id="82" name="Textfeld 81"/>
              <p:cNvSpPr txBox="1"/>
              <p:nvPr/>
            </p:nvSpPr>
            <p:spPr bwMode="gray">
              <a:xfrm>
                <a:off x="1172919" y="5386379"/>
                <a:ext cx="360598" cy="184666"/>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70</a:t>
                </a:r>
              </a:p>
            </p:txBody>
          </p:sp>
          <p:sp>
            <p:nvSpPr>
              <p:cNvPr id="83" name="Textfeld 82"/>
              <p:cNvSpPr txBox="1"/>
              <p:nvPr/>
            </p:nvSpPr>
            <p:spPr bwMode="gray">
              <a:xfrm>
                <a:off x="2801138" y="5629893"/>
                <a:ext cx="86562" cy="1846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b="1" dirty="0">
                    <a:solidFill>
                      <a:srgbClr val="FFFF99"/>
                    </a:solidFill>
                    <a:ea typeface="Verdana" panose="020B0604030504040204" pitchFamily="34" charset="0"/>
                    <a:cs typeface="Verdana" panose="020B0604030504040204" pitchFamily="34" charset="0"/>
                  </a:rPr>
                  <a:t>2</a:t>
                </a:r>
                <a:endParaRPr kumimoji="0" lang="fr-FR" sz="1200" b="1"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endParaRPr>
              </a:p>
            </p:txBody>
          </p:sp>
          <p:sp>
            <p:nvSpPr>
              <p:cNvPr id="84" name="Textfeld 83"/>
              <p:cNvSpPr txBox="1"/>
              <p:nvPr/>
            </p:nvSpPr>
            <p:spPr bwMode="gray">
              <a:xfrm>
                <a:off x="3716634" y="5629893"/>
                <a:ext cx="86562" cy="1846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b="1" dirty="0">
                    <a:solidFill>
                      <a:srgbClr val="FFFF99"/>
                    </a:solidFill>
                    <a:ea typeface="Verdana" panose="020B0604030504040204" pitchFamily="34" charset="0"/>
                    <a:cs typeface="Verdana" panose="020B0604030504040204" pitchFamily="34" charset="0"/>
                  </a:rPr>
                  <a:t>4</a:t>
                </a:r>
                <a:endParaRPr kumimoji="0" lang="fr-FR" sz="1200" b="1"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endParaRPr>
              </a:p>
            </p:txBody>
          </p:sp>
          <p:sp>
            <p:nvSpPr>
              <p:cNvPr id="85" name="Textfeld 84"/>
              <p:cNvSpPr txBox="1"/>
              <p:nvPr/>
            </p:nvSpPr>
            <p:spPr bwMode="gray">
              <a:xfrm>
                <a:off x="4627098" y="5629893"/>
                <a:ext cx="86562" cy="1846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b="1" dirty="0">
                    <a:solidFill>
                      <a:srgbClr val="FFFF99"/>
                    </a:solidFill>
                    <a:ea typeface="Verdana" panose="020B0604030504040204" pitchFamily="34" charset="0"/>
                    <a:cs typeface="Verdana" panose="020B0604030504040204" pitchFamily="34" charset="0"/>
                  </a:rPr>
                  <a:t>6</a:t>
                </a:r>
                <a:endParaRPr kumimoji="0" lang="fr-FR" sz="1200" b="1"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endParaRPr>
              </a:p>
            </p:txBody>
          </p:sp>
          <p:sp>
            <p:nvSpPr>
              <p:cNvPr id="86" name="Textfeld 85"/>
              <p:cNvSpPr txBox="1"/>
              <p:nvPr/>
            </p:nvSpPr>
            <p:spPr bwMode="gray">
              <a:xfrm>
                <a:off x="5540018" y="5629893"/>
                <a:ext cx="86562" cy="1846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b="1" dirty="0">
                    <a:solidFill>
                      <a:srgbClr val="FFFF99"/>
                    </a:solidFill>
                    <a:ea typeface="Verdana" panose="020B0604030504040204" pitchFamily="34" charset="0"/>
                    <a:cs typeface="Verdana" panose="020B0604030504040204" pitchFamily="34" charset="0"/>
                  </a:rPr>
                  <a:t>8</a:t>
                </a:r>
                <a:endParaRPr kumimoji="0" lang="fr-FR" sz="1200" b="1"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endParaRPr>
              </a:p>
            </p:txBody>
          </p:sp>
          <p:sp>
            <p:nvSpPr>
              <p:cNvPr id="87" name="Textfeld 86"/>
              <p:cNvSpPr txBox="1"/>
              <p:nvPr/>
            </p:nvSpPr>
            <p:spPr bwMode="gray">
              <a:xfrm>
                <a:off x="6406164" y="5629893"/>
                <a:ext cx="173124" cy="1846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b="1" dirty="0">
                    <a:solidFill>
                      <a:srgbClr val="FFFF99"/>
                    </a:solidFill>
                    <a:ea typeface="Verdana" panose="020B0604030504040204" pitchFamily="34" charset="0"/>
                    <a:cs typeface="Verdana" panose="020B0604030504040204" pitchFamily="34" charset="0"/>
                  </a:rPr>
                  <a:t>10</a:t>
                </a:r>
                <a:endParaRPr kumimoji="0" lang="fr-FR" sz="1200" b="1"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endParaRPr>
              </a:p>
            </p:txBody>
          </p:sp>
          <p:sp>
            <p:nvSpPr>
              <p:cNvPr id="88" name="Textfeld 87"/>
              <p:cNvSpPr txBox="1"/>
              <p:nvPr/>
            </p:nvSpPr>
            <p:spPr bwMode="gray">
              <a:xfrm>
                <a:off x="7339546" y="5629893"/>
                <a:ext cx="173124" cy="184666"/>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b="1" dirty="0">
                    <a:solidFill>
                      <a:srgbClr val="FFFF99"/>
                    </a:solidFill>
                    <a:ea typeface="Verdana" panose="020B0604030504040204" pitchFamily="34" charset="0"/>
                    <a:cs typeface="Verdana" panose="020B0604030504040204" pitchFamily="34" charset="0"/>
                  </a:rPr>
                  <a:t>12</a:t>
                </a:r>
                <a:endParaRPr kumimoji="0" lang="fr-FR" sz="1200" b="1"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endParaRPr>
              </a:p>
            </p:txBody>
          </p:sp>
          <p:sp>
            <p:nvSpPr>
              <p:cNvPr id="89" name="Textfeld 88"/>
              <p:cNvSpPr txBox="1"/>
              <p:nvPr/>
            </p:nvSpPr>
            <p:spPr bwMode="gray">
              <a:xfrm>
                <a:off x="1172919" y="4990153"/>
                <a:ext cx="360598" cy="184666"/>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80</a:t>
                </a:r>
              </a:p>
            </p:txBody>
          </p:sp>
          <p:sp>
            <p:nvSpPr>
              <p:cNvPr id="90" name="Textfeld 89"/>
              <p:cNvSpPr txBox="1"/>
              <p:nvPr/>
            </p:nvSpPr>
            <p:spPr bwMode="gray">
              <a:xfrm>
                <a:off x="1172919" y="4594716"/>
                <a:ext cx="360598" cy="184666"/>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90</a:t>
                </a:r>
              </a:p>
            </p:txBody>
          </p:sp>
          <p:sp>
            <p:nvSpPr>
              <p:cNvPr id="91" name="Textfeld 90"/>
              <p:cNvSpPr txBox="1"/>
              <p:nvPr/>
            </p:nvSpPr>
            <p:spPr bwMode="gray">
              <a:xfrm>
                <a:off x="1079630" y="4206574"/>
                <a:ext cx="360598" cy="184666"/>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100</a:t>
                </a:r>
              </a:p>
            </p:txBody>
          </p:sp>
          <p:sp>
            <p:nvSpPr>
              <p:cNvPr id="92" name="Textfeld 91"/>
              <p:cNvSpPr txBox="1"/>
              <p:nvPr/>
            </p:nvSpPr>
            <p:spPr bwMode="gray">
              <a:xfrm>
                <a:off x="1076985" y="3821856"/>
                <a:ext cx="360598" cy="184666"/>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110</a:t>
                </a:r>
              </a:p>
            </p:txBody>
          </p:sp>
          <p:sp>
            <p:nvSpPr>
              <p:cNvPr id="93" name="Textfeld 92"/>
              <p:cNvSpPr txBox="1"/>
              <p:nvPr/>
            </p:nvSpPr>
            <p:spPr bwMode="gray">
              <a:xfrm>
                <a:off x="1076985" y="3422776"/>
                <a:ext cx="360598" cy="184666"/>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120</a:t>
                </a:r>
              </a:p>
            </p:txBody>
          </p:sp>
          <p:sp>
            <p:nvSpPr>
              <p:cNvPr id="94" name="Textfeld 93"/>
              <p:cNvSpPr txBox="1"/>
              <p:nvPr/>
            </p:nvSpPr>
            <p:spPr bwMode="gray">
              <a:xfrm>
                <a:off x="1076985" y="3040974"/>
                <a:ext cx="360598" cy="184666"/>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130</a:t>
                </a:r>
              </a:p>
            </p:txBody>
          </p:sp>
          <p:sp>
            <p:nvSpPr>
              <p:cNvPr id="95" name="Textfeld 94"/>
              <p:cNvSpPr txBox="1"/>
              <p:nvPr/>
            </p:nvSpPr>
            <p:spPr bwMode="gray">
              <a:xfrm>
                <a:off x="1074340" y="2649916"/>
                <a:ext cx="360598" cy="184666"/>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140</a:t>
                </a:r>
              </a:p>
            </p:txBody>
          </p:sp>
          <p:sp>
            <p:nvSpPr>
              <p:cNvPr id="96" name="Textfeld 95"/>
              <p:cNvSpPr txBox="1"/>
              <p:nvPr/>
            </p:nvSpPr>
            <p:spPr bwMode="gray">
              <a:xfrm>
                <a:off x="1074340" y="2258796"/>
                <a:ext cx="360598" cy="184666"/>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150</a:t>
                </a:r>
              </a:p>
            </p:txBody>
          </p:sp>
          <p:sp>
            <p:nvSpPr>
              <p:cNvPr id="97" name="Textfeld 96"/>
              <p:cNvSpPr txBox="1"/>
              <p:nvPr/>
            </p:nvSpPr>
            <p:spPr bwMode="gray">
              <a:xfrm>
                <a:off x="1074340" y="1866897"/>
                <a:ext cx="360598" cy="184666"/>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160</a:t>
                </a:r>
              </a:p>
            </p:txBody>
          </p:sp>
          <p:sp>
            <p:nvSpPr>
              <p:cNvPr id="98" name="Textfeld 97"/>
              <p:cNvSpPr txBox="1"/>
              <p:nvPr/>
            </p:nvSpPr>
            <p:spPr bwMode="gray">
              <a:xfrm>
                <a:off x="1074340" y="1474402"/>
                <a:ext cx="360598" cy="184666"/>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99"/>
                    </a:solidFill>
                    <a:ea typeface="Verdana" panose="020B0604030504040204" pitchFamily="34" charset="0"/>
                    <a:cs typeface="Verdana" panose="020B0604030504040204" pitchFamily="34" charset="0"/>
                  </a:rPr>
                  <a:t>170</a:t>
                </a:r>
              </a:p>
            </p:txBody>
          </p:sp>
          <p:grpSp>
            <p:nvGrpSpPr>
              <p:cNvPr id="168" name="Gruppieren 167"/>
              <p:cNvGrpSpPr/>
              <p:nvPr/>
            </p:nvGrpSpPr>
            <p:grpSpPr>
              <a:xfrm>
                <a:off x="1845109" y="1789486"/>
                <a:ext cx="5724856" cy="1723861"/>
                <a:chOff x="1845109" y="1789486"/>
                <a:chExt cx="5724856" cy="1723861"/>
              </a:xfrm>
            </p:grpSpPr>
            <p:grpSp>
              <p:nvGrpSpPr>
                <p:cNvPr id="140" name="Gruppieren 139"/>
                <p:cNvGrpSpPr/>
                <p:nvPr/>
              </p:nvGrpSpPr>
              <p:grpSpPr>
                <a:xfrm>
                  <a:off x="1847745" y="1789486"/>
                  <a:ext cx="105572" cy="400533"/>
                  <a:chOff x="2855640" y="1702771"/>
                  <a:chExt cx="105572" cy="400533"/>
                </a:xfrm>
              </p:grpSpPr>
              <p:cxnSp>
                <p:nvCxnSpPr>
                  <p:cNvPr id="136" name="Gerader Verbinder 135"/>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Gerader Verbinder 137"/>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Gruppieren 140"/>
                <p:cNvGrpSpPr/>
                <p:nvPr/>
              </p:nvGrpSpPr>
              <p:grpSpPr>
                <a:xfrm>
                  <a:off x="2766784" y="2388504"/>
                  <a:ext cx="105572" cy="400533"/>
                  <a:chOff x="2855640" y="1702771"/>
                  <a:chExt cx="105572" cy="400533"/>
                </a:xfrm>
              </p:grpSpPr>
              <p:cxnSp>
                <p:nvCxnSpPr>
                  <p:cNvPr id="142" name="Gerader Verbinder 141"/>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Gerader Verbinder 142"/>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Gruppieren 143"/>
                <p:cNvGrpSpPr/>
                <p:nvPr/>
              </p:nvGrpSpPr>
              <p:grpSpPr>
                <a:xfrm rot="10800000">
                  <a:off x="1980225" y="2222894"/>
                  <a:ext cx="105572" cy="462588"/>
                  <a:chOff x="2855640" y="1702770"/>
                  <a:chExt cx="105572" cy="462588"/>
                </a:xfrm>
              </p:grpSpPr>
              <p:cxnSp>
                <p:nvCxnSpPr>
                  <p:cNvPr id="145" name="Gerader Verbinder 144"/>
                  <p:cNvCxnSpPr/>
                  <p:nvPr/>
                </p:nvCxnSpPr>
                <p:spPr>
                  <a:xfrm rot="10800000" flipV="1">
                    <a:off x="2910142" y="1702770"/>
                    <a:ext cx="0" cy="462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Gruppieren 158"/>
                <p:cNvGrpSpPr/>
                <p:nvPr/>
              </p:nvGrpSpPr>
              <p:grpSpPr>
                <a:xfrm>
                  <a:off x="5492708" y="2573675"/>
                  <a:ext cx="105572" cy="400533"/>
                  <a:chOff x="2855640" y="1702771"/>
                  <a:chExt cx="105572" cy="400533"/>
                </a:xfrm>
              </p:grpSpPr>
              <p:cxnSp>
                <p:nvCxnSpPr>
                  <p:cNvPr id="160" name="Gerader Verbinder 159"/>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Gerader Verbinder 160"/>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2" name="Gruppieren 161"/>
                <p:cNvGrpSpPr/>
                <p:nvPr/>
              </p:nvGrpSpPr>
              <p:grpSpPr>
                <a:xfrm>
                  <a:off x="7322151" y="2567552"/>
                  <a:ext cx="105572" cy="400533"/>
                  <a:chOff x="2855640" y="1702771"/>
                  <a:chExt cx="105572" cy="400533"/>
                </a:xfrm>
              </p:grpSpPr>
              <p:cxnSp>
                <p:nvCxnSpPr>
                  <p:cNvPr id="163" name="Gerader Verbinder 162"/>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Gerader Verbinder 163"/>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 name="Gruppieren 134"/>
                <p:cNvGrpSpPr/>
                <p:nvPr/>
              </p:nvGrpSpPr>
              <p:grpSpPr>
                <a:xfrm>
                  <a:off x="1845109" y="2154285"/>
                  <a:ext cx="5597398" cy="938476"/>
                  <a:chOff x="1845109" y="2156743"/>
                  <a:chExt cx="5597398" cy="938476"/>
                </a:xfrm>
              </p:grpSpPr>
              <p:sp>
                <p:nvSpPr>
                  <p:cNvPr id="117" name="Rechteck 116"/>
                  <p:cNvSpPr/>
                  <p:nvPr/>
                </p:nvSpPr>
                <p:spPr bwMode="gray">
                  <a:xfrm>
                    <a:off x="1845109" y="2156743"/>
                    <a:ext cx="131930" cy="131930"/>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400" kern="0" dirty="0">
                      <a:solidFill>
                        <a:srgbClr val="FFFF99"/>
                      </a:solidFill>
                    </a:endParaRPr>
                  </a:p>
                </p:txBody>
              </p:sp>
              <p:sp>
                <p:nvSpPr>
                  <p:cNvPr id="118" name="Rechteck 117"/>
                  <p:cNvSpPr/>
                  <p:nvPr/>
                </p:nvSpPr>
                <p:spPr bwMode="gray">
                  <a:xfrm>
                    <a:off x="2757263" y="2776445"/>
                    <a:ext cx="131930" cy="131930"/>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400" kern="0" dirty="0">
                      <a:solidFill>
                        <a:srgbClr val="FFFF99"/>
                      </a:solidFill>
                    </a:endParaRPr>
                  </a:p>
                </p:txBody>
              </p:sp>
              <p:cxnSp>
                <p:nvCxnSpPr>
                  <p:cNvPr id="119" name="Gerader Verbinder 118"/>
                  <p:cNvCxnSpPr/>
                  <p:nvPr/>
                </p:nvCxnSpPr>
                <p:spPr>
                  <a:xfrm flipH="1" flipV="1">
                    <a:off x="1911049" y="2223106"/>
                    <a:ext cx="914399" cy="626532"/>
                  </a:xfrm>
                  <a:prstGeom prst="line">
                    <a:avLst/>
                  </a:prstGeom>
                  <a:ln w="38100">
                    <a:solidFill>
                      <a:srgbClr val="2DBECD"/>
                    </a:solidFill>
                  </a:ln>
                </p:spPr>
                <p:style>
                  <a:lnRef idx="1">
                    <a:schemeClr val="accent1"/>
                  </a:lnRef>
                  <a:fillRef idx="0">
                    <a:schemeClr val="accent1"/>
                  </a:fillRef>
                  <a:effectRef idx="0">
                    <a:schemeClr val="accent1"/>
                  </a:effectRef>
                  <a:fontRef idx="minor">
                    <a:schemeClr val="tx1"/>
                  </a:fontRef>
                </p:style>
              </p:cxnSp>
              <p:sp>
                <p:nvSpPr>
                  <p:cNvPr id="122" name="Rechteck 121"/>
                  <p:cNvSpPr/>
                  <p:nvPr/>
                </p:nvSpPr>
                <p:spPr bwMode="gray">
                  <a:xfrm>
                    <a:off x="3660416" y="2861059"/>
                    <a:ext cx="131930" cy="131930"/>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400" kern="0" dirty="0">
                      <a:solidFill>
                        <a:srgbClr val="FFFF99"/>
                      </a:solidFill>
                    </a:endParaRPr>
                  </a:p>
                </p:txBody>
              </p:sp>
              <p:cxnSp>
                <p:nvCxnSpPr>
                  <p:cNvPr id="123" name="Gerader Verbinder 122"/>
                  <p:cNvCxnSpPr/>
                  <p:nvPr/>
                </p:nvCxnSpPr>
                <p:spPr>
                  <a:xfrm flipH="1" flipV="1">
                    <a:off x="2823029" y="2844800"/>
                    <a:ext cx="907143" cy="82248"/>
                  </a:xfrm>
                  <a:prstGeom prst="line">
                    <a:avLst/>
                  </a:prstGeom>
                  <a:ln w="38100">
                    <a:solidFill>
                      <a:srgbClr val="2DBECD"/>
                    </a:solidFill>
                  </a:ln>
                </p:spPr>
                <p:style>
                  <a:lnRef idx="1">
                    <a:schemeClr val="accent1"/>
                  </a:lnRef>
                  <a:fillRef idx="0">
                    <a:schemeClr val="accent1"/>
                  </a:fillRef>
                  <a:effectRef idx="0">
                    <a:schemeClr val="accent1"/>
                  </a:effectRef>
                  <a:fontRef idx="minor">
                    <a:schemeClr val="tx1"/>
                  </a:fontRef>
                </p:style>
              </p:cxnSp>
              <p:sp>
                <p:nvSpPr>
                  <p:cNvPr id="126" name="Rechteck 125"/>
                  <p:cNvSpPr/>
                  <p:nvPr/>
                </p:nvSpPr>
                <p:spPr bwMode="gray">
                  <a:xfrm>
                    <a:off x="5477063" y="2927580"/>
                    <a:ext cx="131930" cy="131930"/>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400" kern="0" dirty="0">
                      <a:solidFill>
                        <a:srgbClr val="FFFF99"/>
                      </a:solidFill>
                    </a:endParaRPr>
                  </a:p>
                </p:txBody>
              </p:sp>
              <p:cxnSp>
                <p:nvCxnSpPr>
                  <p:cNvPr id="127" name="Gerader Verbinder 126"/>
                  <p:cNvCxnSpPr/>
                  <p:nvPr/>
                </p:nvCxnSpPr>
                <p:spPr>
                  <a:xfrm flipH="1" flipV="1">
                    <a:off x="3722914" y="2917371"/>
                    <a:ext cx="1821543" cy="74992"/>
                  </a:xfrm>
                  <a:prstGeom prst="line">
                    <a:avLst/>
                  </a:prstGeom>
                  <a:ln w="38100">
                    <a:solidFill>
                      <a:srgbClr val="2DBECD"/>
                    </a:solidFill>
                  </a:ln>
                </p:spPr>
                <p:style>
                  <a:lnRef idx="1">
                    <a:schemeClr val="accent1"/>
                  </a:lnRef>
                  <a:fillRef idx="0">
                    <a:schemeClr val="accent1"/>
                  </a:fillRef>
                  <a:effectRef idx="0">
                    <a:schemeClr val="accent1"/>
                  </a:effectRef>
                  <a:fontRef idx="minor">
                    <a:schemeClr val="tx1"/>
                  </a:fontRef>
                </p:style>
              </p:cxnSp>
              <p:sp>
                <p:nvSpPr>
                  <p:cNvPr id="130" name="Rechteck 129"/>
                  <p:cNvSpPr/>
                  <p:nvPr/>
                </p:nvSpPr>
                <p:spPr bwMode="gray">
                  <a:xfrm>
                    <a:off x="7310577" y="2963289"/>
                    <a:ext cx="131930" cy="131930"/>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400" kern="0" dirty="0">
                      <a:solidFill>
                        <a:srgbClr val="FFFF99"/>
                      </a:solidFill>
                    </a:endParaRPr>
                  </a:p>
                </p:txBody>
              </p:sp>
              <p:cxnSp>
                <p:nvCxnSpPr>
                  <p:cNvPr id="131" name="Gerader Verbinder 130"/>
                  <p:cNvCxnSpPr/>
                  <p:nvPr/>
                </p:nvCxnSpPr>
                <p:spPr>
                  <a:xfrm flipH="1" flipV="1">
                    <a:off x="5542038" y="2992324"/>
                    <a:ext cx="1840896" cy="33867"/>
                  </a:xfrm>
                  <a:prstGeom prst="line">
                    <a:avLst/>
                  </a:prstGeom>
                  <a:ln w="38100">
                    <a:solidFill>
                      <a:srgbClr val="2DBECD"/>
                    </a:solidFill>
                  </a:ln>
                </p:spPr>
                <p:style>
                  <a:lnRef idx="1">
                    <a:schemeClr val="accent1"/>
                  </a:lnRef>
                  <a:fillRef idx="0">
                    <a:schemeClr val="accent1"/>
                  </a:fillRef>
                  <a:effectRef idx="0">
                    <a:schemeClr val="accent1"/>
                  </a:effectRef>
                  <a:fontRef idx="minor">
                    <a:schemeClr val="tx1"/>
                  </a:fontRef>
                </p:style>
              </p:cxnSp>
            </p:grpSp>
            <p:grpSp>
              <p:nvGrpSpPr>
                <p:cNvPr id="147" name="Gruppieren 146"/>
                <p:cNvGrpSpPr/>
                <p:nvPr/>
              </p:nvGrpSpPr>
              <p:grpSpPr>
                <a:xfrm rot="10800000">
                  <a:off x="2895142" y="2882557"/>
                  <a:ext cx="105572" cy="400533"/>
                  <a:chOff x="2855640" y="1702771"/>
                  <a:chExt cx="105572" cy="400533"/>
                </a:xfrm>
              </p:grpSpPr>
              <p:cxnSp>
                <p:nvCxnSpPr>
                  <p:cNvPr id="148" name="Gerader Verbinder 147"/>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Gerader Verbinder 148"/>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 name="Gruppieren 152"/>
                <p:cNvGrpSpPr/>
                <p:nvPr/>
              </p:nvGrpSpPr>
              <p:grpSpPr>
                <a:xfrm rot="10800000">
                  <a:off x="3800813" y="2974474"/>
                  <a:ext cx="105572" cy="457904"/>
                  <a:chOff x="2855640" y="1702771"/>
                  <a:chExt cx="105572" cy="400533"/>
                </a:xfrm>
              </p:grpSpPr>
              <p:cxnSp>
                <p:nvCxnSpPr>
                  <p:cNvPr id="154" name="Gerader Verbinder 153"/>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Gerader Verbinder 154"/>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 name="Gruppieren 155"/>
                <p:cNvGrpSpPr/>
                <p:nvPr/>
              </p:nvGrpSpPr>
              <p:grpSpPr>
                <a:xfrm rot="10800000">
                  <a:off x="5629513" y="3020721"/>
                  <a:ext cx="105572" cy="457904"/>
                  <a:chOff x="2855640" y="1702771"/>
                  <a:chExt cx="105572" cy="400533"/>
                </a:xfrm>
              </p:grpSpPr>
              <p:cxnSp>
                <p:nvCxnSpPr>
                  <p:cNvPr id="157" name="Gerader Verbinder 156"/>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Gerader Verbinder 157"/>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uppieren 164"/>
                <p:cNvGrpSpPr/>
                <p:nvPr/>
              </p:nvGrpSpPr>
              <p:grpSpPr>
                <a:xfrm rot="10800000">
                  <a:off x="7454282" y="3055443"/>
                  <a:ext cx="105572" cy="457904"/>
                  <a:chOff x="2855640" y="1702771"/>
                  <a:chExt cx="105572" cy="400533"/>
                </a:xfrm>
              </p:grpSpPr>
              <p:cxnSp>
                <p:nvCxnSpPr>
                  <p:cNvPr id="166" name="Gerader Verbinder 165"/>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Gerader Verbinder 166"/>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uppieren 115"/>
                <p:cNvGrpSpPr/>
                <p:nvPr/>
              </p:nvGrpSpPr>
              <p:grpSpPr>
                <a:xfrm>
                  <a:off x="1970682" y="2149816"/>
                  <a:ext cx="5599283" cy="923906"/>
                  <a:chOff x="1970682" y="2151905"/>
                  <a:chExt cx="5599283" cy="923906"/>
                </a:xfrm>
              </p:grpSpPr>
              <p:sp>
                <p:nvSpPr>
                  <p:cNvPr id="99" name="Textfeld 98"/>
                  <p:cNvSpPr txBox="1"/>
                  <p:nvPr>
                    <p:custDataLst>
                      <p:tags r:id="rId8"/>
                    </p:custDataLst>
                  </p:nvPr>
                </p:nvSpPr>
                <p:spPr bwMode="gray">
                  <a:xfrm>
                    <a:off x="1970682" y="2151905"/>
                    <a:ext cx="130668" cy="131930"/>
                  </a:xfrm>
                  <a:prstGeom prst="ellipse">
                    <a:avLst/>
                  </a:prstGeom>
                  <a:solidFill>
                    <a:srgbClr val="E61E50"/>
                  </a:solidFill>
                  <a:ln w="28575">
                    <a:noFill/>
                  </a:ln>
                  <a:effectLst/>
                </p:spPr>
                <p:txBody>
                  <a:bodyPr vert="horz" wrap="square" lIns="0" tIns="0" rIns="0" bIns="0" rtlCol="0" anchor="ctr" anchorCtr="0">
                    <a:noAutofit/>
                  </a:bodyPr>
                  <a:lstStyle>
                    <a:defPPr>
                      <a:defRPr lang="fr-FR"/>
                    </a:defPPr>
                    <a:lvl1pPr algn="ctr">
                      <a:spcAft>
                        <a:spcPts val="300"/>
                      </a:spcAft>
                      <a:buSzPct val="100000"/>
                      <a:defRPr sz="1200" b="1">
                        <a:solidFill>
                          <a:srgbClr val="FFFFFF"/>
                        </a:solidFill>
                      </a:defRPr>
                    </a:lvl1pPr>
                  </a:lstStyle>
                  <a:p>
                    <a:endParaRPr lang="fr-FR" dirty="0">
                      <a:solidFill>
                        <a:srgbClr val="FFFF99"/>
                      </a:solidFill>
                    </a:endParaRPr>
                  </a:p>
                </p:txBody>
              </p:sp>
              <p:cxnSp>
                <p:nvCxnSpPr>
                  <p:cNvPr id="100" name="Gerader Verbinder 99"/>
                  <p:cNvCxnSpPr/>
                  <p:nvPr/>
                </p:nvCxnSpPr>
                <p:spPr>
                  <a:xfrm flipH="1" flipV="1">
                    <a:off x="2038350" y="2219325"/>
                    <a:ext cx="909638" cy="616744"/>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sp>
                <p:nvSpPr>
                  <p:cNvPr id="101" name="Textfeld 100"/>
                  <p:cNvSpPr txBox="1"/>
                  <p:nvPr>
                    <p:custDataLst>
                      <p:tags r:id="rId9"/>
                    </p:custDataLst>
                  </p:nvPr>
                </p:nvSpPr>
                <p:spPr bwMode="gray">
                  <a:xfrm>
                    <a:off x="2881831" y="2766820"/>
                    <a:ext cx="130668" cy="131930"/>
                  </a:xfrm>
                  <a:prstGeom prst="ellipse">
                    <a:avLst/>
                  </a:prstGeom>
                  <a:solidFill>
                    <a:srgbClr val="E61E50"/>
                  </a:solidFill>
                  <a:ln w="28575">
                    <a:noFill/>
                  </a:ln>
                  <a:effectLst/>
                </p:spPr>
                <p:txBody>
                  <a:bodyPr vert="horz" wrap="square" lIns="0" tIns="0" rIns="0" bIns="0" rtlCol="0" anchor="ctr" anchorCtr="0">
                    <a:noAutofit/>
                  </a:bodyPr>
                  <a:lstStyle>
                    <a:defPPr>
                      <a:defRPr lang="fr-FR"/>
                    </a:defPPr>
                    <a:lvl1pPr algn="ctr">
                      <a:spcAft>
                        <a:spcPts val="300"/>
                      </a:spcAft>
                      <a:buSzPct val="100000"/>
                      <a:defRPr sz="1200" b="1">
                        <a:solidFill>
                          <a:srgbClr val="FFFFFF"/>
                        </a:solidFill>
                      </a:defRPr>
                    </a:lvl1pPr>
                  </a:lstStyle>
                  <a:p>
                    <a:endParaRPr lang="fr-FR" dirty="0">
                      <a:solidFill>
                        <a:srgbClr val="FFFF99"/>
                      </a:solidFill>
                    </a:endParaRPr>
                  </a:p>
                </p:txBody>
              </p:sp>
              <p:sp>
                <p:nvSpPr>
                  <p:cNvPr id="104" name="Textfeld 103"/>
                  <p:cNvSpPr txBox="1"/>
                  <p:nvPr>
                    <p:custDataLst>
                      <p:tags r:id="rId10"/>
                    </p:custDataLst>
                  </p:nvPr>
                </p:nvSpPr>
                <p:spPr bwMode="gray">
                  <a:xfrm>
                    <a:off x="3788265" y="2873154"/>
                    <a:ext cx="130668" cy="131930"/>
                  </a:xfrm>
                  <a:prstGeom prst="ellipse">
                    <a:avLst/>
                  </a:prstGeom>
                  <a:solidFill>
                    <a:srgbClr val="E61E50"/>
                  </a:solidFill>
                  <a:ln w="28575">
                    <a:noFill/>
                  </a:ln>
                  <a:effectLst/>
                </p:spPr>
                <p:txBody>
                  <a:bodyPr vert="horz" wrap="square" lIns="0" tIns="0" rIns="0" bIns="0" rtlCol="0" anchor="ctr" anchorCtr="0">
                    <a:noAutofit/>
                  </a:bodyPr>
                  <a:lstStyle>
                    <a:defPPr>
                      <a:defRPr lang="fr-FR"/>
                    </a:defPPr>
                    <a:lvl1pPr algn="ctr">
                      <a:spcAft>
                        <a:spcPts val="300"/>
                      </a:spcAft>
                      <a:buSzPct val="100000"/>
                      <a:defRPr sz="1200" b="1">
                        <a:solidFill>
                          <a:srgbClr val="FFFFFF"/>
                        </a:solidFill>
                      </a:defRPr>
                    </a:lvl1pPr>
                  </a:lstStyle>
                  <a:p>
                    <a:endParaRPr lang="fr-FR" dirty="0">
                      <a:solidFill>
                        <a:srgbClr val="FFFF99"/>
                      </a:solidFill>
                    </a:endParaRPr>
                  </a:p>
                </p:txBody>
              </p:sp>
              <p:cxnSp>
                <p:nvCxnSpPr>
                  <p:cNvPr id="105" name="Gerader Verbinder 104"/>
                  <p:cNvCxnSpPr/>
                  <p:nvPr/>
                </p:nvCxnSpPr>
                <p:spPr>
                  <a:xfrm flipH="1" flipV="1">
                    <a:off x="2947988" y="2831306"/>
                    <a:ext cx="907256" cy="104775"/>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sp>
                <p:nvSpPr>
                  <p:cNvPr id="108" name="Textfeld 107"/>
                  <p:cNvSpPr txBox="1"/>
                  <p:nvPr>
                    <p:custDataLst>
                      <p:tags r:id="rId11"/>
                    </p:custDataLst>
                  </p:nvPr>
                </p:nvSpPr>
                <p:spPr bwMode="gray">
                  <a:xfrm>
                    <a:off x="5620517" y="2912926"/>
                    <a:ext cx="130668" cy="131930"/>
                  </a:xfrm>
                  <a:prstGeom prst="ellipse">
                    <a:avLst/>
                  </a:prstGeom>
                  <a:solidFill>
                    <a:srgbClr val="E61E50"/>
                  </a:solidFill>
                  <a:ln w="28575">
                    <a:noFill/>
                  </a:ln>
                  <a:effectLst/>
                </p:spPr>
                <p:txBody>
                  <a:bodyPr vert="horz" wrap="square" lIns="0" tIns="0" rIns="0" bIns="0" rtlCol="0" anchor="ctr" anchorCtr="0">
                    <a:noAutofit/>
                  </a:bodyPr>
                  <a:lstStyle>
                    <a:defPPr>
                      <a:defRPr lang="fr-FR"/>
                    </a:defPPr>
                    <a:lvl1pPr algn="ctr">
                      <a:spcAft>
                        <a:spcPts val="300"/>
                      </a:spcAft>
                      <a:buSzPct val="100000"/>
                      <a:defRPr sz="1200" b="1">
                        <a:solidFill>
                          <a:srgbClr val="FFFFFF"/>
                        </a:solidFill>
                      </a:defRPr>
                    </a:lvl1pPr>
                  </a:lstStyle>
                  <a:p>
                    <a:endParaRPr lang="fr-FR" dirty="0">
                      <a:solidFill>
                        <a:srgbClr val="FFFF99"/>
                      </a:solidFill>
                    </a:endParaRPr>
                  </a:p>
                </p:txBody>
              </p:sp>
              <p:cxnSp>
                <p:nvCxnSpPr>
                  <p:cNvPr id="109" name="Gerader Verbinder 108"/>
                  <p:cNvCxnSpPr/>
                  <p:nvPr/>
                </p:nvCxnSpPr>
                <p:spPr>
                  <a:xfrm flipH="1" flipV="1">
                    <a:off x="3855245" y="2940844"/>
                    <a:ext cx="1828799" cy="40481"/>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sp>
                <p:nvSpPr>
                  <p:cNvPr id="112" name="Textfeld 111"/>
                  <p:cNvSpPr txBox="1"/>
                  <p:nvPr>
                    <p:custDataLst>
                      <p:tags r:id="rId12"/>
                    </p:custDataLst>
                  </p:nvPr>
                </p:nvSpPr>
                <p:spPr bwMode="gray">
                  <a:xfrm>
                    <a:off x="7439297" y="2943881"/>
                    <a:ext cx="130668" cy="131930"/>
                  </a:xfrm>
                  <a:prstGeom prst="ellipse">
                    <a:avLst/>
                  </a:prstGeom>
                  <a:solidFill>
                    <a:srgbClr val="E61E50"/>
                  </a:solidFill>
                  <a:ln w="28575">
                    <a:noFill/>
                  </a:ln>
                  <a:effectLst/>
                </p:spPr>
                <p:txBody>
                  <a:bodyPr vert="horz" wrap="square" lIns="0" tIns="0" rIns="0" bIns="0" rtlCol="0" anchor="ctr" anchorCtr="0">
                    <a:noAutofit/>
                  </a:bodyPr>
                  <a:lstStyle>
                    <a:defPPr>
                      <a:defRPr lang="fr-FR"/>
                    </a:defPPr>
                    <a:lvl1pPr algn="ctr">
                      <a:spcAft>
                        <a:spcPts val="300"/>
                      </a:spcAft>
                      <a:buSzPct val="100000"/>
                      <a:defRPr sz="1200" b="1">
                        <a:solidFill>
                          <a:srgbClr val="FFFFFF"/>
                        </a:solidFill>
                      </a:defRPr>
                    </a:lvl1pPr>
                  </a:lstStyle>
                  <a:p>
                    <a:endParaRPr lang="fr-FR" dirty="0">
                      <a:solidFill>
                        <a:srgbClr val="FFFF99"/>
                      </a:solidFill>
                    </a:endParaRPr>
                  </a:p>
                </p:txBody>
              </p:sp>
              <p:cxnSp>
                <p:nvCxnSpPr>
                  <p:cNvPr id="113" name="Gerader Verbinder 112"/>
                  <p:cNvCxnSpPr/>
                  <p:nvPr/>
                </p:nvCxnSpPr>
                <p:spPr>
                  <a:xfrm flipH="1" flipV="1">
                    <a:off x="5686425" y="2976563"/>
                    <a:ext cx="1821656" cy="30956"/>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grpSp>
            <p:grpSp>
              <p:nvGrpSpPr>
                <p:cNvPr id="150" name="Gruppieren 149"/>
                <p:cNvGrpSpPr/>
                <p:nvPr/>
              </p:nvGrpSpPr>
              <p:grpSpPr>
                <a:xfrm>
                  <a:off x="3673595" y="2449938"/>
                  <a:ext cx="105572" cy="408663"/>
                  <a:chOff x="2855640" y="1702771"/>
                  <a:chExt cx="105572" cy="408663"/>
                </a:xfrm>
              </p:grpSpPr>
              <p:cxnSp>
                <p:nvCxnSpPr>
                  <p:cNvPr id="151" name="Gerader Verbinder 150"/>
                  <p:cNvCxnSpPr>
                    <a:endCxn id="122" idx="0"/>
                  </p:cNvCxnSpPr>
                  <p:nvPr/>
                </p:nvCxnSpPr>
                <p:spPr>
                  <a:xfrm flipH="1">
                    <a:off x="2908426" y="1702771"/>
                    <a:ext cx="1716" cy="4086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Gerader Verbinder 151"/>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0" name="Gruppieren 169"/>
              <p:cNvGrpSpPr/>
              <p:nvPr/>
            </p:nvGrpSpPr>
            <p:grpSpPr>
              <a:xfrm>
                <a:off x="1850342" y="4216326"/>
                <a:ext cx="105572" cy="45719"/>
                <a:chOff x="2855640" y="1702771"/>
                <a:chExt cx="105572" cy="400533"/>
              </a:xfrm>
            </p:grpSpPr>
            <p:cxnSp>
              <p:nvCxnSpPr>
                <p:cNvPr id="218" name="Gerader Verbinder 217"/>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Gerader Verbinder 218"/>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1" name="Gruppieren 170"/>
              <p:cNvGrpSpPr/>
              <p:nvPr/>
            </p:nvGrpSpPr>
            <p:grpSpPr>
              <a:xfrm>
                <a:off x="2768395" y="4542879"/>
                <a:ext cx="105572" cy="178035"/>
                <a:chOff x="2855640" y="1702771"/>
                <a:chExt cx="105572" cy="400533"/>
              </a:xfrm>
            </p:grpSpPr>
            <p:cxnSp>
              <p:nvCxnSpPr>
                <p:cNvPr id="216" name="Gerader Verbinder 215"/>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Gerader Verbinder 216"/>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2" name="Gruppieren 171"/>
              <p:cNvGrpSpPr/>
              <p:nvPr/>
            </p:nvGrpSpPr>
            <p:grpSpPr>
              <a:xfrm rot="10800000">
                <a:off x="1981836" y="4292437"/>
                <a:ext cx="105572" cy="157253"/>
                <a:chOff x="2855640" y="1702771"/>
                <a:chExt cx="105572" cy="400533"/>
              </a:xfrm>
            </p:grpSpPr>
            <p:cxnSp>
              <p:nvCxnSpPr>
                <p:cNvPr id="214" name="Gerader Verbinder 213"/>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Gerader Verbinder 214"/>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3" name="Gruppieren 172"/>
              <p:cNvGrpSpPr/>
              <p:nvPr/>
            </p:nvGrpSpPr>
            <p:grpSpPr>
              <a:xfrm>
                <a:off x="5494319" y="4653539"/>
                <a:ext cx="105572" cy="252546"/>
                <a:chOff x="2855640" y="1702771"/>
                <a:chExt cx="105572" cy="400533"/>
              </a:xfrm>
            </p:grpSpPr>
            <p:cxnSp>
              <p:nvCxnSpPr>
                <p:cNvPr id="212" name="Gerader Verbinder 211"/>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Gerader Verbinder 212"/>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 name="Gruppieren 173"/>
              <p:cNvGrpSpPr/>
              <p:nvPr/>
            </p:nvGrpSpPr>
            <p:grpSpPr>
              <a:xfrm>
                <a:off x="7323762" y="4685572"/>
                <a:ext cx="105572" cy="214390"/>
                <a:chOff x="2855640" y="1702771"/>
                <a:chExt cx="105572" cy="400533"/>
              </a:xfrm>
            </p:grpSpPr>
            <p:cxnSp>
              <p:nvCxnSpPr>
                <p:cNvPr id="210" name="Gerader Verbinder 209"/>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Gerader Verbinder 210"/>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 name="Gruppieren 174"/>
              <p:cNvGrpSpPr/>
              <p:nvPr/>
            </p:nvGrpSpPr>
            <p:grpSpPr>
              <a:xfrm>
                <a:off x="1846720" y="4244822"/>
                <a:ext cx="5597398" cy="756268"/>
                <a:chOff x="1845109" y="2315403"/>
                <a:chExt cx="5597398" cy="756268"/>
              </a:xfrm>
            </p:grpSpPr>
            <p:sp>
              <p:nvSpPr>
                <p:cNvPr id="201" name="Rechteck 200"/>
                <p:cNvSpPr/>
                <p:nvPr/>
              </p:nvSpPr>
              <p:spPr bwMode="gray">
                <a:xfrm>
                  <a:off x="1845109" y="2315403"/>
                  <a:ext cx="131930" cy="131930"/>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400" kern="0" dirty="0">
                    <a:solidFill>
                      <a:srgbClr val="FFFF99"/>
                    </a:solidFill>
                  </a:endParaRPr>
                </a:p>
              </p:txBody>
            </p:sp>
            <p:sp>
              <p:nvSpPr>
                <p:cNvPr id="202" name="Rechteck 201"/>
                <p:cNvSpPr/>
                <p:nvPr/>
              </p:nvSpPr>
              <p:spPr bwMode="gray">
                <a:xfrm>
                  <a:off x="2757263" y="2779357"/>
                  <a:ext cx="131930" cy="131930"/>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400" kern="0" dirty="0">
                    <a:solidFill>
                      <a:srgbClr val="FFFF99"/>
                    </a:solidFill>
                  </a:endParaRPr>
                </a:p>
              </p:txBody>
            </p:sp>
            <p:cxnSp>
              <p:nvCxnSpPr>
                <p:cNvPr id="203" name="Gerader Verbinder 202"/>
                <p:cNvCxnSpPr/>
                <p:nvPr/>
              </p:nvCxnSpPr>
              <p:spPr>
                <a:xfrm flipH="1" flipV="1">
                  <a:off x="1911640" y="2380492"/>
                  <a:ext cx="908576" cy="468848"/>
                </a:xfrm>
                <a:prstGeom prst="line">
                  <a:avLst/>
                </a:prstGeom>
                <a:ln w="38100">
                  <a:solidFill>
                    <a:srgbClr val="2DBECD"/>
                  </a:solidFill>
                </a:ln>
              </p:spPr>
              <p:style>
                <a:lnRef idx="1">
                  <a:schemeClr val="accent1"/>
                </a:lnRef>
                <a:fillRef idx="0">
                  <a:schemeClr val="accent1"/>
                </a:fillRef>
                <a:effectRef idx="0">
                  <a:schemeClr val="accent1"/>
                </a:effectRef>
                <a:fontRef idx="minor">
                  <a:schemeClr val="tx1"/>
                </a:fontRef>
              </p:style>
            </p:cxnSp>
            <p:sp>
              <p:nvSpPr>
                <p:cNvPr id="204" name="Rechteck 203"/>
                <p:cNvSpPr/>
                <p:nvPr/>
              </p:nvSpPr>
              <p:spPr bwMode="gray">
                <a:xfrm>
                  <a:off x="3660416" y="2879819"/>
                  <a:ext cx="131930" cy="131930"/>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400" kern="0" dirty="0">
                    <a:solidFill>
                      <a:srgbClr val="FFFF99"/>
                    </a:solidFill>
                  </a:endParaRPr>
                </a:p>
              </p:txBody>
            </p:sp>
            <p:cxnSp>
              <p:nvCxnSpPr>
                <p:cNvPr id="205" name="Gerader Verbinder 204"/>
                <p:cNvCxnSpPr/>
                <p:nvPr/>
              </p:nvCxnSpPr>
              <p:spPr>
                <a:xfrm flipH="1" flipV="1">
                  <a:off x="2823030" y="2844800"/>
                  <a:ext cx="908674" cy="100640"/>
                </a:xfrm>
                <a:prstGeom prst="line">
                  <a:avLst/>
                </a:prstGeom>
                <a:ln w="38100">
                  <a:solidFill>
                    <a:srgbClr val="2DBECD"/>
                  </a:solidFill>
                </a:ln>
              </p:spPr>
              <p:style>
                <a:lnRef idx="1">
                  <a:schemeClr val="accent1"/>
                </a:lnRef>
                <a:fillRef idx="0">
                  <a:schemeClr val="accent1"/>
                </a:fillRef>
                <a:effectRef idx="0">
                  <a:schemeClr val="accent1"/>
                </a:effectRef>
                <a:fontRef idx="minor">
                  <a:schemeClr val="tx1"/>
                </a:fontRef>
              </p:style>
            </p:cxnSp>
            <p:sp>
              <p:nvSpPr>
                <p:cNvPr id="206" name="Rechteck 205"/>
                <p:cNvSpPr/>
                <p:nvPr/>
              </p:nvSpPr>
              <p:spPr bwMode="gray">
                <a:xfrm>
                  <a:off x="5477063" y="2902677"/>
                  <a:ext cx="131930" cy="131930"/>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400" kern="0" dirty="0">
                    <a:solidFill>
                      <a:srgbClr val="FFFF99"/>
                    </a:solidFill>
                  </a:endParaRPr>
                </a:p>
              </p:txBody>
            </p:sp>
            <p:cxnSp>
              <p:nvCxnSpPr>
                <p:cNvPr id="207" name="Gerader Verbinder 206"/>
                <p:cNvCxnSpPr/>
                <p:nvPr/>
              </p:nvCxnSpPr>
              <p:spPr>
                <a:xfrm flipH="1" flipV="1">
                  <a:off x="3722915" y="2917371"/>
                  <a:ext cx="1828852" cy="51365"/>
                </a:xfrm>
                <a:prstGeom prst="line">
                  <a:avLst/>
                </a:prstGeom>
                <a:ln w="38100">
                  <a:solidFill>
                    <a:srgbClr val="2DBECD"/>
                  </a:solidFill>
                </a:ln>
              </p:spPr>
              <p:style>
                <a:lnRef idx="1">
                  <a:schemeClr val="accent1"/>
                </a:lnRef>
                <a:fillRef idx="0">
                  <a:schemeClr val="accent1"/>
                </a:fillRef>
                <a:effectRef idx="0">
                  <a:schemeClr val="accent1"/>
                </a:effectRef>
                <a:fontRef idx="minor">
                  <a:schemeClr val="tx1"/>
                </a:fontRef>
              </p:style>
            </p:cxnSp>
            <p:sp>
              <p:nvSpPr>
                <p:cNvPr id="208" name="Rechteck 207"/>
                <p:cNvSpPr/>
                <p:nvPr/>
              </p:nvSpPr>
              <p:spPr bwMode="gray">
                <a:xfrm>
                  <a:off x="7310577" y="2939741"/>
                  <a:ext cx="131930" cy="131930"/>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400" kern="0" dirty="0">
                    <a:solidFill>
                      <a:srgbClr val="FFFF99"/>
                    </a:solidFill>
                  </a:endParaRPr>
                </a:p>
              </p:txBody>
            </p:sp>
            <p:cxnSp>
              <p:nvCxnSpPr>
                <p:cNvPr id="209" name="Gerader Verbinder 208"/>
                <p:cNvCxnSpPr/>
                <p:nvPr/>
              </p:nvCxnSpPr>
              <p:spPr>
                <a:xfrm flipH="1" flipV="1">
                  <a:off x="5543032" y="2965824"/>
                  <a:ext cx="1840447" cy="29121"/>
                </a:xfrm>
                <a:prstGeom prst="line">
                  <a:avLst/>
                </a:prstGeom>
                <a:ln w="38100">
                  <a:solidFill>
                    <a:srgbClr val="2DBECD"/>
                  </a:solidFill>
                </a:ln>
              </p:spPr>
              <p:style>
                <a:lnRef idx="1">
                  <a:schemeClr val="accent1"/>
                </a:lnRef>
                <a:fillRef idx="0">
                  <a:schemeClr val="accent1"/>
                </a:fillRef>
                <a:effectRef idx="0">
                  <a:schemeClr val="accent1"/>
                </a:effectRef>
                <a:fontRef idx="minor">
                  <a:schemeClr val="tx1"/>
                </a:fontRef>
              </p:style>
            </p:cxnSp>
          </p:grpSp>
          <p:grpSp>
            <p:nvGrpSpPr>
              <p:cNvPr id="176" name="Gruppieren 175"/>
              <p:cNvGrpSpPr/>
              <p:nvPr/>
            </p:nvGrpSpPr>
            <p:grpSpPr>
              <a:xfrm rot="10800000">
                <a:off x="2896753" y="4814434"/>
                <a:ext cx="105572" cy="208942"/>
                <a:chOff x="2855640" y="1702771"/>
                <a:chExt cx="105572" cy="400533"/>
              </a:xfrm>
            </p:grpSpPr>
            <p:cxnSp>
              <p:nvCxnSpPr>
                <p:cNvPr id="199" name="Gerader Verbinder 198"/>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Gerader Verbinder 199"/>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Gruppieren 176"/>
              <p:cNvGrpSpPr/>
              <p:nvPr/>
            </p:nvGrpSpPr>
            <p:grpSpPr>
              <a:xfrm rot="10800000">
                <a:off x="3802424" y="4906351"/>
                <a:ext cx="105572" cy="213124"/>
                <a:chOff x="2855640" y="1702771"/>
                <a:chExt cx="105572" cy="400533"/>
              </a:xfrm>
            </p:grpSpPr>
            <p:cxnSp>
              <p:nvCxnSpPr>
                <p:cNvPr id="197" name="Gerader Verbinder 196"/>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Gerader Verbinder 197"/>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8" name="Gruppieren 177"/>
              <p:cNvGrpSpPr/>
              <p:nvPr/>
            </p:nvGrpSpPr>
            <p:grpSpPr>
              <a:xfrm rot="10800000">
                <a:off x="5631124" y="4952598"/>
                <a:ext cx="105572" cy="193086"/>
                <a:chOff x="2855640" y="1702771"/>
                <a:chExt cx="105572" cy="400533"/>
              </a:xfrm>
            </p:grpSpPr>
            <p:cxnSp>
              <p:nvCxnSpPr>
                <p:cNvPr id="195" name="Gerader Verbinder 194"/>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Gerader Verbinder 195"/>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9" name="Gruppieren 178"/>
              <p:cNvGrpSpPr/>
              <p:nvPr/>
            </p:nvGrpSpPr>
            <p:grpSpPr>
              <a:xfrm rot="10800000">
                <a:off x="7455893" y="4987320"/>
                <a:ext cx="105572" cy="190397"/>
                <a:chOff x="2855640" y="1702771"/>
                <a:chExt cx="105572" cy="400533"/>
              </a:xfrm>
            </p:grpSpPr>
            <p:cxnSp>
              <p:nvCxnSpPr>
                <p:cNvPr id="193" name="Gerader Verbinder 192"/>
                <p:cNvCxnSpPr/>
                <p:nvPr/>
              </p:nvCxnSpPr>
              <p:spPr>
                <a:xfrm>
                  <a:off x="2910142" y="1702771"/>
                  <a:ext cx="0" cy="4005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Gerader Verbinder 193"/>
                <p:cNvCxnSpPr/>
                <p:nvPr/>
              </p:nvCxnSpPr>
              <p:spPr>
                <a:xfrm>
                  <a:off x="2855640" y="1702771"/>
                  <a:ext cx="1055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 name="Gruppieren 179"/>
              <p:cNvGrpSpPr/>
              <p:nvPr/>
            </p:nvGrpSpPr>
            <p:grpSpPr>
              <a:xfrm>
                <a:off x="1972293" y="4227350"/>
                <a:ext cx="5599283" cy="759618"/>
                <a:chOff x="1970682" y="2297562"/>
                <a:chExt cx="5599283" cy="759618"/>
              </a:xfrm>
            </p:grpSpPr>
            <p:sp>
              <p:nvSpPr>
                <p:cNvPr id="184" name="Textfeld 183"/>
                <p:cNvSpPr txBox="1"/>
                <p:nvPr>
                  <p:custDataLst>
                    <p:tags r:id="rId3"/>
                  </p:custDataLst>
                </p:nvPr>
              </p:nvSpPr>
              <p:spPr bwMode="gray">
                <a:xfrm>
                  <a:off x="1970682" y="2297562"/>
                  <a:ext cx="130668" cy="131930"/>
                </a:xfrm>
                <a:prstGeom prst="ellipse">
                  <a:avLst/>
                </a:prstGeom>
                <a:solidFill>
                  <a:srgbClr val="E61E50"/>
                </a:solidFill>
                <a:ln w="28575">
                  <a:noFill/>
                </a:ln>
                <a:effectLst/>
              </p:spPr>
              <p:txBody>
                <a:bodyPr vert="horz" wrap="square" lIns="0" tIns="0" rIns="0" bIns="0" rtlCol="0" anchor="ctr" anchorCtr="0">
                  <a:noAutofit/>
                </a:bodyPr>
                <a:lstStyle>
                  <a:defPPr>
                    <a:defRPr lang="fr-FR"/>
                  </a:defPPr>
                  <a:lvl1pPr algn="ctr">
                    <a:spcAft>
                      <a:spcPts val="300"/>
                    </a:spcAft>
                    <a:buSzPct val="100000"/>
                    <a:defRPr sz="1200" b="1">
                      <a:solidFill>
                        <a:srgbClr val="FFFFFF"/>
                      </a:solidFill>
                    </a:defRPr>
                  </a:lvl1pPr>
                </a:lstStyle>
                <a:p>
                  <a:endParaRPr lang="fr-FR" dirty="0">
                    <a:solidFill>
                      <a:srgbClr val="FFFF99"/>
                    </a:solidFill>
                  </a:endParaRPr>
                </a:p>
              </p:txBody>
            </p:sp>
            <p:cxnSp>
              <p:nvCxnSpPr>
                <p:cNvPr id="185" name="Gerader Verbinder 184"/>
                <p:cNvCxnSpPr/>
                <p:nvPr/>
              </p:nvCxnSpPr>
              <p:spPr>
                <a:xfrm flipH="1" flipV="1">
                  <a:off x="2033948" y="2362650"/>
                  <a:ext cx="914040" cy="473419"/>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sp>
              <p:nvSpPr>
                <p:cNvPr id="186" name="Textfeld 185"/>
                <p:cNvSpPr txBox="1"/>
                <p:nvPr>
                  <p:custDataLst>
                    <p:tags r:id="rId4"/>
                  </p:custDataLst>
                </p:nvPr>
              </p:nvSpPr>
              <p:spPr bwMode="gray">
                <a:xfrm>
                  <a:off x="2881831" y="2752260"/>
                  <a:ext cx="130668" cy="131930"/>
                </a:xfrm>
                <a:prstGeom prst="ellipse">
                  <a:avLst/>
                </a:prstGeom>
                <a:solidFill>
                  <a:srgbClr val="E61E50"/>
                </a:solidFill>
                <a:ln w="28575">
                  <a:noFill/>
                </a:ln>
                <a:effectLst/>
              </p:spPr>
              <p:txBody>
                <a:bodyPr vert="horz" wrap="square" lIns="0" tIns="0" rIns="0" bIns="0" rtlCol="0" anchor="ctr" anchorCtr="0">
                  <a:noAutofit/>
                </a:bodyPr>
                <a:lstStyle>
                  <a:defPPr>
                    <a:defRPr lang="fr-FR"/>
                  </a:defPPr>
                  <a:lvl1pPr algn="ctr">
                    <a:spcAft>
                      <a:spcPts val="300"/>
                    </a:spcAft>
                    <a:buSzPct val="100000"/>
                    <a:defRPr sz="1200" b="1">
                      <a:solidFill>
                        <a:srgbClr val="FFFFFF"/>
                      </a:solidFill>
                    </a:defRPr>
                  </a:lvl1pPr>
                </a:lstStyle>
                <a:p>
                  <a:endParaRPr lang="fr-FR" dirty="0">
                    <a:solidFill>
                      <a:srgbClr val="FFFF99"/>
                    </a:solidFill>
                  </a:endParaRPr>
                </a:p>
              </p:txBody>
            </p:sp>
            <p:sp>
              <p:nvSpPr>
                <p:cNvPr id="187" name="Textfeld 186"/>
                <p:cNvSpPr txBox="1"/>
                <p:nvPr>
                  <p:custDataLst>
                    <p:tags r:id="rId5"/>
                  </p:custDataLst>
                </p:nvPr>
              </p:nvSpPr>
              <p:spPr bwMode="gray">
                <a:xfrm>
                  <a:off x="3788265" y="2859066"/>
                  <a:ext cx="130668" cy="131930"/>
                </a:xfrm>
                <a:prstGeom prst="ellipse">
                  <a:avLst/>
                </a:prstGeom>
                <a:solidFill>
                  <a:srgbClr val="E61E50"/>
                </a:solidFill>
                <a:ln w="28575">
                  <a:noFill/>
                </a:ln>
                <a:effectLst/>
              </p:spPr>
              <p:txBody>
                <a:bodyPr vert="horz" wrap="square" lIns="0" tIns="0" rIns="0" bIns="0" rtlCol="0" anchor="ctr" anchorCtr="0">
                  <a:noAutofit/>
                </a:bodyPr>
                <a:lstStyle>
                  <a:defPPr>
                    <a:defRPr lang="fr-FR"/>
                  </a:defPPr>
                  <a:lvl1pPr algn="ctr">
                    <a:spcAft>
                      <a:spcPts val="300"/>
                    </a:spcAft>
                    <a:buSzPct val="100000"/>
                    <a:defRPr sz="1200" b="1">
                      <a:solidFill>
                        <a:srgbClr val="FFFFFF"/>
                      </a:solidFill>
                    </a:defRPr>
                  </a:lvl1pPr>
                </a:lstStyle>
                <a:p>
                  <a:endParaRPr lang="fr-FR" dirty="0">
                    <a:solidFill>
                      <a:srgbClr val="FFFF99"/>
                    </a:solidFill>
                  </a:endParaRPr>
                </a:p>
              </p:txBody>
            </p:sp>
            <p:cxnSp>
              <p:nvCxnSpPr>
                <p:cNvPr id="188" name="Gerader Verbinder 187"/>
                <p:cNvCxnSpPr/>
                <p:nvPr/>
              </p:nvCxnSpPr>
              <p:spPr>
                <a:xfrm flipH="1" flipV="1">
                  <a:off x="2945436" y="2814026"/>
                  <a:ext cx="908576" cy="110661"/>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sp>
              <p:nvSpPr>
                <p:cNvPr id="189" name="Textfeld 188"/>
                <p:cNvSpPr txBox="1"/>
                <p:nvPr>
                  <p:custDataLst>
                    <p:tags r:id="rId6"/>
                  </p:custDataLst>
                </p:nvPr>
              </p:nvSpPr>
              <p:spPr bwMode="gray">
                <a:xfrm>
                  <a:off x="5620517" y="2905220"/>
                  <a:ext cx="130668" cy="131930"/>
                </a:xfrm>
                <a:prstGeom prst="ellipse">
                  <a:avLst/>
                </a:prstGeom>
                <a:solidFill>
                  <a:srgbClr val="E61E50"/>
                </a:solidFill>
                <a:ln w="28575">
                  <a:noFill/>
                </a:ln>
                <a:effectLst/>
              </p:spPr>
              <p:txBody>
                <a:bodyPr vert="horz" wrap="square" lIns="0" tIns="0" rIns="0" bIns="0" rtlCol="0" anchor="ctr" anchorCtr="0">
                  <a:noAutofit/>
                </a:bodyPr>
                <a:lstStyle>
                  <a:defPPr>
                    <a:defRPr lang="fr-FR"/>
                  </a:defPPr>
                  <a:lvl1pPr algn="ctr">
                    <a:spcAft>
                      <a:spcPts val="300"/>
                    </a:spcAft>
                    <a:buSzPct val="100000"/>
                    <a:defRPr sz="1200" b="1">
                      <a:solidFill>
                        <a:srgbClr val="FFFFFF"/>
                      </a:solidFill>
                    </a:defRPr>
                  </a:lvl1pPr>
                </a:lstStyle>
                <a:p>
                  <a:endParaRPr lang="fr-FR" dirty="0">
                    <a:solidFill>
                      <a:srgbClr val="FFFF99"/>
                    </a:solidFill>
                  </a:endParaRPr>
                </a:p>
              </p:txBody>
            </p:sp>
            <p:cxnSp>
              <p:nvCxnSpPr>
                <p:cNvPr id="190" name="Gerader Verbinder 189"/>
                <p:cNvCxnSpPr/>
                <p:nvPr/>
              </p:nvCxnSpPr>
              <p:spPr>
                <a:xfrm flipH="1" flipV="1">
                  <a:off x="3854012" y="2924686"/>
                  <a:ext cx="1831712" cy="46595"/>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sp>
              <p:nvSpPr>
                <p:cNvPr id="191" name="Textfeld 190"/>
                <p:cNvSpPr txBox="1"/>
                <p:nvPr>
                  <p:custDataLst>
                    <p:tags r:id="rId7"/>
                  </p:custDataLst>
                </p:nvPr>
              </p:nvSpPr>
              <p:spPr bwMode="gray">
                <a:xfrm>
                  <a:off x="7439297" y="2925250"/>
                  <a:ext cx="130668" cy="131930"/>
                </a:xfrm>
                <a:prstGeom prst="ellipse">
                  <a:avLst/>
                </a:prstGeom>
                <a:solidFill>
                  <a:srgbClr val="E61E50"/>
                </a:solidFill>
                <a:ln w="28575">
                  <a:noFill/>
                </a:ln>
                <a:effectLst/>
              </p:spPr>
              <p:txBody>
                <a:bodyPr vert="horz" wrap="square" lIns="0" tIns="0" rIns="0" bIns="0" rtlCol="0" anchor="ctr" anchorCtr="0">
                  <a:noAutofit/>
                </a:bodyPr>
                <a:lstStyle>
                  <a:defPPr>
                    <a:defRPr lang="fr-FR"/>
                  </a:defPPr>
                  <a:lvl1pPr algn="ctr">
                    <a:spcAft>
                      <a:spcPts val="300"/>
                    </a:spcAft>
                    <a:buSzPct val="100000"/>
                    <a:defRPr sz="1200" b="1">
                      <a:solidFill>
                        <a:srgbClr val="FFFFFF"/>
                      </a:solidFill>
                    </a:defRPr>
                  </a:lvl1pPr>
                </a:lstStyle>
                <a:p>
                  <a:endParaRPr lang="fr-FR" dirty="0">
                    <a:solidFill>
                      <a:srgbClr val="FFFF99"/>
                    </a:solidFill>
                  </a:endParaRPr>
                </a:p>
              </p:txBody>
            </p:sp>
            <p:cxnSp>
              <p:nvCxnSpPr>
                <p:cNvPr id="192" name="Gerader Verbinder 191"/>
                <p:cNvCxnSpPr/>
                <p:nvPr/>
              </p:nvCxnSpPr>
              <p:spPr>
                <a:xfrm flipH="1" flipV="1">
                  <a:off x="5679901" y="2971281"/>
                  <a:ext cx="1828799" cy="20383"/>
                </a:xfrm>
                <a:prstGeom prst="line">
                  <a:avLst/>
                </a:prstGeom>
                <a:ln w="38100">
                  <a:solidFill>
                    <a:srgbClr val="E61E50"/>
                  </a:solidFill>
                </a:ln>
              </p:spPr>
              <p:style>
                <a:lnRef idx="1">
                  <a:schemeClr val="accent1"/>
                </a:lnRef>
                <a:fillRef idx="0">
                  <a:schemeClr val="accent1"/>
                </a:fillRef>
                <a:effectRef idx="0">
                  <a:schemeClr val="accent1"/>
                </a:effectRef>
                <a:fontRef idx="minor">
                  <a:schemeClr val="tx1"/>
                </a:fontRef>
              </p:style>
            </p:cxnSp>
          </p:grpSp>
          <p:sp>
            <p:nvSpPr>
              <p:cNvPr id="236" name="Rechteck 235"/>
              <p:cNvSpPr/>
              <p:nvPr/>
            </p:nvSpPr>
            <p:spPr>
              <a:xfrm rot="16200000">
                <a:off x="-322504" y="3436005"/>
                <a:ext cx="2159566" cy="276999"/>
              </a:xfrm>
              <a:prstGeom prst="rect">
                <a:avLst/>
              </a:prstGeom>
            </p:spPr>
            <p:txBody>
              <a:bodyPr wrap="none">
                <a:spAutoFit/>
              </a:bodyPr>
              <a:lstStyle/>
              <a:p>
                <a:r>
                  <a:rPr lang="fr-FR" sz="1200" b="1" dirty="0">
                    <a:solidFill>
                      <a:srgbClr val="FFFF99"/>
                    </a:solidFill>
                    <a:ea typeface="Verdana" panose="020B0604030504040204" pitchFamily="34" charset="0"/>
                    <a:cs typeface="Verdana" panose="020B0604030504040204" pitchFamily="34" charset="0"/>
                  </a:rPr>
                  <a:t>Pression sanguine (</a:t>
                </a:r>
                <a:r>
                  <a:rPr lang="fr-FR" sz="1200" b="1" dirty="0" err="1">
                    <a:solidFill>
                      <a:srgbClr val="FFFF99"/>
                    </a:solidFill>
                    <a:ea typeface="Verdana" panose="020B0604030504040204" pitchFamily="34" charset="0"/>
                    <a:cs typeface="Verdana" panose="020B0604030504040204" pitchFamily="34" charset="0"/>
                  </a:rPr>
                  <a:t>mmHg</a:t>
                </a:r>
                <a:r>
                  <a:rPr lang="fr-FR" sz="1200" b="1" dirty="0">
                    <a:solidFill>
                      <a:srgbClr val="FFFF99"/>
                    </a:solidFill>
                    <a:ea typeface="Verdana" panose="020B0604030504040204" pitchFamily="34" charset="0"/>
                    <a:cs typeface="Verdana" panose="020B0604030504040204" pitchFamily="34" charset="0"/>
                  </a:rPr>
                  <a:t>)</a:t>
                </a:r>
              </a:p>
            </p:txBody>
          </p:sp>
          <p:sp>
            <p:nvSpPr>
              <p:cNvPr id="238" name="Rechteck 237"/>
              <p:cNvSpPr/>
              <p:nvPr/>
            </p:nvSpPr>
            <p:spPr>
              <a:xfrm>
                <a:off x="3487381" y="5877757"/>
                <a:ext cx="2534668" cy="276999"/>
              </a:xfrm>
              <a:prstGeom prst="rect">
                <a:avLst/>
              </a:prstGeom>
            </p:spPr>
            <p:txBody>
              <a:bodyPr wrap="none">
                <a:spAutoFit/>
              </a:bodyPr>
              <a:lstStyle/>
              <a:p>
                <a:r>
                  <a:rPr lang="fr-FR" sz="1200" b="1" dirty="0">
                    <a:solidFill>
                      <a:srgbClr val="FFFF99"/>
                    </a:solidFill>
                    <a:ea typeface="Verdana" panose="020B0604030504040204" pitchFamily="34" charset="0"/>
                    <a:cs typeface="Verdana" panose="020B0604030504040204" pitchFamily="34" charset="0"/>
                  </a:rPr>
                  <a:t>Durée du traitement (semaines)</a:t>
                </a:r>
              </a:p>
            </p:txBody>
          </p:sp>
          <p:sp>
            <p:nvSpPr>
              <p:cNvPr id="239" name="Rechteck 238"/>
              <p:cNvSpPr/>
              <p:nvPr/>
            </p:nvSpPr>
            <p:spPr bwMode="gray">
              <a:xfrm>
                <a:off x="6149526" y="1670696"/>
                <a:ext cx="131930" cy="131930"/>
              </a:xfrm>
              <a:prstGeom prst="rect">
                <a:avLst/>
              </a:prstGeom>
              <a:solidFill>
                <a:srgbClr val="2DBECD"/>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400" kern="0" dirty="0">
                  <a:solidFill>
                    <a:srgbClr val="FFFF99"/>
                  </a:solidFill>
                </a:endParaRPr>
              </a:p>
            </p:txBody>
          </p:sp>
          <p:sp>
            <p:nvSpPr>
              <p:cNvPr id="242" name="Textfeld 241"/>
              <p:cNvSpPr txBox="1"/>
              <p:nvPr>
                <p:custDataLst>
                  <p:tags r:id="rId2"/>
                </p:custDataLst>
              </p:nvPr>
            </p:nvSpPr>
            <p:spPr bwMode="gray">
              <a:xfrm>
                <a:off x="6149526" y="1442555"/>
                <a:ext cx="130668" cy="131930"/>
              </a:xfrm>
              <a:prstGeom prst="ellipse">
                <a:avLst/>
              </a:prstGeom>
              <a:solidFill>
                <a:srgbClr val="E61E50"/>
              </a:solidFill>
              <a:ln w="28575">
                <a:noFill/>
              </a:ln>
              <a:effectLst/>
            </p:spPr>
            <p:txBody>
              <a:bodyPr vert="horz" wrap="square" lIns="0" tIns="0" rIns="0" bIns="0" rtlCol="0" anchor="ctr" anchorCtr="0">
                <a:noAutofit/>
              </a:bodyPr>
              <a:lstStyle>
                <a:defPPr>
                  <a:defRPr lang="fr-FR"/>
                </a:defPPr>
                <a:lvl1pPr algn="ctr">
                  <a:spcAft>
                    <a:spcPts val="300"/>
                  </a:spcAft>
                  <a:buSzPct val="100000"/>
                  <a:defRPr sz="1200" b="1">
                    <a:solidFill>
                      <a:srgbClr val="FFFFFF"/>
                    </a:solidFill>
                  </a:defRPr>
                </a:lvl1pPr>
              </a:lstStyle>
              <a:p>
                <a:endParaRPr lang="fr-FR" dirty="0">
                  <a:solidFill>
                    <a:srgbClr val="FFFF99"/>
                  </a:solidFill>
                </a:endParaRPr>
              </a:p>
            </p:txBody>
          </p:sp>
          <p:sp>
            <p:nvSpPr>
              <p:cNvPr id="243" name="Textfeld 242"/>
              <p:cNvSpPr txBox="1"/>
              <p:nvPr/>
            </p:nvSpPr>
            <p:spPr bwMode="gray">
              <a:xfrm>
                <a:off x="6366636" y="1454944"/>
                <a:ext cx="1115690" cy="359073"/>
              </a:xfrm>
              <a:prstGeom prst="rect">
                <a:avLst/>
              </a:prstGeom>
              <a:noFill/>
            </p:spPr>
            <p:txBody>
              <a:bodyPr wrap="none" lIns="0" tIns="0" rIns="0" bIns="0" rtlCol="0">
                <a:spAutoFit/>
              </a:bodyPr>
              <a:lstStyle/>
              <a:p>
                <a:pPr>
                  <a:lnSpc>
                    <a:spcPts val="1100"/>
                  </a:lnSpc>
                  <a:spcBef>
                    <a:spcPts val="300"/>
                  </a:spcBef>
                  <a:spcAft>
                    <a:spcPts val="300"/>
                  </a:spcAft>
                  <a:buClr>
                    <a:srgbClr val="52328F"/>
                  </a:buClr>
                </a:pPr>
                <a:r>
                  <a:rPr kumimoji="0" lang="fr-FR" sz="1200" b="0"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rPr>
                  <a:t>Bisoprolol 5 mg</a:t>
                </a:r>
              </a:p>
              <a:p>
                <a:pPr>
                  <a:lnSpc>
                    <a:spcPts val="1100"/>
                  </a:lnSpc>
                  <a:spcBef>
                    <a:spcPts val="300"/>
                  </a:spcBef>
                  <a:spcAft>
                    <a:spcPts val="300"/>
                  </a:spcAft>
                  <a:buClr>
                    <a:srgbClr val="52328F"/>
                  </a:buClr>
                </a:pPr>
                <a:r>
                  <a:rPr lang="fr-FR" sz="1200" dirty="0" err="1">
                    <a:solidFill>
                      <a:srgbClr val="FFFF99"/>
                    </a:solidFill>
                    <a:ea typeface="Verdana" panose="020B0604030504040204" pitchFamily="34" charset="0"/>
                    <a:cs typeface="Verdana" panose="020B0604030504040204" pitchFamily="34" charset="0"/>
                  </a:rPr>
                  <a:t>Nebivolol</a:t>
                </a:r>
                <a:r>
                  <a:rPr lang="fr-FR" sz="1200" dirty="0">
                    <a:solidFill>
                      <a:srgbClr val="FFFF99"/>
                    </a:solidFill>
                    <a:ea typeface="Verdana" panose="020B0604030504040204" pitchFamily="34" charset="0"/>
                    <a:cs typeface="Verdana" panose="020B0604030504040204" pitchFamily="34" charset="0"/>
                  </a:rPr>
                  <a:t> 5 mg</a:t>
                </a:r>
              </a:p>
            </p:txBody>
          </p:sp>
        </p:grpSp>
        <p:sp>
          <p:nvSpPr>
            <p:cNvPr id="169" name="Textfeld 168"/>
            <p:cNvSpPr txBox="1"/>
            <p:nvPr/>
          </p:nvSpPr>
          <p:spPr bwMode="gray">
            <a:xfrm>
              <a:off x="1843662" y="1442160"/>
              <a:ext cx="977832" cy="246221"/>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chemeClr val="accent1"/>
                </a:buClr>
                <a:buSzTx/>
                <a:tabLst/>
              </a:pPr>
              <a:r>
                <a:rPr kumimoji="0" lang="fr-FR" sz="1600"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rPr>
                <a:t>Systolique</a:t>
              </a:r>
            </a:p>
          </p:txBody>
        </p:sp>
        <p:sp>
          <p:nvSpPr>
            <p:cNvPr id="220" name="Textfeld 219"/>
            <p:cNvSpPr txBox="1"/>
            <p:nvPr/>
          </p:nvSpPr>
          <p:spPr bwMode="gray">
            <a:xfrm>
              <a:off x="1845605" y="3798390"/>
              <a:ext cx="1098058" cy="246221"/>
            </a:xfrm>
            <a:prstGeom prst="rect">
              <a:avLst/>
            </a:prstGeom>
            <a:noFill/>
          </p:spPr>
          <p:txBody>
            <a:bodyPr wrap="none" lIns="0" tIns="0" rIns="0" bIns="0" rtlCol="0">
              <a:spAutoFit/>
            </a:bodyPr>
            <a:lstStyle/>
            <a:p>
              <a:pPr marR="0" algn="l" defTabSz="914400" rtl="0" eaLnBrk="1" fontAlgn="auto" latinLnBrk="0" hangingPunct="1">
                <a:lnSpc>
                  <a:spcPct val="100000"/>
                </a:lnSpc>
                <a:spcBef>
                  <a:spcPts val="300"/>
                </a:spcBef>
                <a:spcAft>
                  <a:spcPts val="300"/>
                </a:spcAft>
                <a:buClr>
                  <a:schemeClr val="accent1"/>
                </a:buClr>
                <a:buSzTx/>
                <a:tabLst/>
              </a:pPr>
              <a:r>
                <a:rPr kumimoji="0" lang="fr-FR" sz="1600" i="0" u="none" strike="noStrike" kern="1200" cap="none" spc="0" normalizeH="0" baseline="0" noProof="0" dirty="0">
                  <a:ln>
                    <a:noFill/>
                  </a:ln>
                  <a:solidFill>
                    <a:srgbClr val="FFFF99"/>
                  </a:solidFill>
                  <a:effectLst/>
                  <a:uLnTx/>
                  <a:uFillTx/>
                  <a:ea typeface="Verdana" panose="020B0604030504040204" pitchFamily="34" charset="0"/>
                  <a:cs typeface="Verdana" panose="020B0604030504040204" pitchFamily="34" charset="0"/>
                </a:rPr>
                <a:t>Diastolique</a:t>
              </a:r>
            </a:p>
          </p:txBody>
        </p:sp>
        <p:cxnSp>
          <p:nvCxnSpPr>
            <p:cNvPr id="221" name="Gerader Verbinder 220"/>
            <p:cNvCxnSpPr/>
            <p:nvPr/>
          </p:nvCxnSpPr>
          <p:spPr>
            <a:xfrm flipH="1" flipV="1">
              <a:off x="1487488" y="1484313"/>
              <a:ext cx="4707" cy="399678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Gerader Verbinder 222"/>
            <p:cNvCxnSpPr/>
            <p:nvPr/>
          </p:nvCxnSpPr>
          <p:spPr>
            <a:xfrm flipH="1" flipV="1">
              <a:off x="1386000" y="5084089"/>
              <a:ext cx="100800" cy="97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4" name="Gerader Verbinder 223"/>
            <p:cNvCxnSpPr/>
            <p:nvPr/>
          </p:nvCxnSpPr>
          <p:spPr>
            <a:xfrm flipH="1" flipV="1">
              <a:off x="1386000" y="4687443"/>
              <a:ext cx="100800" cy="97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5" name="Gerader Verbinder 224"/>
            <p:cNvCxnSpPr/>
            <p:nvPr/>
          </p:nvCxnSpPr>
          <p:spPr>
            <a:xfrm flipH="1" flipV="1">
              <a:off x="1386000" y="4297931"/>
              <a:ext cx="100800" cy="97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6" name="Gerader Verbinder 225"/>
            <p:cNvCxnSpPr/>
            <p:nvPr/>
          </p:nvCxnSpPr>
          <p:spPr>
            <a:xfrm flipH="1" flipV="1">
              <a:off x="1386000" y="3923994"/>
              <a:ext cx="100800" cy="97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7" name="Gerader Verbinder 226"/>
            <p:cNvCxnSpPr/>
            <p:nvPr/>
          </p:nvCxnSpPr>
          <p:spPr>
            <a:xfrm flipH="1" flipV="1">
              <a:off x="1386000" y="3514621"/>
              <a:ext cx="100800" cy="97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8" name="Gerader Verbinder 227"/>
            <p:cNvCxnSpPr/>
            <p:nvPr/>
          </p:nvCxnSpPr>
          <p:spPr>
            <a:xfrm flipH="1" flipV="1">
              <a:off x="1386000" y="3132491"/>
              <a:ext cx="100800" cy="97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9" name="Gerader Verbinder 228"/>
            <p:cNvCxnSpPr/>
            <p:nvPr/>
          </p:nvCxnSpPr>
          <p:spPr>
            <a:xfrm flipH="1" flipV="1">
              <a:off x="1386000" y="2747355"/>
              <a:ext cx="100800" cy="97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0" name="Gerader Verbinder 229"/>
            <p:cNvCxnSpPr/>
            <p:nvPr/>
          </p:nvCxnSpPr>
          <p:spPr>
            <a:xfrm flipH="1" flipV="1">
              <a:off x="1386000" y="2353843"/>
              <a:ext cx="100800" cy="97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1" name="Gerader Verbinder 230"/>
            <p:cNvCxnSpPr/>
            <p:nvPr/>
          </p:nvCxnSpPr>
          <p:spPr>
            <a:xfrm flipH="1" flipV="1">
              <a:off x="1386000" y="1960331"/>
              <a:ext cx="100800" cy="97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2" name="Gerader Verbinder 231"/>
            <p:cNvCxnSpPr/>
            <p:nvPr/>
          </p:nvCxnSpPr>
          <p:spPr>
            <a:xfrm flipH="1" flipV="1">
              <a:off x="1386000" y="1570190"/>
              <a:ext cx="100800" cy="97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9613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45828"/>
            <a:ext cx="10944225" cy="633729"/>
          </a:xfrm>
        </p:spPr>
        <p:txBody>
          <a:bodyPr/>
          <a:lstStyle/>
          <a:p>
            <a:r>
              <a:rPr lang="fr-FR" sz="3200" b="1" dirty="0">
                <a:solidFill>
                  <a:srgbClr val="FFFF00"/>
                </a:solidFill>
              </a:rPr>
              <a:t>Le contrôle tensionnel est meilleur avec le </a:t>
            </a:r>
            <a:r>
              <a:rPr lang="fr-FR" sz="3200" b="1" dirty="0" err="1">
                <a:solidFill>
                  <a:srgbClr val="FFCC00"/>
                </a:solidFill>
              </a:rPr>
              <a:t>Bisoprolol</a:t>
            </a:r>
            <a:r>
              <a:rPr lang="fr-FR" sz="3200" b="1" dirty="0">
                <a:solidFill>
                  <a:srgbClr val="FFFF00"/>
                </a:solidFill>
              </a:rPr>
              <a:t> qu'avec l‘</a:t>
            </a:r>
            <a:r>
              <a:rPr lang="fr-FR" sz="3200" b="1" dirty="0" err="1">
                <a:solidFill>
                  <a:srgbClr val="FFCC00"/>
                </a:solidFill>
              </a:rPr>
              <a:t>Aténolol</a:t>
            </a:r>
            <a:r>
              <a:rPr lang="fr-FR" sz="3200" b="1" dirty="0">
                <a:solidFill>
                  <a:srgbClr val="FFFF00"/>
                </a:solidFill>
              </a:rPr>
              <a:t>, en particulier chez les fumeurs</a:t>
            </a:r>
            <a:endParaRPr lang="fr-FR" sz="3200" b="1" dirty="0">
              <a:solidFill>
                <a:srgbClr val="FFFF00"/>
              </a:solidFill>
              <a:latin typeface="+mn-lt"/>
            </a:endParaRPr>
          </a:p>
        </p:txBody>
      </p:sp>
      <p:sp>
        <p:nvSpPr>
          <p:cNvPr id="5" name="Rectangle 5"/>
          <p:cNvSpPr>
            <a:spLocks noChangeArrowheads="1"/>
          </p:cNvSpPr>
          <p:nvPr/>
        </p:nvSpPr>
        <p:spPr bwMode="auto">
          <a:xfrm>
            <a:off x="1983346" y="6436358"/>
            <a:ext cx="10208654" cy="359073"/>
          </a:xfrm>
          <a:prstGeom prst="rect">
            <a:avLst/>
          </a:prstGeom>
          <a:noFill/>
        </p:spPr>
        <p:txBody>
          <a:bodyPr wrap="square" lIns="45720" rIns="45720" rtlCol="0">
            <a:spAutoFit/>
          </a:bodyPr>
          <a:lstStyle/>
          <a:p>
            <a:pPr>
              <a:spcBef>
                <a:spcPts val="400"/>
              </a:spcBef>
            </a:pPr>
            <a:r>
              <a:rPr lang="fr-FR" altLang="de-DE" sz="700" dirty="0" err="1">
                <a:ea typeface="ヒラギノ角ゴ Pro W3" pitchFamily="-1" charset="-128"/>
              </a:rPr>
              <a:t>Cruickshank</a:t>
            </a:r>
            <a:r>
              <a:rPr lang="fr-FR" altLang="de-DE" sz="700" dirty="0">
                <a:ea typeface="ヒラギノ角ゴ Pro W3" pitchFamily="-1" charset="-128"/>
              </a:rPr>
              <a:t> JM. The Modern </a:t>
            </a:r>
            <a:r>
              <a:rPr lang="fr-FR" altLang="de-DE" sz="700" dirty="0" err="1">
                <a:ea typeface="ヒラギノ角ゴ Pro W3" pitchFamily="-1" charset="-128"/>
              </a:rPr>
              <a:t>Role</a:t>
            </a:r>
            <a:r>
              <a:rPr lang="fr-FR" altLang="de-DE" sz="700" dirty="0">
                <a:ea typeface="ヒラギノ角ゴ Pro W3" pitchFamily="-1" charset="-128"/>
              </a:rPr>
              <a:t> of Beta-</a:t>
            </a:r>
            <a:r>
              <a:rPr lang="fr-FR" altLang="de-DE" sz="700" dirty="0" err="1">
                <a:ea typeface="ヒラギノ角ゴ Pro W3" pitchFamily="-1" charset="-128"/>
              </a:rPr>
              <a:t>blockers</a:t>
            </a:r>
            <a:r>
              <a:rPr lang="fr-FR" altLang="de-DE" sz="700" dirty="0">
                <a:ea typeface="ヒラギノ角ゴ Pro W3" pitchFamily="-1" charset="-128"/>
              </a:rPr>
              <a:t> in </a:t>
            </a:r>
            <a:r>
              <a:rPr lang="fr-FR" altLang="de-DE" sz="700" dirty="0" err="1">
                <a:ea typeface="ヒラギノ角ゴ Pro W3" pitchFamily="-1" charset="-128"/>
              </a:rPr>
              <a:t>Cardiovascular</a:t>
            </a:r>
            <a:r>
              <a:rPr lang="fr-FR" altLang="de-DE" sz="700" dirty="0">
                <a:ea typeface="ヒラギノ角ゴ Pro W3" pitchFamily="-1" charset="-128"/>
              </a:rPr>
              <a:t> </a:t>
            </a:r>
            <a:r>
              <a:rPr lang="fr-FR" altLang="de-DE" sz="700" dirty="0" err="1">
                <a:ea typeface="ヒラギノ角ゴ Pro W3" pitchFamily="-1" charset="-128"/>
              </a:rPr>
              <a:t>Medicine</a:t>
            </a:r>
            <a:r>
              <a:rPr lang="fr-FR" altLang="de-DE" sz="700" dirty="0">
                <a:ea typeface="ヒラギノ角ゴ Pro W3" pitchFamily="-1" charset="-128"/>
              </a:rPr>
              <a:t>. Shelton, CT: </a:t>
            </a:r>
            <a:r>
              <a:rPr lang="fr-FR" altLang="de-DE" sz="700" dirty="0" err="1">
                <a:ea typeface="ヒラギノ角ゴ Pro W3" pitchFamily="-1" charset="-128"/>
              </a:rPr>
              <a:t>People's</a:t>
            </a:r>
            <a:r>
              <a:rPr lang="fr-FR" altLang="de-DE" sz="700" dirty="0">
                <a:ea typeface="ヒラギノ角ゴ Pro W3" pitchFamily="-1" charset="-128"/>
              </a:rPr>
              <a:t> </a:t>
            </a:r>
            <a:r>
              <a:rPr lang="fr-FR" altLang="de-DE" sz="700" dirty="0" err="1">
                <a:ea typeface="ヒラギノ角ゴ Pro W3" pitchFamily="-1" charset="-128"/>
              </a:rPr>
              <a:t>Medical</a:t>
            </a:r>
            <a:r>
              <a:rPr lang="fr-FR" altLang="de-DE" sz="700" dirty="0">
                <a:ea typeface="ヒラギノ角ゴ Pro W3" pitchFamily="-1" charset="-128"/>
              </a:rPr>
              <a:t> </a:t>
            </a:r>
            <a:r>
              <a:rPr lang="fr-FR" altLang="de-DE" sz="700" dirty="0" err="1">
                <a:ea typeface="ヒラギノ角ゴ Pro W3" pitchFamily="-1" charset="-128"/>
              </a:rPr>
              <a:t>Publishing</a:t>
            </a:r>
            <a:r>
              <a:rPr lang="fr-FR" altLang="de-DE" sz="700" dirty="0">
                <a:ea typeface="ヒラギノ角ゴ Pro W3" pitchFamily="-1" charset="-128"/>
              </a:rPr>
              <a:t> House-USA;2011, Fig. 3-32a </a:t>
            </a:r>
          </a:p>
          <a:p>
            <a:pPr>
              <a:spcBef>
                <a:spcPts val="400"/>
              </a:spcBef>
            </a:pPr>
            <a:r>
              <a:rPr lang="fr-FR" altLang="de-DE" sz="700" dirty="0" err="1">
                <a:ea typeface="ヒラギノ角ゴ Pro W3" pitchFamily="-1" charset="-128"/>
              </a:rPr>
              <a:t>Bühler</a:t>
            </a:r>
            <a:r>
              <a:rPr lang="fr-FR" altLang="de-DE" sz="700" dirty="0">
                <a:ea typeface="ヒラギノ角ゴ Pro W3" pitchFamily="-1" charset="-128"/>
              </a:rPr>
              <a:t> FR, </a:t>
            </a:r>
            <a:r>
              <a:rPr lang="fr-FR" altLang="de-DE" sz="700" dirty="0" err="1">
                <a:ea typeface="ヒラギノ角ゴ Pro W3" pitchFamily="-1" charset="-128"/>
              </a:rPr>
              <a:t>Berglund</a:t>
            </a:r>
            <a:r>
              <a:rPr lang="fr-FR" altLang="de-DE" sz="700" dirty="0">
                <a:ea typeface="ヒラギノ角ゴ Pro W3" pitchFamily="-1" charset="-128"/>
              </a:rPr>
              <a:t> G, Anderson OK et al. Double-</a:t>
            </a:r>
            <a:r>
              <a:rPr lang="fr-FR" altLang="de-DE" sz="700" dirty="0" err="1">
                <a:ea typeface="ヒラギノ角ゴ Pro W3" pitchFamily="-1" charset="-128"/>
              </a:rPr>
              <a:t>blind</a:t>
            </a:r>
            <a:r>
              <a:rPr lang="fr-FR" altLang="de-DE" sz="700" dirty="0">
                <a:ea typeface="ヒラギノ角ゴ Pro W3" pitchFamily="-1" charset="-128"/>
              </a:rPr>
              <a:t> </a:t>
            </a:r>
            <a:r>
              <a:rPr lang="fr-FR" altLang="de-DE" sz="700" dirty="0" err="1">
                <a:ea typeface="ヒラギノ角ゴ Pro W3" pitchFamily="-1" charset="-128"/>
              </a:rPr>
              <a:t>comparison</a:t>
            </a:r>
            <a:r>
              <a:rPr lang="fr-FR" altLang="de-DE" sz="700" dirty="0">
                <a:ea typeface="ヒラギノ角ゴ Pro W3" pitchFamily="-1" charset="-128"/>
              </a:rPr>
              <a:t> of the </a:t>
            </a:r>
            <a:r>
              <a:rPr lang="fr-FR" altLang="de-DE" sz="700" dirty="0" err="1">
                <a:ea typeface="ヒラギノ角ゴ Pro W3" pitchFamily="-1" charset="-128"/>
              </a:rPr>
              <a:t>cardioselective</a:t>
            </a:r>
            <a:r>
              <a:rPr lang="fr-FR" altLang="de-DE" sz="700" dirty="0">
                <a:ea typeface="ヒラギノ角ゴ Pro W3" pitchFamily="-1" charset="-128"/>
              </a:rPr>
              <a:t> β-</a:t>
            </a:r>
            <a:r>
              <a:rPr lang="fr-FR" altLang="de-DE" sz="700" dirty="0" err="1">
                <a:ea typeface="ヒラギノ角ゴ Pro W3" pitchFamily="-1" charset="-128"/>
              </a:rPr>
              <a:t>blockers</a:t>
            </a:r>
            <a:r>
              <a:rPr lang="fr-FR" altLang="de-DE" sz="700" dirty="0">
                <a:ea typeface="ヒラギノ角ゴ Pro W3" pitchFamily="-1" charset="-128"/>
              </a:rPr>
              <a:t> </a:t>
            </a:r>
            <a:r>
              <a:rPr lang="fr-FR" altLang="de-DE" sz="700" dirty="0" err="1">
                <a:ea typeface="ヒラギノ角ゴ Pro W3" pitchFamily="-1" charset="-128"/>
              </a:rPr>
              <a:t>bisoprolol</a:t>
            </a:r>
            <a:r>
              <a:rPr lang="fr-FR" altLang="de-DE" sz="700" dirty="0">
                <a:ea typeface="ヒラギノ角ゴ Pro W3" pitchFamily="-1" charset="-128"/>
              </a:rPr>
              <a:t> and </a:t>
            </a:r>
            <a:r>
              <a:rPr lang="fr-FR" altLang="de-DE" sz="700" dirty="0" err="1">
                <a:ea typeface="ヒラギノ角ゴ Pro W3" pitchFamily="-1" charset="-128"/>
              </a:rPr>
              <a:t>atenolol</a:t>
            </a:r>
            <a:r>
              <a:rPr lang="fr-FR" altLang="de-DE" sz="700" dirty="0">
                <a:ea typeface="ヒラギノ角ゴ Pro W3" pitchFamily="-1" charset="-128"/>
              </a:rPr>
              <a:t> in hypertension: the Bisoprolol International </a:t>
            </a:r>
            <a:r>
              <a:rPr lang="fr-FR" altLang="de-DE" sz="700" dirty="0" err="1">
                <a:ea typeface="ヒラギノ角ゴ Pro W3" pitchFamily="-1" charset="-128"/>
              </a:rPr>
              <a:t>Multicenter</a:t>
            </a:r>
            <a:r>
              <a:rPr lang="fr-FR" altLang="de-DE" sz="700" dirty="0">
                <a:ea typeface="ヒラギノ角ゴ Pro W3" pitchFamily="-1" charset="-128"/>
              </a:rPr>
              <a:t> </a:t>
            </a:r>
            <a:r>
              <a:rPr lang="fr-FR" altLang="de-DE" sz="700" dirty="0" err="1">
                <a:ea typeface="ヒラギノ角ゴ Pro W3" pitchFamily="-1" charset="-128"/>
              </a:rPr>
              <a:t>Study</a:t>
            </a:r>
            <a:r>
              <a:rPr lang="fr-FR" altLang="de-DE" sz="700" dirty="0">
                <a:ea typeface="ヒラギノ角ゴ Pro W3" pitchFamily="-1" charset="-128"/>
              </a:rPr>
              <a:t> (BIMS). J </a:t>
            </a:r>
            <a:r>
              <a:rPr lang="fr-FR" altLang="de-DE" sz="700" dirty="0" err="1">
                <a:ea typeface="ヒラギノ角ゴ Pro W3" pitchFamily="-1" charset="-128"/>
              </a:rPr>
              <a:t>Cardiovasc</a:t>
            </a:r>
            <a:r>
              <a:rPr lang="fr-FR" altLang="de-DE" sz="700" dirty="0">
                <a:ea typeface="ヒラギノ角ゴ Pro W3" pitchFamily="-1" charset="-128"/>
              </a:rPr>
              <a:t> </a:t>
            </a:r>
            <a:r>
              <a:rPr lang="fr-FR" altLang="de-DE" sz="700" dirty="0" err="1">
                <a:ea typeface="ヒラギノ角ゴ Pro W3" pitchFamily="-1" charset="-128"/>
              </a:rPr>
              <a:t>Pharmacol</a:t>
            </a:r>
            <a:r>
              <a:rPr lang="fr-FR" altLang="de-DE" sz="700" dirty="0">
                <a:ea typeface="ヒラギノ角ゴ Pro W3" pitchFamily="-1" charset="-128"/>
              </a:rPr>
              <a:t>. 1986;8:S122–7.</a:t>
            </a:r>
          </a:p>
        </p:txBody>
      </p:sp>
      <p:graphicFrame>
        <p:nvGraphicFramePr>
          <p:cNvPr id="6" name="Diagramm 5"/>
          <p:cNvGraphicFramePr/>
          <p:nvPr>
            <p:custDataLst>
              <p:tags r:id="rId1"/>
            </p:custDataLst>
            <p:extLst>
              <p:ext uri="{D42A27DB-BD31-4B8C-83A1-F6EECF244321}">
                <p14:modId xmlns:p14="http://schemas.microsoft.com/office/powerpoint/2010/main" val="1687850475"/>
              </p:ext>
            </p:extLst>
          </p:nvPr>
        </p:nvGraphicFramePr>
        <p:xfrm>
          <a:off x="1559627" y="1367640"/>
          <a:ext cx="9145016" cy="511223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feld 6"/>
          <p:cNvSpPr txBox="1"/>
          <p:nvPr/>
        </p:nvSpPr>
        <p:spPr bwMode="gray">
          <a:xfrm>
            <a:off x="3722395" y="5908630"/>
            <a:ext cx="1518043" cy="184666"/>
          </a:xfrm>
          <a:prstGeom prst="rect">
            <a:avLst/>
          </a:prstGeom>
          <a:noFill/>
          <a:ln>
            <a:noFill/>
          </a:ln>
        </p:spPr>
        <p:txBody>
          <a:bodyPr wrap="none" lIns="0" tIns="0" rIns="0" bIns="0" rtlCol="0">
            <a:spAutoFit/>
          </a:bodyPr>
          <a:lstStyle/>
          <a:p>
            <a:pPr marR="0" algn="ctr" defTabSz="914400" rtl="0" eaLnBrk="1" fontAlgn="auto" latinLnBrk="0" hangingPunct="1">
              <a:lnSpc>
                <a:spcPct val="100000"/>
              </a:lnSpc>
              <a:spcBef>
                <a:spcPts val="300"/>
              </a:spcBef>
              <a:spcAft>
                <a:spcPts val="300"/>
              </a:spcAft>
              <a:buClr>
                <a:srgbClr val="52328F"/>
              </a:buClr>
              <a:buSzTx/>
              <a:tabLst/>
            </a:pPr>
            <a:r>
              <a:rPr lang="fr-FR" sz="1200" b="1" dirty="0">
                <a:solidFill>
                  <a:srgbClr val="FFFFCC"/>
                </a:solidFill>
                <a:ea typeface="Verdana" panose="020B0604030504040204" pitchFamily="34" charset="0"/>
                <a:cs typeface="Verdana" panose="020B0604030504040204" pitchFamily="34" charset="0"/>
              </a:rPr>
              <a:t>Non-fumeurs (n=69) </a:t>
            </a:r>
            <a:endParaRPr kumimoji="0" lang="fr-FR" sz="1200" b="1" i="0" u="none" strike="noStrike" kern="1200" cap="none" spc="0" normalizeH="0" baseline="0" noProof="0" dirty="0">
              <a:ln>
                <a:noFill/>
              </a:ln>
              <a:solidFill>
                <a:srgbClr val="FFFFCC"/>
              </a:solidFill>
              <a:effectLst/>
              <a:uLnTx/>
              <a:uFillTx/>
              <a:ea typeface="Verdana" panose="020B0604030504040204" pitchFamily="34" charset="0"/>
              <a:cs typeface="Verdana" panose="020B0604030504040204" pitchFamily="34" charset="0"/>
            </a:endParaRPr>
          </a:p>
        </p:txBody>
      </p:sp>
      <p:sp>
        <p:nvSpPr>
          <p:cNvPr id="8" name="Textfeld 7"/>
          <p:cNvSpPr txBox="1"/>
          <p:nvPr/>
        </p:nvSpPr>
        <p:spPr bwMode="gray">
          <a:xfrm>
            <a:off x="8436313" y="5908630"/>
            <a:ext cx="1179810" cy="184666"/>
          </a:xfrm>
          <a:prstGeom prst="rect">
            <a:avLst/>
          </a:prstGeom>
          <a:noFill/>
        </p:spPr>
        <p:txBody>
          <a:bodyPr wrap="none" lIns="0" tIns="0" rIns="0" bIns="0" rtlCol="0">
            <a:spAutoFit/>
          </a:bodyPr>
          <a:lstStyle/>
          <a:p>
            <a:pPr marR="0" algn="ctr" defTabSz="914400" rtl="0" eaLnBrk="1" fontAlgn="auto" latinLnBrk="0" hangingPunct="1">
              <a:lnSpc>
                <a:spcPct val="100000"/>
              </a:lnSpc>
              <a:spcBef>
                <a:spcPts val="300"/>
              </a:spcBef>
              <a:spcAft>
                <a:spcPts val="300"/>
              </a:spcAft>
              <a:buClr>
                <a:srgbClr val="52328F"/>
              </a:buClr>
              <a:buSzTx/>
              <a:tabLst/>
            </a:pPr>
            <a:r>
              <a:rPr lang="fr-FR" sz="1200" b="1" dirty="0">
                <a:solidFill>
                  <a:srgbClr val="FFFFCC"/>
                </a:solidFill>
                <a:ea typeface="Verdana" panose="020B0604030504040204" pitchFamily="34" charset="0"/>
                <a:cs typeface="Verdana" panose="020B0604030504040204" pitchFamily="34" charset="0"/>
              </a:rPr>
              <a:t>Fumeurs (n=25) </a:t>
            </a:r>
            <a:endParaRPr kumimoji="0" lang="fr-FR" sz="1200" b="1" i="0" u="none" strike="noStrike" kern="1200" cap="none" spc="0" normalizeH="0" baseline="0" noProof="0" dirty="0">
              <a:ln>
                <a:noFill/>
              </a:ln>
              <a:solidFill>
                <a:srgbClr val="FFFFCC"/>
              </a:solidFill>
              <a:effectLst/>
              <a:uLnTx/>
              <a:uFillTx/>
              <a:ea typeface="Verdana" panose="020B0604030504040204" pitchFamily="34" charset="0"/>
              <a:cs typeface="Verdana" panose="020B0604030504040204" pitchFamily="34" charset="0"/>
            </a:endParaRPr>
          </a:p>
        </p:txBody>
      </p:sp>
      <p:sp>
        <p:nvSpPr>
          <p:cNvPr id="9" name="Rechteck 8"/>
          <p:cNvSpPr/>
          <p:nvPr/>
        </p:nvSpPr>
        <p:spPr bwMode="gray">
          <a:xfrm>
            <a:off x="4367808" y="1916213"/>
            <a:ext cx="216024" cy="216024"/>
          </a:xfrm>
          <a:prstGeom prst="rect">
            <a:avLst/>
          </a:prstGeom>
          <a:solidFill>
            <a:srgbClr val="E61E50"/>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400" kern="0" dirty="0">
              <a:solidFill>
                <a:srgbClr val="FFFFFF"/>
              </a:solidFill>
            </a:endParaRPr>
          </a:p>
        </p:txBody>
      </p:sp>
      <p:sp>
        <p:nvSpPr>
          <p:cNvPr id="10" name="Rechteck 9"/>
          <p:cNvSpPr/>
          <p:nvPr/>
        </p:nvSpPr>
        <p:spPr bwMode="gray">
          <a:xfrm>
            <a:off x="4367808" y="2331006"/>
            <a:ext cx="216024" cy="216024"/>
          </a:xfrm>
          <a:prstGeom prst="rect">
            <a:avLst/>
          </a:prstGeom>
          <a:solidFill>
            <a:srgbClr val="FFC832"/>
          </a:solidFill>
          <a:ln w="9525" cap="flat" cmpd="sng" algn="ctr">
            <a:noFill/>
            <a:prstDash val="solid"/>
          </a:ln>
          <a:effectLst/>
        </p:spPr>
        <p:txBody>
          <a:bodyPr rtlCol="0" anchor="ctr" anchorCtr="0"/>
          <a:lstStyle/>
          <a:p>
            <a:pPr marL="0" indent="0" algn="ctr">
              <a:spcBef>
                <a:spcPts val="300"/>
              </a:spcBef>
              <a:spcAft>
                <a:spcPts val="300"/>
              </a:spcAft>
              <a:buClr>
                <a:schemeClr val="bg1"/>
              </a:buClr>
              <a:buSzPct val="100000"/>
              <a:buFont typeface="Arial" panose="020B0604020202020204" pitchFamily="34" charset="0"/>
              <a:buNone/>
            </a:pPr>
            <a:endParaRPr lang="fr-FR" sz="1400" kern="0" dirty="0">
              <a:solidFill>
                <a:srgbClr val="FFFFFF"/>
              </a:solidFill>
            </a:endParaRPr>
          </a:p>
        </p:txBody>
      </p:sp>
      <p:sp>
        <p:nvSpPr>
          <p:cNvPr id="11" name="Textfeld 10"/>
          <p:cNvSpPr txBox="1"/>
          <p:nvPr/>
        </p:nvSpPr>
        <p:spPr bwMode="gray">
          <a:xfrm>
            <a:off x="4727848" y="1957702"/>
            <a:ext cx="1434688" cy="577081"/>
          </a:xfrm>
          <a:prstGeom prst="rect">
            <a:avLst/>
          </a:prstGeom>
          <a:noFill/>
        </p:spPr>
        <p:txBody>
          <a:bodyPr wrap="none" lIns="0" tIns="0" rIns="0" bIns="0" rtlCol="0">
            <a:spAutoFit/>
          </a:bodyPr>
          <a:lstStyle/>
          <a:p>
            <a:pPr>
              <a:lnSpc>
                <a:spcPts val="1100"/>
              </a:lnSpc>
              <a:spcBef>
                <a:spcPts val="300"/>
              </a:spcBef>
              <a:spcAft>
                <a:spcPts val="300"/>
              </a:spcAft>
              <a:buClr>
                <a:srgbClr val="52328F"/>
              </a:buClr>
            </a:pPr>
            <a:r>
              <a:rPr kumimoji="0" lang="fr-FR" sz="1200" b="0" i="0" u="none" strike="noStrike" kern="1200" cap="none" spc="0" normalizeH="0" baseline="0" noProof="0" dirty="0">
                <a:ln>
                  <a:noFill/>
                </a:ln>
                <a:solidFill>
                  <a:srgbClr val="FFFFCC"/>
                </a:solidFill>
                <a:effectLst/>
                <a:uLnTx/>
                <a:uFillTx/>
                <a:ea typeface="Verdana" panose="020B0604030504040204" pitchFamily="34" charset="0"/>
                <a:cs typeface="Verdana" panose="020B0604030504040204" pitchFamily="34" charset="0"/>
              </a:rPr>
              <a:t>Bisoprolol 10-20 mg</a:t>
            </a:r>
          </a:p>
          <a:p>
            <a:pPr>
              <a:lnSpc>
                <a:spcPts val="1100"/>
              </a:lnSpc>
              <a:spcBef>
                <a:spcPts val="300"/>
              </a:spcBef>
              <a:spcAft>
                <a:spcPts val="300"/>
              </a:spcAft>
              <a:buClr>
                <a:srgbClr val="52328F"/>
              </a:buClr>
            </a:pPr>
            <a:endParaRPr lang="fr-FR" sz="1200" dirty="0">
              <a:solidFill>
                <a:srgbClr val="FFFFCC"/>
              </a:solidFill>
              <a:ea typeface="Verdana" panose="020B0604030504040204" pitchFamily="34" charset="0"/>
              <a:cs typeface="Verdana" panose="020B0604030504040204" pitchFamily="34" charset="0"/>
            </a:endParaRPr>
          </a:p>
          <a:p>
            <a:pPr>
              <a:lnSpc>
                <a:spcPts val="1100"/>
              </a:lnSpc>
              <a:spcBef>
                <a:spcPts val="300"/>
              </a:spcBef>
              <a:spcAft>
                <a:spcPts val="300"/>
              </a:spcAft>
              <a:buClr>
                <a:srgbClr val="52328F"/>
              </a:buClr>
            </a:pPr>
            <a:r>
              <a:rPr lang="fr-FR" sz="1200" dirty="0" err="1">
                <a:solidFill>
                  <a:srgbClr val="FFFFCC"/>
                </a:solidFill>
                <a:ea typeface="Verdana" panose="020B0604030504040204" pitchFamily="34" charset="0"/>
                <a:cs typeface="Verdana" panose="020B0604030504040204" pitchFamily="34" charset="0"/>
              </a:rPr>
              <a:t>Atenolol</a:t>
            </a:r>
            <a:r>
              <a:rPr lang="fr-FR" sz="1200" dirty="0">
                <a:solidFill>
                  <a:srgbClr val="FFFFCC"/>
                </a:solidFill>
                <a:ea typeface="Verdana" panose="020B0604030504040204" pitchFamily="34" charset="0"/>
                <a:cs typeface="Verdana" panose="020B0604030504040204" pitchFamily="34" charset="0"/>
              </a:rPr>
              <a:t> 50-100 mg</a:t>
            </a:r>
          </a:p>
        </p:txBody>
      </p:sp>
      <p:grpSp>
        <p:nvGrpSpPr>
          <p:cNvPr id="16" name="Gruppieren 15"/>
          <p:cNvGrpSpPr/>
          <p:nvPr/>
        </p:nvGrpSpPr>
        <p:grpSpPr>
          <a:xfrm>
            <a:off x="8284027" y="2104940"/>
            <a:ext cx="1556389" cy="171932"/>
            <a:chOff x="7595856" y="2448000"/>
            <a:chExt cx="1519559" cy="148810"/>
          </a:xfrm>
        </p:grpSpPr>
        <p:cxnSp>
          <p:nvCxnSpPr>
            <p:cNvPr id="12" name="Gerader Verbinder 11"/>
            <p:cNvCxnSpPr/>
            <p:nvPr/>
          </p:nvCxnSpPr>
          <p:spPr>
            <a:xfrm flipV="1">
              <a:off x="7595856" y="2448000"/>
              <a:ext cx="0" cy="148810"/>
            </a:xfrm>
            <a:prstGeom prst="line">
              <a:avLst/>
            </a:prstGeom>
            <a:ln w="19050">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7595856" y="2448000"/>
              <a:ext cx="1519559" cy="0"/>
            </a:xfrm>
            <a:prstGeom prst="line">
              <a:avLst/>
            </a:prstGeom>
            <a:ln w="19050">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9115415" y="2448000"/>
              <a:ext cx="0" cy="148810"/>
            </a:xfrm>
            <a:prstGeom prst="line">
              <a:avLst/>
            </a:prstGeom>
            <a:ln w="19050">
              <a:solidFill>
                <a:srgbClr val="FFFFCC"/>
              </a:solidFill>
            </a:ln>
          </p:spPr>
          <p:style>
            <a:lnRef idx="1">
              <a:schemeClr val="accent1"/>
            </a:lnRef>
            <a:fillRef idx="0">
              <a:schemeClr val="accent1"/>
            </a:fillRef>
            <a:effectRef idx="0">
              <a:schemeClr val="accent1"/>
            </a:effectRef>
            <a:fontRef idx="minor">
              <a:schemeClr val="tx1"/>
            </a:fontRef>
          </p:style>
        </p:cxnSp>
      </p:grpSp>
      <p:sp>
        <p:nvSpPr>
          <p:cNvPr id="15" name="Textfeld 14"/>
          <p:cNvSpPr txBox="1"/>
          <p:nvPr/>
        </p:nvSpPr>
        <p:spPr bwMode="gray">
          <a:xfrm>
            <a:off x="8688288" y="1876182"/>
            <a:ext cx="773652" cy="184666"/>
          </a:xfrm>
          <a:prstGeom prst="rect">
            <a:avLst/>
          </a:prstGeom>
          <a:noFill/>
        </p:spPr>
        <p:txBody>
          <a:bodyPr wrap="square" lIns="0" tIns="0" rIns="0" bIns="0" rtlCol="0">
            <a:spAutoFit/>
          </a:bodyPr>
          <a:lstStyle/>
          <a:p>
            <a:pPr marR="0" algn="l" defTabSz="914400" rtl="0" eaLnBrk="1" fontAlgn="auto" latinLnBrk="0" hangingPunct="1">
              <a:lnSpc>
                <a:spcPct val="100000"/>
              </a:lnSpc>
              <a:spcBef>
                <a:spcPts val="300"/>
              </a:spcBef>
              <a:spcAft>
                <a:spcPts val="300"/>
              </a:spcAft>
              <a:buClr>
                <a:srgbClr val="52328F"/>
              </a:buClr>
              <a:buSzTx/>
              <a:tabLst/>
            </a:pPr>
            <a:r>
              <a:rPr lang="fr-FR" sz="1200" dirty="0">
                <a:solidFill>
                  <a:srgbClr val="FFFFCC"/>
                </a:solidFill>
                <a:ea typeface="Verdana" panose="020B0604030504040204" pitchFamily="34" charset="0"/>
                <a:cs typeface="Verdana" panose="020B0604030504040204" pitchFamily="34" charset="0"/>
              </a:rPr>
              <a:t>p&lt;</a:t>
            </a:r>
            <a:r>
              <a:rPr kumimoji="0" lang="fr-FR" sz="1200" b="0" i="0" u="none" strike="noStrike" kern="1200" cap="none" spc="0" normalizeH="0" baseline="0" noProof="0" dirty="0">
                <a:ln>
                  <a:noFill/>
                </a:ln>
                <a:solidFill>
                  <a:srgbClr val="FFFFCC"/>
                </a:solidFill>
                <a:effectLst/>
                <a:uLnTx/>
                <a:uFillTx/>
                <a:ea typeface="Verdana" panose="020B0604030504040204" pitchFamily="34" charset="0"/>
                <a:cs typeface="Verdana" panose="020B0604030504040204" pitchFamily="34" charset="0"/>
              </a:rPr>
              <a:t>0.05</a:t>
            </a:r>
          </a:p>
        </p:txBody>
      </p:sp>
      <p:sp>
        <p:nvSpPr>
          <p:cNvPr id="3" name="TextBox 2"/>
          <p:cNvSpPr txBox="1"/>
          <p:nvPr/>
        </p:nvSpPr>
        <p:spPr bwMode="gray">
          <a:xfrm>
            <a:off x="1807877" y="1367639"/>
            <a:ext cx="8648515" cy="246221"/>
          </a:xfrm>
          <a:prstGeom prst="rect">
            <a:avLst/>
          </a:prstGeom>
          <a:solidFill>
            <a:schemeClr val="accent2">
              <a:lumMod val="20000"/>
              <a:lumOff val="80000"/>
            </a:schemeClr>
          </a:solidFill>
        </p:spPr>
        <p:txBody>
          <a:bodyPr wrap="square" lIns="0" tIns="0" rIns="0" bIns="0" rtlCol="0">
            <a:spAutoFit/>
          </a:bodyPr>
          <a:lstStyle/>
          <a:p>
            <a:r>
              <a:rPr lang="fr-FR" sz="1600" b="1" dirty="0">
                <a:solidFill>
                  <a:schemeClr val="bg2"/>
                </a:solidFill>
                <a:ea typeface="Verdana" panose="020B0604030504040204" pitchFamily="34" charset="0"/>
                <a:cs typeface="Verdana" panose="020B0604030504040204" pitchFamily="34" charset="0"/>
              </a:rPr>
              <a:t>Taux de succès après 8 semaines de traitement titré individuellement</a:t>
            </a:r>
            <a:endParaRPr kumimoji="0" lang="fr-FR" sz="1600" b="1" i="0" u="none" strike="noStrike" kern="1200" cap="none" spc="0" normalizeH="0" baseline="0" noProof="0" dirty="0">
              <a:ln>
                <a:noFill/>
              </a:ln>
              <a:solidFill>
                <a:schemeClr val="bg2"/>
              </a:solidFill>
              <a:effectLst/>
              <a:uLnTx/>
              <a:uFillTx/>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1068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254" y="202938"/>
            <a:ext cx="10140709" cy="1300398"/>
          </a:xfrm>
          <a:solidFill>
            <a:srgbClr val="002060"/>
          </a:solidFill>
        </p:spPr>
        <p:txBody>
          <a:bodyPr/>
          <a:lstStyle/>
          <a:p>
            <a:r>
              <a:rPr lang="en-US" sz="2400" b="1" dirty="0">
                <a:solidFill>
                  <a:srgbClr val="FFFF00"/>
                </a:solidFill>
              </a:rPr>
              <a:t>Beta-Blockers May Reduce Mortality and Risk of Exacerbations in Patients With Chronic Obstructive Pulmonary Disease</a:t>
            </a:r>
            <a:br>
              <a:rPr lang="en-US" sz="1800" dirty="0">
                <a:solidFill>
                  <a:srgbClr val="FFFF00"/>
                </a:solidFill>
              </a:rPr>
            </a:br>
            <a:r>
              <a:rPr lang="en-US" sz="1600" dirty="0">
                <a:solidFill>
                  <a:schemeClr val="tx1"/>
                </a:solidFill>
              </a:rPr>
              <a:t>Rutten FH, </a:t>
            </a:r>
            <a:r>
              <a:rPr lang="en-US" sz="1600" dirty="0" err="1">
                <a:solidFill>
                  <a:schemeClr val="tx1"/>
                </a:solidFill>
              </a:rPr>
              <a:t>Zuithoff</a:t>
            </a:r>
            <a:r>
              <a:rPr lang="en-US" sz="1600" dirty="0">
                <a:solidFill>
                  <a:schemeClr val="tx1"/>
                </a:solidFill>
              </a:rPr>
              <a:t> NP, </a:t>
            </a:r>
            <a:r>
              <a:rPr lang="en-US" sz="1600" dirty="0" err="1">
                <a:solidFill>
                  <a:schemeClr val="tx1"/>
                </a:solidFill>
              </a:rPr>
              <a:t>Hak</a:t>
            </a:r>
            <a:r>
              <a:rPr lang="en-US" sz="1600" dirty="0">
                <a:solidFill>
                  <a:schemeClr val="tx1"/>
                </a:solidFill>
              </a:rPr>
              <a:t> E, </a:t>
            </a:r>
            <a:r>
              <a:rPr lang="en-US" sz="1600" dirty="0" err="1">
                <a:solidFill>
                  <a:schemeClr val="tx1"/>
                </a:solidFill>
              </a:rPr>
              <a:t>Grobbee</a:t>
            </a:r>
            <a:r>
              <a:rPr lang="en-US" sz="1600" dirty="0">
                <a:solidFill>
                  <a:schemeClr val="tx1"/>
                </a:solidFill>
              </a:rPr>
              <a:t> DE, Hoes AW</a:t>
            </a:r>
            <a:br>
              <a:rPr lang="en-US" sz="1600" dirty="0">
                <a:solidFill>
                  <a:schemeClr val="tx1"/>
                </a:solidFill>
              </a:rPr>
            </a:br>
            <a:r>
              <a:rPr lang="en-US" sz="1600" i="1" dirty="0">
                <a:solidFill>
                  <a:schemeClr val="tx1"/>
                </a:solidFill>
              </a:rPr>
              <a:t>Arch Intern Med.</a:t>
            </a:r>
            <a:r>
              <a:rPr lang="en-US" sz="1600" dirty="0">
                <a:solidFill>
                  <a:schemeClr val="tx1"/>
                </a:solidFill>
              </a:rPr>
              <a:t> 2010;170:880-887</a:t>
            </a:r>
            <a:br>
              <a:rPr lang="en-US" sz="1600" dirty="0">
                <a:solidFill>
                  <a:schemeClr val="tx1"/>
                </a:solidFill>
              </a:rPr>
            </a:br>
            <a:endParaRPr lang="fr-FR" sz="1800" dirty="0">
              <a:solidFill>
                <a:schemeClr val="tx1"/>
              </a:solidFill>
            </a:endParaRPr>
          </a:p>
        </p:txBody>
      </p:sp>
      <p:sp>
        <p:nvSpPr>
          <p:cNvPr id="3" name="Espace réservé du contenu 2"/>
          <p:cNvSpPr>
            <a:spLocks noGrp="1"/>
          </p:cNvSpPr>
          <p:nvPr>
            <p:ph idx="1"/>
          </p:nvPr>
        </p:nvSpPr>
        <p:spPr/>
        <p:txBody>
          <a:bodyPr/>
          <a:lstStyle/>
          <a:p>
            <a:endParaRPr lang="fr-FR"/>
          </a:p>
        </p:txBody>
      </p:sp>
      <p:sp>
        <p:nvSpPr>
          <p:cNvPr id="4" name="Rectangle 3"/>
          <p:cNvSpPr/>
          <p:nvPr/>
        </p:nvSpPr>
        <p:spPr>
          <a:xfrm>
            <a:off x="0" y="4138047"/>
            <a:ext cx="12192000" cy="25178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Of patients who took a beta-blocker, 27.2% died; and of patients who did not take beta-blockers, 32.3% died (</a:t>
            </a:r>
            <a:r>
              <a:rPr lang="en-US" sz="2400" b="1" i="1" dirty="0"/>
              <a:t>P</a:t>
            </a:r>
            <a:r>
              <a:rPr lang="en-US" sz="2400" b="1" dirty="0"/>
              <a:t> &lt; .02)</a:t>
            </a:r>
          </a:p>
          <a:p>
            <a:pPr algn="ctr"/>
            <a:r>
              <a:rPr lang="en-US" sz="2400" b="1" dirty="0"/>
              <a:t> </a:t>
            </a:r>
          </a:p>
          <a:p>
            <a:pPr algn="ctr"/>
            <a:r>
              <a:rPr lang="en-US" sz="2400" b="1" dirty="0">
                <a:solidFill>
                  <a:srgbClr val="FF9900"/>
                </a:solidFill>
              </a:rPr>
              <a:t>The benefit of a </a:t>
            </a:r>
            <a:r>
              <a:rPr lang="en-US" sz="2400" b="1" dirty="0" err="1">
                <a:solidFill>
                  <a:srgbClr val="FF9900"/>
                </a:solidFill>
              </a:rPr>
              <a:t>cardioselective</a:t>
            </a:r>
            <a:r>
              <a:rPr lang="en-US" sz="2400" b="1" dirty="0">
                <a:solidFill>
                  <a:srgbClr val="FF9900"/>
                </a:solidFill>
              </a:rPr>
              <a:t> blocker was x 2 that of a nonselective blocker.</a:t>
            </a:r>
          </a:p>
          <a:p>
            <a:pPr algn="ctr"/>
            <a:endParaRPr lang="en-US" sz="2400" b="1" dirty="0"/>
          </a:p>
          <a:p>
            <a:pPr algn="ctr"/>
            <a:r>
              <a:rPr lang="en-US" sz="2400" b="1" dirty="0"/>
              <a:t> One or more acute exacerbations occurred in 42.7% of patients who took a beta-blocker and 49.3% of those who did not take a beta blocker, </a:t>
            </a:r>
            <a:r>
              <a:rPr lang="en-US" sz="2400" b="1" i="1" dirty="0"/>
              <a:t>P</a:t>
            </a:r>
            <a:r>
              <a:rPr lang="en-US" sz="2400" b="1" dirty="0"/>
              <a:t> &lt; .005) </a:t>
            </a:r>
            <a:endParaRPr lang="fr-FR" sz="2400" b="1" dirty="0"/>
          </a:p>
        </p:txBody>
      </p:sp>
      <p:sp>
        <p:nvSpPr>
          <p:cNvPr id="5" name="Rectangle 4"/>
          <p:cNvSpPr/>
          <p:nvPr/>
        </p:nvSpPr>
        <p:spPr>
          <a:xfrm>
            <a:off x="0" y="1645402"/>
            <a:ext cx="12192000" cy="218526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Patients over age 45 years with COPD, emphysema, or chronic bronchitis</a:t>
            </a:r>
          </a:p>
          <a:p>
            <a:endParaRPr lang="en-US" sz="2800" b="1" dirty="0"/>
          </a:p>
          <a:p>
            <a:r>
              <a:rPr lang="en-US" sz="2800" b="1" dirty="0"/>
              <a:t>Between 1995 and 2005, a total of 2230 patients were followed for a mean of 7.2 years during which 686 died.</a:t>
            </a:r>
          </a:p>
        </p:txBody>
      </p:sp>
    </p:spTree>
    <p:extLst>
      <p:ext uri="{BB962C8B-B14F-4D97-AF65-F5344CB8AC3E}">
        <p14:creationId xmlns:p14="http://schemas.microsoft.com/office/powerpoint/2010/main" val="3978957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82" name="Rectangle 509"/>
          <p:cNvSpPr>
            <a:spLocks noChangeArrowheads="1"/>
          </p:cNvSpPr>
          <p:nvPr/>
        </p:nvSpPr>
        <p:spPr bwMode="auto">
          <a:xfrm>
            <a:off x="9848012" y="2852936"/>
            <a:ext cx="14634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a:solidFill>
                  <a:srgbClr val="FFFFCC"/>
                </a:solidFill>
                <a:latin typeface="+mn-lt"/>
              </a:rPr>
              <a:t>b=avant dosage</a:t>
            </a:r>
          </a:p>
        </p:txBody>
      </p:sp>
      <p:sp>
        <p:nvSpPr>
          <p:cNvPr id="87083" name="Rectangle 510"/>
          <p:cNvSpPr>
            <a:spLocks noChangeArrowheads="1"/>
          </p:cNvSpPr>
          <p:nvPr/>
        </p:nvSpPr>
        <p:spPr bwMode="auto">
          <a:xfrm>
            <a:off x="9846733" y="3051373"/>
            <a:ext cx="4408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a:solidFill>
                  <a:srgbClr val="FFFFCC"/>
                </a:solidFill>
                <a:latin typeface="+mn-lt"/>
              </a:rPr>
              <a:t>N=12</a:t>
            </a:r>
          </a:p>
        </p:txBody>
      </p:sp>
      <p:sp>
        <p:nvSpPr>
          <p:cNvPr id="87084" name="Rectangle 513"/>
          <p:cNvSpPr>
            <a:spLocks noChangeArrowheads="1"/>
          </p:cNvSpPr>
          <p:nvPr/>
        </p:nvSpPr>
        <p:spPr bwMode="auto">
          <a:xfrm>
            <a:off x="1332000" y="6271840"/>
            <a:ext cx="9024488" cy="512961"/>
          </a:xfrm>
          <a:prstGeom prst="rect">
            <a:avLst/>
          </a:prstGeom>
          <a:noFill/>
        </p:spPr>
        <p:txBody>
          <a:bodyPr wrap="square" lIns="45720" rIns="45720" rtlCol="0">
            <a:spAutoFit/>
          </a:bodyPr>
          <a:lstStyle/>
          <a:p>
            <a:pPr>
              <a:spcBef>
                <a:spcPts val="400"/>
              </a:spcBef>
            </a:pPr>
            <a:r>
              <a:rPr lang="fr-FR" altLang="de-DE" sz="800" dirty="0" err="1">
                <a:ea typeface="ヒラギノ角ゴ Pro W3" pitchFamily="-1" charset="-128"/>
              </a:rPr>
              <a:t>Cruickshank</a:t>
            </a:r>
            <a:r>
              <a:rPr lang="fr-FR" altLang="de-DE" sz="800" dirty="0">
                <a:ea typeface="ヒラギノ角ゴ Pro W3" pitchFamily="-1" charset="-128"/>
              </a:rPr>
              <a:t> JM. The Modern </a:t>
            </a:r>
            <a:r>
              <a:rPr lang="fr-FR" altLang="de-DE" sz="800" dirty="0" err="1">
                <a:ea typeface="ヒラギノ角ゴ Pro W3" pitchFamily="-1" charset="-128"/>
              </a:rPr>
              <a:t>Role</a:t>
            </a:r>
            <a:r>
              <a:rPr lang="fr-FR" altLang="de-DE" sz="800" dirty="0">
                <a:ea typeface="ヒラギノ角ゴ Pro W3" pitchFamily="-1" charset="-128"/>
              </a:rPr>
              <a:t> of Beta-</a:t>
            </a:r>
            <a:r>
              <a:rPr lang="fr-FR" altLang="de-DE" sz="800" dirty="0" err="1">
                <a:ea typeface="ヒラギノ角ゴ Pro W3" pitchFamily="-1" charset="-128"/>
              </a:rPr>
              <a:t>blockers</a:t>
            </a:r>
            <a:r>
              <a:rPr lang="fr-FR" altLang="de-DE" sz="800" dirty="0">
                <a:ea typeface="ヒラギノ角ゴ Pro W3" pitchFamily="-1" charset="-128"/>
              </a:rPr>
              <a:t> in </a:t>
            </a:r>
            <a:r>
              <a:rPr lang="fr-FR" altLang="de-DE" sz="800" dirty="0" err="1">
                <a:ea typeface="ヒラギノ角ゴ Pro W3" pitchFamily="-1" charset="-128"/>
              </a:rPr>
              <a:t>Cardiovascular</a:t>
            </a:r>
            <a:r>
              <a:rPr lang="fr-FR" altLang="de-DE" sz="800" dirty="0">
                <a:ea typeface="ヒラギノ角ゴ Pro W3" pitchFamily="-1" charset="-128"/>
              </a:rPr>
              <a:t> </a:t>
            </a:r>
            <a:r>
              <a:rPr lang="fr-FR" altLang="de-DE" sz="800" dirty="0" err="1">
                <a:ea typeface="ヒラギノ角ゴ Pro W3" pitchFamily="-1" charset="-128"/>
              </a:rPr>
              <a:t>Medicine</a:t>
            </a:r>
            <a:r>
              <a:rPr lang="fr-FR" altLang="de-DE" sz="800" dirty="0">
                <a:ea typeface="ヒラギノ角ゴ Pro W3" pitchFamily="-1" charset="-128"/>
              </a:rPr>
              <a:t>. Shelton, CT: </a:t>
            </a:r>
            <a:r>
              <a:rPr lang="fr-FR" altLang="de-DE" sz="800" dirty="0" err="1">
                <a:ea typeface="ヒラギノ角ゴ Pro W3" pitchFamily="-1" charset="-128"/>
              </a:rPr>
              <a:t>People's</a:t>
            </a:r>
            <a:r>
              <a:rPr lang="fr-FR" altLang="de-DE" sz="800" dirty="0">
                <a:ea typeface="ヒラギノ角ゴ Pro W3" pitchFamily="-1" charset="-128"/>
              </a:rPr>
              <a:t> </a:t>
            </a:r>
            <a:r>
              <a:rPr lang="fr-FR" altLang="de-DE" sz="800" dirty="0" err="1">
                <a:ea typeface="ヒラギノ角ゴ Pro W3" pitchFamily="-1" charset="-128"/>
              </a:rPr>
              <a:t>Medical</a:t>
            </a:r>
            <a:r>
              <a:rPr lang="fr-FR" altLang="de-DE" sz="800" dirty="0">
                <a:ea typeface="ヒラギノ角ゴ Pro W3" pitchFamily="-1" charset="-128"/>
              </a:rPr>
              <a:t> </a:t>
            </a:r>
            <a:r>
              <a:rPr lang="fr-FR" altLang="de-DE" sz="800" dirty="0" err="1">
                <a:ea typeface="ヒラギノ角ゴ Pro W3" pitchFamily="-1" charset="-128"/>
              </a:rPr>
              <a:t>Publishing</a:t>
            </a:r>
            <a:r>
              <a:rPr lang="fr-FR" altLang="de-DE" sz="800" dirty="0">
                <a:ea typeface="ヒラギノ角ゴ Pro W3" pitchFamily="-1" charset="-128"/>
              </a:rPr>
              <a:t> House-USA;2011, Fig. 1-8</a:t>
            </a:r>
          </a:p>
          <a:p>
            <a:pPr>
              <a:spcBef>
                <a:spcPts val="400"/>
              </a:spcBef>
            </a:pPr>
            <a:r>
              <a:rPr lang="fr-FR" altLang="en-US" sz="800" dirty="0" err="1">
                <a:ea typeface="ヒラギノ角ゴ Pro W3" pitchFamily="-1" charset="-128"/>
              </a:rPr>
              <a:t>Dorow</a:t>
            </a:r>
            <a:r>
              <a:rPr lang="fr-FR" altLang="en-US" sz="800" dirty="0">
                <a:ea typeface="ヒラギノ角ゴ Pro W3" pitchFamily="-1" charset="-128"/>
              </a:rPr>
              <a:t> P, </a:t>
            </a:r>
            <a:r>
              <a:rPr lang="fr-FR" altLang="en-US" sz="800" dirty="0" err="1">
                <a:ea typeface="ヒラギノ角ゴ Pro W3" pitchFamily="-1" charset="-128"/>
              </a:rPr>
              <a:t>Bethge</a:t>
            </a:r>
            <a:r>
              <a:rPr lang="fr-FR" altLang="en-US" sz="800" dirty="0">
                <a:ea typeface="ヒラギノ角ゴ Pro W3" pitchFamily="-1" charset="-128"/>
              </a:rPr>
              <a:t> H, </a:t>
            </a:r>
            <a:r>
              <a:rPr lang="fr-FR" altLang="en-US" sz="800" dirty="0" err="1">
                <a:ea typeface="ヒラギノ角ゴ Pro W3" pitchFamily="-1" charset="-128"/>
              </a:rPr>
              <a:t>Tönnesmann</a:t>
            </a:r>
            <a:r>
              <a:rPr lang="fr-FR" altLang="en-US" sz="800" dirty="0">
                <a:ea typeface="ヒラギノ角ゴ Pro W3" pitchFamily="-1" charset="-128"/>
              </a:rPr>
              <a:t> U. </a:t>
            </a:r>
            <a:r>
              <a:rPr lang="fr-FR" altLang="en-US" sz="800" dirty="0" err="1">
                <a:ea typeface="ヒラギノ角ゴ Pro W3" pitchFamily="-1" charset="-128"/>
              </a:rPr>
              <a:t>Effects</a:t>
            </a:r>
            <a:r>
              <a:rPr lang="fr-FR" altLang="en-US" sz="800" dirty="0">
                <a:ea typeface="ヒラギノ角ゴ Pro W3" pitchFamily="-1" charset="-128"/>
              </a:rPr>
              <a:t> of single oral doses of </a:t>
            </a:r>
            <a:r>
              <a:rPr lang="fr-FR" altLang="en-US" sz="800" dirty="0" err="1">
                <a:ea typeface="ヒラギノ角ゴ Pro W3" pitchFamily="-1" charset="-128"/>
              </a:rPr>
              <a:t>bisoprolol</a:t>
            </a:r>
            <a:r>
              <a:rPr lang="fr-FR" altLang="en-US" sz="800" dirty="0">
                <a:ea typeface="ヒラギノ角ゴ Pro W3" pitchFamily="-1" charset="-128"/>
              </a:rPr>
              <a:t> and </a:t>
            </a:r>
            <a:r>
              <a:rPr lang="fr-FR" altLang="en-US" sz="800" dirty="0" err="1">
                <a:ea typeface="ヒラギノ角ゴ Pro W3" pitchFamily="-1" charset="-128"/>
              </a:rPr>
              <a:t>atenolol</a:t>
            </a:r>
            <a:r>
              <a:rPr lang="fr-FR" altLang="en-US" sz="800" dirty="0">
                <a:ea typeface="ヒラギノ角ゴ Pro W3" pitchFamily="-1" charset="-128"/>
              </a:rPr>
              <a:t> on </a:t>
            </a:r>
            <a:r>
              <a:rPr lang="fr-FR" altLang="en-US" sz="800" dirty="0" err="1">
                <a:ea typeface="ヒラギノ角ゴ Pro W3" pitchFamily="-1" charset="-128"/>
              </a:rPr>
              <a:t>airway</a:t>
            </a:r>
            <a:r>
              <a:rPr lang="fr-FR" altLang="en-US" sz="800" dirty="0">
                <a:ea typeface="ヒラギノ角ゴ Pro W3" pitchFamily="-1" charset="-128"/>
              </a:rPr>
              <a:t> </a:t>
            </a:r>
            <a:r>
              <a:rPr lang="fr-FR" altLang="en-US" sz="800" dirty="0" err="1">
                <a:ea typeface="ヒラギノ角ゴ Pro W3" pitchFamily="-1" charset="-128"/>
              </a:rPr>
              <a:t>function</a:t>
            </a:r>
            <a:r>
              <a:rPr lang="fr-FR" altLang="en-US" sz="800" dirty="0">
                <a:ea typeface="ヒラギノ角ゴ Pro W3" pitchFamily="-1" charset="-128"/>
              </a:rPr>
              <a:t> in </a:t>
            </a:r>
            <a:r>
              <a:rPr lang="fr-FR" altLang="en-US" sz="800" dirty="0" err="1">
                <a:ea typeface="ヒラギノ角ゴ Pro W3" pitchFamily="-1" charset="-128"/>
              </a:rPr>
              <a:t>nonasthmatic</a:t>
            </a:r>
            <a:r>
              <a:rPr lang="fr-FR" altLang="en-US" sz="800" dirty="0">
                <a:ea typeface="ヒラギノ角ゴ Pro W3" pitchFamily="-1" charset="-128"/>
              </a:rPr>
              <a:t> </a:t>
            </a:r>
            <a:r>
              <a:rPr lang="fr-FR" altLang="en-US" sz="800" dirty="0" err="1">
                <a:ea typeface="ヒラギノ角ゴ Pro W3" pitchFamily="-1" charset="-128"/>
              </a:rPr>
              <a:t>chronic</a:t>
            </a:r>
            <a:r>
              <a:rPr lang="fr-FR" altLang="en-US" sz="800" dirty="0">
                <a:ea typeface="ヒラギノ角ゴ Pro W3" pitchFamily="-1" charset="-128"/>
              </a:rPr>
              <a:t> obstructive </a:t>
            </a:r>
            <a:r>
              <a:rPr lang="fr-FR" altLang="en-US" sz="800" dirty="0" err="1">
                <a:ea typeface="ヒラギノ角ゴ Pro W3" pitchFamily="-1" charset="-128"/>
              </a:rPr>
              <a:t>lung</a:t>
            </a:r>
            <a:r>
              <a:rPr lang="fr-FR" altLang="en-US" sz="800" dirty="0">
                <a:ea typeface="ヒラギノ角ゴ Pro W3" pitchFamily="-1" charset="-128"/>
              </a:rPr>
              <a:t> </a:t>
            </a:r>
            <a:r>
              <a:rPr lang="fr-FR" altLang="en-US" sz="800" dirty="0" err="1">
                <a:ea typeface="ヒラギノ角ゴ Pro W3" pitchFamily="-1" charset="-128"/>
              </a:rPr>
              <a:t>disease</a:t>
            </a:r>
            <a:r>
              <a:rPr lang="fr-FR" altLang="en-US" sz="800" dirty="0">
                <a:ea typeface="ヒラギノ角ゴ Pro W3" pitchFamily="-1" charset="-128"/>
              </a:rPr>
              <a:t> and </a:t>
            </a:r>
            <a:r>
              <a:rPr lang="fr-FR" altLang="en-US" sz="800" dirty="0" err="1">
                <a:ea typeface="ヒラギノ角ゴ Pro W3" pitchFamily="-1" charset="-128"/>
              </a:rPr>
              <a:t>angina</a:t>
            </a:r>
            <a:r>
              <a:rPr lang="fr-FR" altLang="en-US" sz="800" dirty="0">
                <a:ea typeface="ヒラギノ角ゴ Pro W3" pitchFamily="-1" charset="-128"/>
              </a:rPr>
              <a:t> </a:t>
            </a:r>
            <a:r>
              <a:rPr lang="fr-FR" altLang="en-US" sz="800" dirty="0" err="1">
                <a:ea typeface="ヒラギノ角ゴ Pro W3" pitchFamily="-1" charset="-128"/>
              </a:rPr>
              <a:t>pectoris</a:t>
            </a:r>
            <a:r>
              <a:rPr lang="fr-FR" altLang="en-US" sz="800" dirty="0">
                <a:ea typeface="ヒラギノ角ゴ Pro W3" pitchFamily="-1" charset="-128"/>
              </a:rPr>
              <a:t>. </a:t>
            </a:r>
            <a:r>
              <a:rPr lang="fr-FR" altLang="en-US" sz="800" dirty="0" err="1">
                <a:ea typeface="ヒラギノ角ゴ Pro W3" pitchFamily="-1" charset="-128"/>
              </a:rPr>
              <a:t>Eur</a:t>
            </a:r>
            <a:r>
              <a:rPr lang="fr-FR" altLang="en-US" sz="800" dirty="0">
                <a:ea typeface="ヒラギノ角ゴ Pro W3" pitchFamily="-1" charset="-128"/>
              </a:rPr>
              <a:t> J Clin </a:t>
            </a:r>
            <a:r>
              <a:rPr lang="fr-FR" altLang="en-US" sz="800" dirty="0" err="1">
                <a:ea typeface="ヒラギノ角ゴ Pro W3" pitchFamily="-1" charset="-128"/>
              </a:rPr>
              <a:t>Pharmacol</a:t>
            </a:r>
            <a:r>
              <a:rPr lang="fr-FR" altLang="en-US" sz="800" dirty="0">
                <a:ea typeface="ヒラギノ角ゴ Pro W3" pitchFamily="-1" charset="-128"/>
              </a:rPr>
              <a:t>. 1986;31:143–7.</a:t>
            </a:r>
          </a:p>
        </p:txBody>
      </p:sp>
      <p:sp>
        <p:nvSpPr>
          <p:cNvPr id="87085" name="Rectangle 518"/>
          <p:cNvSpPr>
            <a:spLocks noGrp="1"/>
          </p:cNvSpPr>
          <p:nvPr>
            <p:ph type="title" idx="4294967295"/>
          </p:nvPr>
        </p:nvSpPr>
        <p:spPr>
          <a:xfrm>
            <a:off x="-25113" y="198262"/>
            <a:ext cx="11234698" cy="941505"/>
          </a:xfrm>
        </p:spPr>
        <p:txBody>
          <a:bodyPr/>
          <a:lstStyle/>
          <a:p>
            <a:r>
              <a:rPr lang="fr-FR" sz="3200" b="1" dirty="0">
                <a:solidFill>
                  <a:srgbClr val="FFFF00"/>
                </a:solidFill>
              </a:rPr>
              <a:t>Bisoprolol: Des effets minimes sur la fonction pulmonaire chez les patients coronariens atteints BPCO</a:t>
            </a:r>
            <a:endParaRPr lang="fr-FR" altLang="en-US" sz="3200" b="1" dirty="0">
              <a:solidFill>
                <a:srgbClr val="FFFF00"/>
              </a:solidFill>
              <a:latin typeface="+mn-lt"/>
            </a:endParaRPr>
          </a:p>
        </p:txBody>
      </p:sp>
      <p:grpSp>
        <p:nvGrpSpPr>
          <p:cNvPr id="2" name="Gruppieren 1"/>
          <p:cNvGrpSpPr/>
          <p:nvPr/>
        </p:nvGrpSpPr>
        <p:grpSpPr>
          <a:xfrm>
            <a:off x="927332" y="1689101"/>
            <a:ext cx="9335838" cy="4366757"/>
            <a:chOff x="927332" y="1689101"/>
            <a:chExt cx="9335838" cy="4366757"/>
          </a:xfrm>
        </p:grpSpPr>
        <p:sp>
          <p:nvSpPr>
            <p:cNvPr id="87043" name="Rectangle 360"/>
            <p:cNvSpPr>
              <a:spLocks noChangeArrowheads="1"/>
            </p:cNvSpPr>
            <p:nvPr/>
          </p:nvSpPr>
          <p:spPr bwMode="auto">
            <a:xfrm>
              <a:off x="2135717" y="5432426"/>
              <a:ext cx="118622"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b</a:t>
              </a:r>
            </a:p>
          </p:txBody>
        </p:sp>
        <p:sp>
          <p:nvSpPr>
            <p:cNvPr id="87044" name="Rectangle 361"/>
            <p:cNvSpPr>
              <a:spLocks noChangeArrowheads="1"/>
            </p:cNvSpPr>
            <p:nvPr/>
          </p:nvSpPr>
          <p:spPr bwMode="auto">
            <a:xfrm>
              <a:off x="2622552" y="5432426"/>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2</a:t>
              </a:r>
            </a:p>
          </p:txBody>
        </p:sp>
        <p:sp>
          <p:nvSpPr>
            <p:cNvPr id="87045" name="Rectangle 362"/>
            <p:cNvSpPr>
              <a:spLocks noChangeArrowheads="1"/>
            </p:cNvSpPr>
            <p:nvPr/>
          </p:nvSpPr>
          <p:spPr bwMode="auto">
            <a:xfrm>
              <a:off x="2372785" y="5595939"/>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1</a:t>
              </a:r>
            </a:p>
          </p:txBody>
        </p:sp>
        <p:sp>
          <p:nvSpPr>
            <p:cNvPr id="87046" name="Rectangle 363"/>
            <p:cNvSpPr>
              <a:spLocks noChangeArrowheads="1"/>
            </p:cNvSpPr>
            <p:nvPr/>
          </p:nvSpPr>
          <p:spPr bwMode="auto">
            <a:xfrm>
              <a:off x="10155768" y="5499101"/>
              <a:ext cx="107402"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h</a:t>
              </a:r>
            </a:p>
          </p:txBody>
        </p:sp>
        <p:sp>
          <p:nvSpPr>
            <p:cNvPr id="87047" name="Rectangle 364"/>
            <p:cNvSpPr>
              <a:spLocks noChangeArrowheads="1"/>
            </p:cNvSpPr>
            <p:nvPr/>
          </p:nvSpPr>
          <p:spPr bwMode="auto">
            <a:xfrm>
              <a:off x="2863852" y="5595939"/>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3</a:t>
              </a:r>
            </a:p>
          </p:txBody>
        </p:sp>
        <p:sp>
          <p:nvSpPr>
            <p:cNvPr id="87048" name="Rectangle 365"/>
            <p:cNvSpPr>
              <a:spLocks noChangeArrowheads="1"/>
            </p:cNvSpPr>
            <p:nvPr/>
          </p:nvSpPr>
          <p:spPr bwMode="auto">
            <a:xfrm>
              <a:off x="3352801" y="5595939"/>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6</a:t>
              </a:r>
            </a:p>
          </p:txBody>
        </p:sp>
        <p:sp>
          <p:nvSpPr>
            <p:cNvPr id="87049" name="Rectangle 366"/>
            <p:cNvSpPr>
              <a:spLocks noChangeArrowheads="1"/>
            </p:cNvSpPr>
            <p:nvPr/>
          </p:nvSpPr>
          <p:spPr bwMode="auto">
            <a:xfrm>
              <a:off x="3729567" y="5595939"/>
              <a:ext cx="201978"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12</a:t>
              </a:r>
            </a:p>
          </p:txBody>
        </p:sp>
        <p:sp>
          <p:nvSpPr>
            <p:cNvPr id="87050" name="Rectangle 367"/>
            <p:cNvSpPr>
              <a:spLocks noChangeArrowheads="1"/>
            </p:cNvSpPr>
            <p:nvPr/>
          </p:nvSpPr>
          <p:spPr bwMode="auto">
            <a:xfrm>
              <a:off x="5113868" y="5595939"/>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1</a:t>
              </a:r>
            </a:p>
          </p:txBody>
        </p:sp>
        <p:sp>
          <p:nvSpPr>
            <p:cNvPr id="87051" name="Rectangle 368"/>
            <p:cNvSpPr>
              <a:spLocks noChangeArrowheads="1"/>
            </p:cNvSpPr>
            <p:nvPr/>
          </p:nvSpPr>
          <p:spPr bwMode="auto">
            <a:xfrm>
              <a:off x="5602817" y="5595939"/>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3</a:t>
              </a:r>
            </a:p>
          </p:txBody>
        </p:sp>
        <p:sp>
          <p:nvSpPr>
            <p:cNvPr id="87052" name="Rectangle 369"/>
            <p:cNvSpPr>
              <a:spLocks noChangeArrowheads="1"/>
            </p:cNvSpPr>
            <p:nvPr/>
          </p:nvSpPr>
          <p:spPr bwMode="auto">
            <a:xfrm>
              <a:off x="6091768" y="5595939"/>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6</a:t>
              </a:r>
            </a:p>
          </p:txBody>
        </p:sp>
        <p:sp>
          <p:nvSpPr>
            <p:cNvPr id="87053" name="Rectangle 370"/>
            <p:cNvSpPr>
              <a:spLocks noChangeArrowheads="1"/>
            </p:cNvSpPr>
            <p:nvPr/>
          </p:nvSpPr>
          <p:spPr bwMode="auto">
            <a:xfrm>
              <a:off x="6472767" y="5595939"/>
              <a:ext cx="201978"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12</a:t>
              </a:r>
            </a:p>
          </p:txBody>
        </p:sp>
        <p:sp>
          <p:nvSpPr>
            <p:cNvPr id="87054" name="Rectangle 371"/>
            <p:cNvSpPr>
              <a:spLocks noChangeArrowheads="1"/>
            </p:cNvSpPr>
            <p:nvPr/>
          </p:nvSpPr>
          <p:spPr bwMode="auto">
            <a:xfrm>
              <a:off x="7948085" y="5595939"/>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1</a:t>
              </a:r>
            </a:p>
          </p:txBody>
        </p:sp>
        <p:sp>
          <p:nvSpPr>
            <p:cNvPr id="87055" name="Rectangle 372"/>
            <p:cNvSpPr>
              <a:spLocks noChangeArrowheads="1"/>
            </p:cNvSpPr>
            <p:nvPr/>
          </p:nvSpPr>
          <p:spPr bwMode="auto">
            <a:xfrm>
              <a:off x="8437033" y="5595939"/>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3</a:t>
              </a:r>
            </a:p>
          </p:txBody>
        </p:sp>
        <p:sp>
          <p:nvSpPr>
            <p:cNvPr id="87056" name="Rectangle 373"/>
            <p:cNvSpPr>
              <a:spLocks noChangeArrowheads="1"/>
            </p:cNvSpPr>
            <p:nvPr/>
          </p:nvSpPr>
          <p:spPr bwMode="auto">
            <a:xfrm>
              <a:off x="8925985" y="5595939"/>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6</a:t>
              </a:r>
            </a:p>
          </p:txBody>
        </p:sp>
        <p:sp>
          <p:nvSpPr>
            <p:cNvPr id="87057" name="Rectangle 374"/>
            <p:cNvSpPr>
              <a:spLocks noChangeArrowheads="1"/>
            </p:cNvSpPr>
            <p:nvPr/>
          </p:nvSpPr>
          <p:spPr bwMode="auto">
            <a:xfrm>
              <a:off x="9306987" y="5595939"/>
              <a:ext cx="201978"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12</a:t>
              </a:r>
            </a:p>
          </p:txBody>
        </p:sp>
        <p:sp>
          <p:nvSpPr>
            <p:cNvPr id="87058" name="Rectangle 375"/>
            <p:cNvSpPr>
              <a:spLocks noChangeArrowheads="1"/>
            </p:cNvSpPr>
            <p:nvPr/>
          </p:nvSpPr>
          <p:spPr bwMode="auto">
            <a:xfrm>
              <a:off x="3100917" y="5432426"/>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4</a:t>
              </a:r>
            </a:p>
          </p:txBody>
        </p:sp>
        <p:sp>
          <p:nvSpPr>
            <p:cNvPr id="87059" name="Rectangle 376"/>
            <p:cNvSpPr>
              <a:spLocks noChangeArrowheads="1"/>
            </p:cNvSpPr>
            <p:nvPr/>
          </p:nvSpPr>
          <p:spPr bwMode="auto">
            <a:xfrm>
              <a:off x="3577168" y="5432426"/>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8</a:t>
              </a:r>
            </a:p>
          </p:txBody>
        </p:sp>
        <p:sp>
          <p:nvSpPr>
            <p:cNvPr id="87060" name="Rectangle 377"/>
            <p:cNvSpPr>
              <a:spLocks noChangeArrowheads="1"/>
            </p:cNvSpPr>
            <p:nvPr/>
          </p:nvSpPr>
          <p:spPr bwMode="auto">
            <a:xfrm>
              <a:off x="3983567" y="5432426"/>
              <a:ext cx="201978"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24</a:t>
              </a:r>
            </a:p>
          </p:txBody>
        </p:sp>
        <p:sp>
          <p:nvSpPr>
            <p:cNvPr id="87061" name="Rectangle 396"/>
            <p:cNvSpPr>
              <a:spLocks noChangeArrowheads="1"/>
            </p:cNvSpPr>
            <p:nvPr/>
          </p:nvSpPr>
          <p:spPr bwMode="auto">
            <a:xfrm>
              <a:off x="4876801" y="5432426"/>
              <a:ext cx="118622"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b</a:t>
              </a:r>
            </a:p>
          </p:txBody>
        </p:sp>
        <p:sp>
          <p:nvSpPr>
            <p:cNvPr id="87062" name="Rectangle 397"/>
            <p:cNvSpPr>
              <a:spLocks noChangeArrowheads="1"/>
            </p:cNvSpPr>
            <p:nvPr/>
          </p:nvSpPr>
          <p:spPr bwMode="auto">
            <a:xfrm>
              <a:off x="5365752" y="5432426"/>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2</a:t>
              </a:r>
            </a:p>
          </p:txBody>
        </p:sp>
        <p:sp>
          <p:nvSpPr>
            <p:cNvPr id="87063" name="Rectangle 398"/>
            <p:cNvSpPr>
              <a:spLocks noChangeArrowheads="1"/>
            </p:cNvSpPr>
            <p:nvPr/>
          </p:nvSpPr>
          <p:spPr bwMode="auto">
            <a:xfrm>
              <a:off x="5844117" y="5432426"/>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4</a:t>
              </a:r>
            </a:p>
          </p:txBody>
        </p:sp>
        <p:sp>
          <p:nvSpPr>
            <p:cNvPr id="87064" name="Rectangle 399"/>
            <p:cNvSpPr>
              <a:spLocks noChangeArrowheads="1"/>
            </p:cNvSpPr>
            <p:nvPr/>
          </p:nvSpPr>
          <p:spPr bwMode="auto">
            <a:xfrm>
              <a:off x="6318252" y="5432426"/>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8</a:t>
              </a:r>
            </a:p>
          </p:txBody>
        </p:sp>
        <p:sp>
          <p:nvSpPr>
            <p:cNvPr id="87065" name="Rectangle 400"/>
            <p:cNvSpPr>
              <a:spLocks noChangeArrowheads="1"/>
            </p:cNvSpPr>
            <p:nvPr/>
          </p:nvSpPr>
          <p:spPr bwMode="auto">
            <a:xfrm>
              <a:off x="6728885" y="5432426"/>
              <a:ext cx="201978"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24</a:t>
              </a:r>
            </a:p>
          </p:txBody>
        </p:sp>
        <p:sp>
          <p:nvSpPr>
            <p:cNvPr id="87066" name="Rectangle 419"/>
            <p:cNvSpPr>
              <a:spLocks noChangeArrowheads="1"/>
            </p:cNvSpPr>
            <p:nvPr/>
          </p:nvSpPr>
          <p:spPr bwMode="auto">
            <a:xfrm>
              <a:off x="7721601" y="5432426"/>
              <a:ext cx="118622"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b</a:t>
              </a:r>
            </a:p>
          </p:txBody>
        </p:sp>
        <p:sp>
          <p:nvSpPr>
            <p:cNvPr id="87067" name="Rectangle 420"/>
            <p:cNvSpPr>
              <a:spLocks noChangeArrowheads="1"/>
            </p:cNvSpPr>
            <p:nvPr/>
          </p:nvSpPr>
          <p:spPr bwMode="auto">
            <a:xfrm>
              <a:off x="8210552" y="5432426"/>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2</a:t>
              </a:r>
            </a:p>
          </p:txBody>
        </p:sp>
        <p:sp>
          <p:nvSpPr>
            <p:cNvPr id="87068" name="Rectangle 421"/>
            <p:cNvSpPr>
              <a:spLocks noChangeArrowheads="1"/>
            </p:cNvSpPr>
            <p:nvPr/>
          </p:nvSpPr>
          <p:spPr bwMode="auto">
            <a:xfrm>
              <a:off x="8684684" y="5432426"/>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4</a:t>
              </a:r>
            </a:p>
          </p:txBody>
        </p:sp>
        <p:sp>
          <p:nvSpPr>
            <p:cNvPr id="87069" name="Rectangle 422"/>
            <p:cNvSpPr>
              <a:spLocks noChangeArrowheads="1"/>
            </p:cNvSpPr>
            <p:nvPr/>
          </p:nvSpPr>
          <p:spPr bwMode="auto">
            <a:xfrm>
              <a:off x="9163052" y="5432426"/>
              <a:ext cx="100990"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8</a:t>
              </a:r>
            </a:p>
          </p:txBody>
        </p:sp>
        <p:sp>
          <p:nvSpPr>
            <p:cNvPr id="87070" name="Rectangle 423"/>
            <p:cNvSpPr>
              <a:spLocks noChangeArrowheads="1"/>
            </p:cNvSpPr>
            <p:nvPr/>
          </p:nvSpPr>
          <p:spPr bwMode="auto">
            <a:xfrm>
              <a:off x="9569451" y="5432426"/>
              <a:ext cx="201978"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24</a:t>
              </a:r>
            </a:p>
          </p:txBody>
        </p:sp>
        <p:sp>
          <p:nvSpPr>
            <p:cNvPr id="87071" name="Rectangle 424"/>
            <p:cNvSpPr>
              <a:spLocks noChangeArrowheads="1"/>
            </p:cNvSpPr>
            <p:nvPr/>
          </p:nvSpPr>
          <p:spPr bwMode="auto">
            <a:xfrm>
              <a:off x="2669243" y="5840414"/>
              <a:ext cx="727763"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Placebo</a:t>
              </a:r>
            </a:p>
          </p:txBody>
        </p:sp>
        <p:sp>
          <p:nvSpPr>
            <p:cNvPr id="87072" name="Rectangle 425"/>
            <p:cNvSpPr>
              <a:spLocks noChangeArrowheads="1"/>
            </p:cNvSpPr>
            <p:nvPr/>
          </p:nvSpPr>
          <p:spPr bwMode="auto">
            <a:xfrm>
              <a:off x="5182880" y="5840414"/>
              <a:ext cx="1423467"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a:solidFill>
                    <a:srgbClr val="FFFF99"/>
                  </a:solidFill>
                  <a:latin typeface="+mn-lt"/>
                </a:rPr>
                <a:t>Bisoprolol 20 mg</a:t>
              </a:r>
            </a:p>
          </p:txBody>
        </p:sp>
        <p:sp>
          <p:nvSpPr>
            <p:cNvPr id="87073" name="Rectangle 426"/>
            <p:cNvSpPr>
              <a:spLocks noChangeArrowheads="1"/>
            </p:cNvSpPr>
            <p:nvPr/>
          </p:nvSpPr>
          <p:spPr bwMode="auto">
            <a:xfrm>
              <a:off x="8112224" y="5840414"/>
              <a:ext cx="1417055"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b="1" dirty="0" err="1">
                  <a:solidFill>
                    <a:srgbClr val="FFFF99"/>
                  </a:solidFill>
                  <a:latin typeface="+mn-lt"/>
                </a:rPr>
                <a:t>Atenolol</a:t>
              </a:r>
              <a:r>
                <a:rPr lang="fr-FR" altLang="en-US" sz="1400" b="1" dirty="0">
                  <a:solidFill>
                    <a:srgbClr val="FFFF99"/>
                  </a:solidFill>
                  <a:latin typeface="+mn-lt"/>
                </a:rPr>
                <a:t> 100 mg</a:t>
              </a:r>
            </a:p>
          </p:txBody>
        </p:sp>
        <p:sp>
          <p:nvSpPr>
            <p:cNvPr id="87074" name="Rectangle 427"/>
            <p:cNvSpPr>
              <a:spLocks noChangeArrowheads="1"/>
            </p:cNvSpPr>
            <p:nvPr/>
          </p:nvSpPr>
          <p:spPr bwMode="auto">
            <a:xfrm>
              <a:off x="1384496" y="5130801"/>
              <a:ext cx="198772"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fontAlgn="base">
                <a:spcBef>
                  <a:spcPct val="0"/>
                </a:spcBef>
                <a:spcAft>
                  <a:spcPct val="0"/>
                </a:spcAft>
                <a:buFontTx/>
                <a:buNone/>
              </a:pPr>
              <a:r>
                <a:rPr lang="fr-FR" altLang="en-US" sz="1400" dirty="0">
                  <a:solidFill>
                    <a:srgbClr val="FFFF99"/>
                  </a:solidFill>
                  <a:latin typeface="+mn-lt"/>
                </a:rPr>
                <a:t>50</a:t>
              </a:r>
            </a:p>
          </p:txBody>
        </p:sp>
        <p:sp>
          <p:nvSpPr>
            <p:cNvPr id="87075" name="Rectangle 428"/>
            <p:cNvSpPr>
              <a:spLocks noChangeArrowheads="1"/>
            </p:cNvSpPr>
            <p:nvPr/>
          </p:nvSpPr>
          <p:spPr bwMode="auto">
            <a:xfrm>
              <a:off x="1384496" y="4435476"/>
              <a:ext cx="198772"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fontAlgn="base">
                <a:spcBef>
                  <a:spcPct val="0"/>
                </a:spcBef>
                <a:spcAft>
                  <a:spcPct val="0"/>
                </a:spcAft>
                <a:buFontTx/>
                <a:buNone/>
              </a:pPr>
              <a:r>
                <a:rPr lang="fr-FR" altLang="en-US" sz="1400" dirty="0">
                  <a:solidFill>
                    <a:srgbClr val="FFFF99"/>
                  </a:solidFill>
                  <a:latin typeface="+mn-lt"/>
                </a:rPr>
                <a:t>70</a:t>
              </a:r>
            </a:p>
          </p:txBody>
        </p:sp>
        <p:sp>
          <p:nvSpPr>
            <p:cNvPr id="87076" name="Rectangle 429"/>
            <p:cNvSpPr>
              <a:spLocks noChangeArrowheads="1"/>
            </p:cNvSpPr>
            <p:nvPr/>
          </p:nvSpPr>
          <p:spPr bwMode="auto">
            <a:xfrm>
              <a:off x="1384496" y="3748088"/>
              <a:ext cx="198772"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fontAlgn="base">
                <a:spcBef>
                  <a:spcPct val="0"/>
                </a:spcBef>
                <a:spcAft>
                  <a:spcPct val="0"/>
                </a:spcAft>
                <a:buFontTx/>
                <a:buNone/>
              </a:pPr>
              <a:r>
                <a:rPr lang="fr-FR" altLang="en-US" sz="1400" dirty="0">
                  <a:solidFill>
                    <a:srgbClr val="FFFF99"/>
                  </a:solidFill>
                  <a:latin typeface="+mn-lt"/>
                </a:rPr>
                <a:t>90</a:t>
              </a:r>
            </a:p>
          </p:txBody>
        </p:sp>
        <p:sp>
          <p:nvSpPr>
            <p:cNvPr id="87077" name="Rectangle 430"/>
            <p:cNvSpPr>
              <a:spLocks noChangeArrowheads="1"/>
            </p:cNvSpPr>
            <p:nvPr/>
          </p:nvSpPr>
          <p:spPr bwMode="auto">
            <a:xfrm>
              <a:off x="1466950" y="3065464"/>
              <a:ext cx="99386"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fontAlgn="base">
                <a:spcBef>
                  <a:spcPct val="0"/>
                </a:spcBef>
                <a:spcAft>
                  <a:spcPct val="0"/>
                </a:spcAft>
                <a:buFontTx/>
                <a:buNone/>
              </a:pPr>
              <a:r>
                <a:rPr lang="fr-FR" altLang="en-US" sz="1400" dirty="0">
                  <a:solidFill>
                    <a:srgbClr val="FFFF99"/>
                  </a:solidFill>
                  <a:latin typeface="+mn-lt"/>
                </a:rPr>
                <a:t>7</a:t>
              </a:r>
            </a:p>
          </p:txBody>
        </p:sp>
        <p:sp>
          <p:nvSpPr>
            <p:cNvPr id="87078" name="Rectangle 431"/>
            <p:cNvSpPr>
              <a:spLocks noChangeArrowheads="1"/>
            </p:cNvSpPr>
            <p:nvPr/>
          </p:nvSpPr>
          <p:spPr bwMode="auto">
            <a:xfrm>
              <a:off x="1466950" y="2403476"/>
              <a:ext cx="99386"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fontAlgn="base">
                <a:spcBef>
                  <a:spcPct val="0"/>
                </a:spcBef>
                <a:spcAft>
                  <a:spcPct val="0"/>
                </a:spcAft>
                <a:buFontTx/>
                <a:buNone/>
              </a:pPr>
              <a:r>
                <a:rPr lang="fr-FR" altLang="en-US" sz="1400" dirty="0">
                  <a:solidFill>
                    <a:srgbClr val="FFFF99"/>
                  </a:solidFill>
                  <a:latin typeface="+mn-lt"/>
                </a:rPr>
                <a:t>8</a:t>
              </a:r>
            </a:p>
          </p:txBody>
        </p:sp>
        <p:sp>
          <p:nvSpPr>
            <p:cNvPr id="87079" name="Rectangle 432"/>
            <p:cNvSpPr>
              <a:spLocks noChangeArrowheads="1"/>
            </p:cNvSpPr>
            <p:nvPr/>
          </p:nvSpPr>
          <p:spPr bwMode="auto">
            <a:xfrm>
              <a:off x="1466950" y="1689101"/>
              <a:ext cx="99386" cy="215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fontAlgn="base">
                <a:spcBef>
                  <a:spcPct val="0"/>
                </a:spcBef>
                <a:spcAft>
                  <a:spcPct val="0"/>
                </a:spcAft>
                <a:buFontTx/>
                <a:buNone/>
              </a:pPr>
              <a:r>
                <a:rPr lang="fr-FR" altLang="en-US" sz="1400" dirty="0">
                  <a:solidFill>
                    <a:srgbClr val="FFFF99"/>
                  </a:solidFill>
                  <a:latin typeface="+mn-lt"/>
                </a:rPr>
                <a:t>9</a:t>
              </a:r>
            </a:p>
          </p:txBody>
        </p:sp>
        <p:sp>
          <p:nvSpPr>
            <p:cNvPr id="87080" name="Rectangle 433"/>
            <p:cNvSpPr>
              <a:spLocks noChangeArrowheads="1"/>
            </p:cNvSpPr>
            <p:nvPr/>
          </p:nvSpPr>
          <p:spPr bwMode="auto">
            <a:xfrm rot="16200000">
              <a:off x="266414" y="2351969"/>
              <a:ext cx="1537279"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fontAlgn="base">
                <a:spcBef>
                  <a:spcPct val="0"/>
                </a:spcBef>
                <a:spcAft>
                  <a:spcPct val="0"/>
                </a:spcAft>
                <a:buFontTx/>
                <a:buNone/>
              </a:pPr>
              <a:r>
                <a:rPr lang="fr-FR" altLang="en-US" sz="1400" dirty="0">
                  <a:solidFill>
                    <a:srgbClr val="FFFF99"/>
                  </a:solidFill>
                  <a:latin typeface="+mn-lt"/>
                </a:rPr>
                <a:t>RVA (cm H</a:t>
              </a:r>
              <a:r>
                <a:rPr lang="fr-FR" altLang="en-US" sz="1400" baseline="-25000" dirty="0">
                  <a:solidFill>
                    <a:srgbClr val="FFFF99"/>
                  </a:solidFill>
                  <a:latin typeface="+mn-lt"/>
                </a:rPr>
                <a:t>2</a:t>
              </a:r>
              <a:r>
                <a:rPr lang="fr-FR" altLang="en-US" sz="1400" dirty="0">
                  <a:solidFill>
                    <a:srgbClr val="FFFF99"/>
                  </a:solidFill>
                  <a:latin typeface="+mn-lt"/>
                </a:rPr>
                <a:t>O/L/s)</a:t>
              </a:r>
            </a:p>
          </p:txBody>
        </p:sp>
        <p:sp>
          <p:nvSpPr>
            <p:cNvPr id="87081" name="Rectangle 436"/>
            <p:cNvSpPr>
              <a:spLocks noChangeArrowheads="1"/>
            </p:cNvSpPr>
            <p:nvPr/>
          </p:nvSpPr>
          <p:spPr bwMode="auto">
            <a:xfrm rot="16200000">
              <a:off x="128560" y="4419688"/>
              <a:ext cx="1812996"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fontAlgn="base">
                <a:spcBef>
                  <a:spcPct val="0"/>
                </a:spcBef>
                <a:spcAft>
                  <a:spcPct val="0"/>
                </a:spcAft>
                <a:buFontTx/>
                <a:buNone/>
              </a:pPr>
              <a:r>
                <a:rPr lang="fr-FR" altLang="en-US" sz="1400" dirty="0">
                  <a:solidFill>
                    <a:srgbClr val="FFFF99"/>
                  </a:solidFill>
                  <a:latin typeface="+mn-lt"/>
                </a:rPr>
                <a:t>FC (battements/min)</a:t>
              </a:r>
            </a:p>
          </p:txBody>
        </p:sp>
        <p:sp>
          <p:nvSpPr>
            <p:cNvPr id="87086" name="Line 570"/>
            <p:cNvSpPr>
              <a:spLocks noChangeShapeType="1"/>
            </p:cNvSpPr>
            <p:nvPr/>
          </p:nvSpPr>
          <p:spPr bwMode="auto">
            <a:xfrm rot="16200000" flipH="1">
              <a:off x="4013806" y="4098926"/>
              <a:ext cx="2190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087" name="Line 571"/>
            <p:cNvSpPr>
              <a:spLocks noChangeShapeType="1"/>
            </p:cNvSpPr>
            <p:nvPr/>
          </p:nvSpPr>
          <p:spPr bwMode="auto">
            <a:xfrm>
              <a:off x="4038600" y="39862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088" name="Line 573"/>
            <p:cNvSpPr>
              <a:spLocks noChangeShapeType="1"/>
            </p:cNvSpPr>
            <p:nvPr/>
          </p:nvSpPr>
          <p:spPr bwMode="auto">
            <a:xfrm rot="16200000" flipH="1">
              <a:off x="3757692" y="4175126"/>
              <a:ext cx="2317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089" name="Line 574"/>
            <p:cNvSpPr>
              <a:spLocks noChangeShapeType="1"/>
            </p:cNvSpPr>
            <p:nvPr/>
          </p:nvSpPr>
          <p:spPr bwMode="auto">
            <a:xfrm>
              <a:off x="3788836" y="40560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090" name="Line 575"/>
            <p:cNvSpPr>
              <a:spLocks noChangeShapeType="1"/>
            </p:cNvSpPr>
            <p:nvPr/>
          </p:nvSpPr>
          <p:spPr bwMode="auto">
            <a:xfrm>
              <a:off x="3788836" y="42973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091" name="Line 576"/>
            <p:cNvSpPr>
              <a:spLocks noChangeShapeType="1"/>
            </p:cNvSpPr>
            <p:nvPr/>
          </p:nvSpPr>
          <p:spPr bwMode="auto">
            <a:xfrm rot="16200000" flipH="1">
              <a:off x="3522718" y="4168776"/>
              <a:ext cx="2190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092" name="Line 577"/>
            <p:cNvSpPr>
              <a:spLocks noChangeShapeType="1"/>
            </p:cNvSpPr>
            <p:nvPr/>
          </p:nvSpPr>
          <p:spPr bwMode="auto">
            <a:xfrm>
              <a:off x="3547536" y="40560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093" name="Line 578"/>
            <p:cNvSpPr>
              <a:spLocks noChangeShapeType="1"/>
            </p:cNvSpPr>
            <p:nvPr/>
          </p:nvSpPr>
          <p:spPr bwMode="auto">
            <a:xfrm>
              <a:off x="3547536" y="42846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094" name="Line 579"/>
            <p:cNvSpPr>
              <a:spLocks noChangeShapeType="1"/>
            </p:cNvSpPr>
            <p:nvPr/>
          </p:nvSpPr>
          <p:spPr bwMode="auto">
            <a:xfrm rot="16200000" flipH="1">
              <a:off x="3287796" y="4175126"/>
              <a:ext cx="2317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095" name="Line 580"/>
            <p:cNvSpPr>
              <a:spLocks noChangeShapeType="1"/>
            </p:cNvSpPr>
            <p:nvPr/>
          </p:nvSpPr>
          <p:spPr bwMode="auto">
            <a:xfrm>
              <a:off x="3318936" y="40560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096" name="Line 581"/>
            <p:cNvSpPr>
              <a:spLocks noChangeShapeType="1"/>
            </p:cNvSpPr>
            <p:nvPr/>
          </p:nvSpPr>
          <p:spPr bwMode="auto">
            <a:xfrm>
              <a:off x="3318936" y="42941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097" name="Line 582"/>
            <p:cNvSpPr>
              <a:spLocks noChangeShapeType="1"/>
            </p:cNvSpPr>
            <p:nvPr/>
          </p:nvSpPr>
          <p:spPr bwMode="auto">
            <a:xfrm rot="16200000" flipH="1">
              <a:off x="3056467" y="4192588"/>
              <a:ext cx="228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098" name="Line 583"/>
            <p:cNvSpPr>
              <a:spLocks noChangeShapeType="1"/>
            </p:cNvSpPr>
            <p:nvPr/>
          </p:nvSpPr>
          <p:spPr bwMode="auto">
            <a:xfrm>
              <a:off x="3086100" y="40751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099" name="Line 584"/>
            <p:cNvSpPr>
              <a:spLocks noChangeShapeType="1"/>
            </p:cNvSpPr>
            <p:nvPr/>
          </p:nvSpPr>
          <p:spPr bwMode="auto">
            <a:xfrm>
              <a:off x="3086100" y="43100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00" name="Line 585"/>
            <p:cNvSpPr>
              <a:spLocks noChangeShapeType="1"/>
            </p:cNvSpPr>
            <p:nvPr/>
          </p:nvSpPr>
          <p:spPr bwMode="auto">
            <a:xfrm rot="16200000" flipH="1">
              <a:off x="2799292" y="4217988"/>
              <a:ext cx="2349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01" name="Line 586"/>
            <p:cNvSpPr>
              <a:spLocks noChangeShapeType="1"/>
            </p:cNvSpPr>
            <p:nvPr/>
          </p:nvSpPr>
          <p:spPr bwMode="auto">
            <a:xfrm>
              <a:off x="2832100" y="40973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02" name="Line 587"/>
            <p:cNvSpPr>
              <a:spLocks noChangeShapeType="1"/>
            </p:cNvSpPr>
            <p:nvPr/>
          </p:nvSpPr>
          <p:spPr bwMode="auto">
            <a:xfrm>
              <a:off x="2832100" y="43386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03" name="Line 588"/>
            <p:cNvSpPr>
              <a:spLocks noChangeShapeType="1"/>
            </p:cNvSpPr>
            <p:nvPr/>
          </p:nvSpPr>
          <p:spPr bwMode="auto">
            <a:xfrm rot="16200000" flipH="1">
              <a:off x="2569633" y="4278313"/>
              <a:ext cx="25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04" name="Line 589"/>
            <p:cNvSpPr>
              <a:spLocks noChangeShapeType="1"/>
            </p:cNvSpPr>
            <p:nvPr/>
          </p:nvSpPr>
          <p:spPr bwMode="auto">
            <a:xfrm>
              <a:off x="2611967" y="41481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05" name="Line 590"/>
            <p:cNvSpPr>
              <a:spLocks noChangeShapeType="1"/>
            </p:cNvSpPr>
            <p:nvPr/>
          </p:nvSpPr>
          <p:spPr bwMode="auto">
            <a:xfrm>
              <a:off x="2611967" y="44053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06" name="Line 591"/>
            <p:cNvSpPr>
              <a:spLocks noChangeShapeType="1"/>
            </p:cNvSpPr>
            <p:nvPr/>
          </p:nvSpPr>
          <p:spPr bwMode="auto">
            <a:xfrm rot="16200000" flipH="1">
              <a:off x="2311400" y="4221163"/>
              <a:ext cx="25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07" name="Line 592"/>
            <p:cNvSpPr>
              <a:spLocks noChangeShapeType="1"/>
            </p:cNvSpPr>
            <p:nvPr/>
          </p:nvSpPr>
          <p:spPr bwMode="auto">
            <a:xfrm>
              <a:off x="2353736" y="40909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08" name="Line 593"/>
            <p:cNvSpPr>
              <a:spLocks noChangeShapeType="1"/>
            </p:cNvSpPr>
            <p:nvPr/>
          </p:nvSpPr>
          <p:spPr bwMode="auto">
            <a:xfrm>
              <a:off x="2353736" y="43481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09" name="Line 594"/>
            <p:cNvSpPr>
              <a:spLocks noChangeShapeType="1"/>
            </p:cNvSpPr>
            <p:nvPr/>
          </p:nvSpPr>
          <p:spPr bwMode="auto">
            <a:xfrm rot="16200000" flipH="1">
              <a:off x="2039408" y="4097338"/>
              <a:ext cx="298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10" name="Line 595"/>
            <p:cNvSpPr>
              <a:spLocks noChangeShapeType="1"/>
            </p:cNvSpPr>
            <p:nvPr/>
          </p:nvSpPr>
          <p:spPr bwMode="auto">
            <a:xfrm>
              <a:off x="2103968" y="39449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11" name="Line 596"/>
            <p:cNvSpPr>
              <a:spLocks noChangeShapeType="1"/>
            </p:cNvSpPr>
            <p:nvPr/>
          </p:nvSpPr>
          <p:spPr bwMode="auto">
            <a:xfrm>
              <a:off x="2103968" y="42497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12" name="Freeform 597"/>
            <p:cNvSpPr>
              <a:spLocks/>
            </p:cNvSpPr>
            <p:nvPr/>
          </p:nvSpPr>
          <p:spPr bwMode="auto">
            <a:xfrm>
              <a:off x="4066255" y="405130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13" name="Freeform 598"/>
            <p:cNvSpPr>
              <a:spLocks/>
            </p:cNvSpPr>
            <p:nvPr/>
          </p:nvSpPr>
          <p:spPr bwMode="auto">
            <a:xfrm>
              <a:off x="3816351" y="41338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14" name="Freeform 599"/>
            <p:cNvSpPr>
              <a:spLocks/>
            </p:cNvSpPr>
            <p:nvPr/>
          </p:nvSpPr>
          <p:spPr bwMode="auto">
            <a:xfrm>
              <a:off x="3575071" y="41306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15" name="Freeform 600"/>
            <p:cNvSpPr>
              <a:spLocks/>
            </p:cNvSpPr>
            <p:nvPr/>
          </p:nvSpPr>
          <p:spPr bwMode="auto">
            <a:xfrm>
              <a:off x="3346499" y="41306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16" name="Freeform 601"/>
            <p:cNvSpPr>
              <a:spLocks/>
            </p:cNvSpPr>
            <p:nvPr/>
          </p:nvSpPr>
          <p:spPr bwMode="auto">
            <a:xfrm>
              <a:off x="3113755" y="414020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17" name="Freeform 602"/>
            <p:cNvSpPr>
              <a:spLocks/>
            </p:cNvSpPr>
            <p:nvPr/>
          </p:nvSpPr>
          <p:spPr bwMode="auto">
            <a:xfrm>
              <a:off x="2860489" y="41719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18" name="Freeform 603"/>
            <p:cNvSpPr>
              <a:spLocks/>
            </p:cNvSpPr>
            <p:nvPr/>
          </p:nvSpPr>
          <p:spPr bwMode="auto">
            <a:xfrm>
              <a:off x="2640356" y="42322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19" name="Freeform 604"/>
            <p:cNvSpPr>
              <a:spLocks/>
            </p:cNvSpPr>
            <p:nvPr/>
          </p:nvSpPr>
          <p:spPr bwMode="auto">
            <a:xfrm>
              <a:off x="2382122" y="417830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20" name="Freeform 605"/>
            <p:cNvSpPr>
              <a:spLocks/>
            </p:cNvSpPr>
            <p:nvPr/>
          </p:nvSpPr>
          <p:spPr bwMode="auto">
            <a:xfrm>
              <a:off x="2132356" y="40544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21" name="Freeform 606"/>
            <p:cNvSpPr>
              <a:spLocks/>
            </p:cNvSpPr>
            <p:nvPr/>
          </p:nvSpPr>
          <p:spPr bwMode="auto">
            <a:xfrm>
              <a:off x="2209807" y="4086225"/>
              <a:ext cx="1909233" cy="209550"/>
            </a:xfrm>
            <a:custGeom>
              <a:avLst/>
              <a:gdLst>
                <a:gd name="T0" fmla="*/ 0 w 902"/>
                <a:gd name="T1" fmla="*/ 2147483646 h 132"/>
                <a:gd name="T2" fmla="*/ 2147483646 w 902"/>
                <a:gd name="T3" fmla="*/ 2147483646 h 132"/>
                <a:gd name="T4" fmla="*/ 2147483646 w 902"/>
                <a:gd name="T5" fmla="*/ 2147483646 h 132"/>
                <a:gd name="T6" fmla="*/ 2147483646 w 902"/>
                <a:gd name="T7" fmla="*/ 2147483646 h 132"/>
                <a:gd name="T8" fmla="*/ 2147483646 w 902"/>
                <a:gd name="T9" fmla="*/ 2147483646 h 132"/>
                <a:gd name="T10" fmla="*/ 2147483646 w 902"/>
                <a:gd name="T11" fmla="*/ 2147483646 h 132"/>
                <a:gd name="T12" fmla="*/ 2147483646 w 902"/>
                <a:gd name="T13" fmla="*/ 2147483646 h 132"/>
                <a:gd name="T14" fmla="*/ 2147483646 w 902"/>
                <a:gd name="T15" fmla="*/ 2147483646 h 132"/>
                <a:gd name="T16" fmla="*/ 2147483646 w 902"/>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2"/>
                <a:gd name="T28" fmla="*/ 0 h 132"/>
                <a:gd name="T29" fmla="*/ 902 w 902"/>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2" h="132">
                  <a:moveTo>
                    <a:pt x="0" y="14"/>
                  </a:moveTo>
                  <a:lnTo>
                    <a:pt x="102" y="86"/>
                  </a:lnTo>
                  <a:lnTo>
                    <a:pt x="232" y="132"/>
                  </a:lnTo>
                  <a:lnTo>
                    <a:pt x="334" y="84"/>
                  </a:lnTo>
                  <a:lnTo>
                    <a:pt x="452" y="60"/>
                  </a:lnTo>
                  <a:lnTo>
                    <a:pt x="556" y="56"/>
                  </a:lnTo>
                  <a:lnTo>
                    <a:pt x="668" y="52"/>
                  </a:lnTo>
                  <a:lnTo>
                    <a:pt x="782" y="62"/>
                  </a:lnTo>
                  <a:lnTo>
                    <a:pt x="902"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22" name="Line 607"/>
            <p:cNvSpPr>
              <a:spLocks noChangeShapeType="1"/>
            </p:cNvSpPr>
            <p:nvPr/>
          </p:nvSpPr>
          <p:spPr bwMode="auto">
            <a:xfrm rot="16200000" flipH="1">
              <a:off x="3937606" y="2625726"/>
              <a:ext cx="371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23" name="Line 609"/>
            <p:cNvSpPr>
              <a:spLocks noChangeShapeType="1"/>
            </p:cNvSpPr>
            <p:nvPr/>
          </p:nvSpPr>
          <p:spPr bwMode="auto">
            <a:xfrm>
              <a:off x="4038600" y="28114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24" name="Line 610"/>
            <p:cNvSpPr>
              <a:spLocks noChangeShapeType="1"/>
            </p:cNvSpPr>
            <p:nvPr/>
          </p:nvSpPr>
          <p:spPr bwMode="auto">
            <a:xfrm rot="16200000" flipH="1">
              <a:off x="3725942" y="2584451"/>
              <a:ext cx="2952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25" name="Line 611"/>
            <p:cNvSpPr>
              <a:spLocks noChangeShapeType="1"/>
            </p:cNvSpPr>
            <p:nvPr/>
          </p:nvSpPr>
          <p:spPr bwMode="auto">
            <a:xfrm>
              <a:off x="3788836" y="24399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26" name="Line 612"/>
            <p:cNvSpPr>
              <a:spLocks noChangeShapeType="1"/>
            </p:cNvSpPr>
            <p:nvPr/>
          </p:nvSpPr>
          <p:spPr bwMode="auto">
            <a:xfrm>
              <a:off x="3788836" y="27384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27" name="Line 613"/>
            <p:cNvSpPr>
              <a:spLocks noChangeShapeType="1"/>
            </p:cNvSpPr>
            <p:nvPr/>
          </p:nvSpPr>
          <p:spPr bwMode="auto">
            <a:xfrm rot="16200000" flipH="1">
              <a:off x="3394075" y="2674938"/>
              <a:ext cx="4762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28" name="Line 614"/>
            <p:cNvSpPr>
              <a:spLocks noChangeShapeType="1"/>
            </p:cNvSpPr>
            <p:nvPr/>
          </p:nvSpPr>
          <p:spPr bwMode="auto">
            <a:xfrm>
              <a:off x="3547536" y="24336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29" name="Line 615"/>
            <p:cNvSpPr>
              <a:spLocks noChangeShapeType="1"/>
            </p:cNvSpPr>
            <p:nvPr/>
          </p:nvSpPr>
          <p:spPr bwMode="auto">
            <a:xfrm>
              <a:off x="3547536" y="29194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30" name="Line 616"/>
            <p:cNvSpPr>
              <a:spLocks noChangeShapeType="1"/>
            </p:cNvSpPr>
            <p:nvPr/>
          </p:nvSpPr>
          <p:spPr bwMode="auto">
            <a:xfrm rot="16200000" flipH="1">
              <a:off x="3209925" y="2570163"/>
              <a:ext cx="387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31" name="Line 617"/>
            <p:cNvSpPr>
              <a:spLocks noChangeShapeType="1"/>
            </p:cNvSpPr>
            <p:nvPr/>
          </p:nvSpPr>
          <p:spPr bwMode="auto">
            <a:xfrm>
              <a:off x="3318936" y="23733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32" name="Line 618"/>
            <p:cNvSpPr>
              <a:spLocks noChangeShapeType="1"/>
            </p:cNvSpPr>
            <p:nvPr/>
          </p:nvSpPr>
          <p:spPr bwMode="auto">
            <a:xfrm>
              <a:off x="3318936" y="27670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33" name="Line 619"/>
            <p:cNvSpPr>
              <a:spLocks noChangeShapeType="1"/>
            </p:cNvSpPr>
            <p:nvPr/>
          </p:nvSpPr>
          <p:spPr bwMode="auto">
            <a:xfrm rot="16200000" flipH="1">
              <a:off x="2970742" y="2595563"/>
              <a:ext cx="4000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34" name="Line 620"/>
            <p:cNvSpPr>
              <a:spLocks noChangeShapeType="1"/>
            </p:cNvSpPr>
            <p:nvPr/>
          </p:nvSpPr>
          <p:spPr bwMode="auto">
            <a:xfrm>
              <a:off x="3086100" y="23955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35" name="Line 621"/>
            <p:cNvSpPr>
              <a:spLocks noChangeShapeType="1"/>
            </p:cNvSpPr>
            <p:nvPr/>
          </p:nvSpPr>
          <p:spPr bwMode="auto">
            <a:xfrm>
              <a:off x="3086100" y="27987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36" name="Line 622"/>
            <p:cNvSpPr>
              <a:spLocks noChangeShapeType="1"/>
            </p:cNvSpPr>
            <p:nvPr/>
          </p:nvSpPr>
          <p:spPr bwMode="auto">
            <a:xfrm rot="16200000" flipH="1">
              <a:off x="2719917" y="2649538"/>
              <a:ext cx="393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37" name="Line 623"/>
            <p:cNvSpPr>
              <a:spLocks noChangeShapeType="1"/>
            </p:cNvSpPr>
            <p:nvPr/>
          </p:nvSpPr>
          <p:spPr bwMode="auto">
            <a:xfrm>
              <a:off x="2832100" y="24495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38" name="Line 624"/>
            <p:cNvSpPr>
              <a:spLocks noChangeShapeType="1"/>
            </p:cNvSpPr>
            <p:nvPr/>
          </p:nvSpPr>
          <p:spPr bwMode="auto">
            <a:xfrm>
              <a:off x="2832100" y="28495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39" name="Line 625"/>
            <p:cNvSpPr>
              <a:spLocks noChangeShapeType="1"/>
            </p:cNvSpPr>
            <p:nvPr/>
          </p:nvSpPr>
          <p:spPr bwMode="auto">
            <a:xfrm rot="16200000" flipH="1">
              <a:off x="2506133" y="2616200"/>
              <a:ext cx="381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40" name="Line 626"/>
            <p:cNvSpPr>
              <a:spLocks noChangeShapeType="1"/>
            </p:cNvSpPr>
            <p:nvPr/>
          </p:nvSpPr>
          <p:spPr bwMode="auto">
            <a:xfrm>
              <a:off x="2611967" y="24304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41" name="Line 627"/>
            <p:cNvSpPr>
              <a:spLocks noChangeShapeType="1"/>
            </p:cNvSpPr>
            <p:nvPr/>
          </p:nvSpPr>
          <p:spPr bwMode="auto">
            <a:xfrm>
              <a:off x="2611967" y="2806700"/>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42" name="Line 628"/>
            <p:cNvSpPr>
              <a:spLocks noChangeShapeType="1"/>
            </p:cNvSpPr>
            <p:nvPr/>
          </p:nvSpPr>
          <p:spPr bwMode="auto">
            <a:xfrm rot="16200000" flipH="1">
              <a:off x="2263058" y="2600326"/>
              <a:ext cx="3524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43" name="Line 629"/>
            <p:cNvSpPr>
              <a:spLocks noChangeShapeType="1"/>
            </p:cNvSpPr>
            <p:nvPr/>
          </p:nvSpPr>
          <p:spPr bwMode="auto">
            <a:xfrm>
              <a:off x="2353736" y="24304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44" name="Line 630"/>
            <p:cNvSpPr>
              <a:spLocks noChangeShapeType="1"/>
            </p:cNvSpPr>
            <p:nvPr/>
          </p:nvSpPr>
          <p:spPr bwMode="auto">
            <a:xfrm>
              <a:off x="2353736" y="27765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45" name="Line 631"/>
            <p:cNvSpPr>
              <a:spLocks noChangeShapeType="1"/>
            </p:cNvSpPr>
            <p:nvPr/>
          </p:nvSpPr>
          <p:spPr bwMode="auto">
            <a:xfrm rot="16200000" flipH="1">
              <a:off x="2022000" y="2581276"/>
              <a:ext cx="3333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46" name="Line 632"/>
            <p:cNvSpPr>
              <a:spLocks noChangeShapeType="1"/>
            </p:cNvSpPr>
            <p:nvPr/>
          </p:nvSpPr>
          <p:spPr bwMode="auto">
            <a:xfrm>
              <a:off x="2103968" y="24114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47" name="Line 633"/>
            <p:cNvSpPr>
              <a:spLocks noChangeShapeType="1"/>
            </p:cNvSpPr>
            <p:nvPr/>
          </p:nvSpPr>
          <p:spPr bwMode="auto">
            <a:xfrm>
              <a:off x="2103968" y="27479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48" name="Freeform 634"/>
            <p:cNvSpPr>
              <a:spLocks/>
            </p:cNvSpPr>
            <p:nvPr/>
          </p:nvSpPr>
          <p:spPr bwMode="auto">
            <a:xfrm>
              <a:off x="4066255" y="257492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49" name="Freeform 635"/>
            <p:cNvSpPr>
              <a:spLocks/>
            </p:cNvSpPr>
            <p:nvPr/>
          </p:nvSpPr>
          <p:spPr bwMode="auto">
            <a:xfrm>
              <a:off x="3816351" y="25336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50" name="Freeform 636"/>
            <p:cNvSpPr>
              <a:spLocks/>
            </p:cNvSpPr>
            <p:nvPr/>
          </p:nvSpPr>
          <p:spPr bwMode="auto">
            <a:xfrm>
              <a:off x="3575071" y="26320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51" name="Freeform 637"/>
            <p:cNvSpPr>
              <a:spLocks/>
            </p:cNvSpPr>
            <p:nvPr/>
          </p:nvSpPr>
          <p:spPr bwMode="auto">
            <a:xfrm>
              <a:off x="3346499" y="253682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52" name="Freeform 638"/>
            <p:cNvSpPr>
              <a:spLocks/>
            </p:cNvSpPr>
            <p:nvPr/>
          </p:nvSpPr>
          <p:spPr bwMode="auto">
            <a:xfrm>
              <a:off x="3113755" y="25431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53" name="Freeform 639"/>
            <p:cNvSpPr>
              <a:spLocks/>
            </p:cNvSpPr>
            <p:nvPr/>
          </p:nvSpPr>
          <p:spPr bwMode="auto">
            <a:xfrm>
              <a:off x="2860489" y="261302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54" name="Freeform 640"/>
            <p:cNvSpPr>
              <a:spLocks/>
            </p:cNvSpPr>
            <p:nvPr/>
          </p:nvSpPr>
          <p:spPr bwMode="auto">
            <a:xfrm>
              <a:off x="2640356" y="256540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55" name="Freeform 641"/>
            <p:cNvSpPr>
              <a:spLocks/>
            </p:cNvSpPr>
            <p:nvPr/>
          </p:nvSpPr>
          <p:spPr bwMode="auto">
            <a:xfrm>
              <a:off x="2382122" y="256540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56" name="Freeform 642"/>
            <p:cNvSpPr>
              <a:spLocks/>
            </p:cNvSpPr>
            <p:nvPr/>
          </p:nvSpPr>
          <p:spPr bwMode="auto">
            <a:xfrm>
              <a:off x="2132356" y="25209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503291"/>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157" name="Freeform 643"/>
            <p:cNvSpPr>
              <a:spLocks/>
            </p:cNvSpPr>
            <p:nvPr/>
          </p:nvSpPr>
          <p:spPr bwMode="auto">
            <a:xfrm>
              <a:off x="2188667" y="2569882"/>
              <a:ext cx="1934633" cy="117475"/>
            </a:xfrm>
            <a:custGeom>
              <a:avLst/>
              <a:gdLst>
                <a:gd name="T0" fmla="*/ 0 w 914"/>
                <a:gd name="T1" fmla="*/ 2147483646 h 74"/>
                <a:gd name="T2" fmla="*/ 2147483646 w 914"/>
                <a:gd name="T3" fmla="*/ 2147483646 h 74"/>
                <a:gd name="T4" fmla="*/ 2147483646 w 914"/>
                <a:gd name="T5" fmla="*/ 2147483646 h 74"/>
                <a:gd name="T6" fmla="*/ 2147483646 w 914"/>
                <a:gd name="T7" fmla="*/ 2147483646 h 74"/>
                <a:gd name="T8" fmla="*/ 2147483646 w 914"/>
                <a:gd name="T9" fmla="*/ 2147483646 h 74"/>
                <a:gd name="T10" fmla="*/ 2147483646 w 914"/>
                <a:gd name="T11" fmla="*/ 2147483646 h 74"/>
                <a:gd name="T12" fmla="*/ 2147483646 w 914"/>
                <a:gd name="T13" fmla="*/ 2147483646 h 74"/>
                <a:gd name="T14" fmla="*/ 2147483646 w 914"/>
                <a:gd name="T15" fmla="*/ 0 h 74"/>
                <a:gd name="T16" fmla="*/ 2147483646 w 914"/>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4"/>
                <a:gd name="T28" fmla="*/ 0 h 74"/>
                <a:gd name="T29" fmla="*/ 914 w 91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4" h="74">
                  <a:moveTo>
                    <a:pt x="0" y="4"/>
                  </a:moveTo>
                  <a:lnTo>
                    <a:pt x="114" y="26"/>
                  </a:lnTo>
                  <a:lnTo>
                    <a:pt x="236" y="26"/>
                  </a:lnTo>
                  <a:lnTo>
                    <a:pt x="342" y="58"/>
                  </a:lnTo>
                  <a:lnTo>
                    <a:pt x="468" y="10"/>
                  </a:lnTo>
                  <a:lnTo>
                    <a:pt x="570" y="4"/>
                  </a:lnTo>
                  <a:lnTo>
                    <a:pt x="678" y="74"/>
                  </a:lnTo>
                  <a:lnTo>
                    <a:pt x="800" y="0"/>
                  </a:lnTo>
                  <a:lnTo>
                    <a:pt x="914" y="36"/>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58" name="Line 645"/>
            <p:cNvSpPr>
              <a:spLocks noChangeShapeType="1"/>
            </p:cNvSpPr>
            <p:nvPr/>
          </p:nvSpPr>
          <p:spPr bwMode="auto">
            <a:xfrm>
              <a:off x="4038600" y="24431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59" name="Line 651"/>
            <p:cNvSpPr>
              <a:spLocks noChangeShapeType="1"/>
            </p:cNvSpPr>
            <p:nvPr/>
          </p:nvSpPr>
          <p:spPr bwMode="auto">
            <a:xfrm flipH="1">
              <a:off x="1621367" y="2498725"/>
              <a:ext cx="1248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60" name="Line 652"/>
            <p:cNvSpPr>
              <a:spLocks noChangeShapeType="1"/>
            </p:cNvSpPr>
            <p:nvPr/>
          </p:nvSpPr>
          <p:spPr bwMode="auto">
            <a:xfrm flipH="1">
              <a:off x="1621367" y="1790700"/>
              <a:ext cx="1248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61" name="Line 653"/>
            <p:cNvSpPr>
              <a:spLocks noChangeShapeType="1"/>
            </p:cNvSpPr>
            <p:nvPr/>
          </p:nvSpPr>
          <p:spPr bwMode="auto">
            <a:xfrm flipH="1">
              <a:off x="1621367" y="3165475"/>
              <a:ext cx="1248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62" name="Line 654"/>
            <p:cNvSpPr>
              <a:spLocks noChangeShapeType="1"/>
            </p:cNvSpPr>
            <p:nvPr/>
          </p:nvSpPr>
          <p:spPr bwMode="auto">
            <a:xfrm flipV="1">
              <a:off x="1752600" y="1784357"/>
              <a:ext cx="0" cy="13874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63" name="Line 661"/>
            <p:cNvSpPr>
              <a:spLocks noChangeShapeType="1"/>
            </p:cNvSpPr>
            <p:nvPr/>
          </p:nvSpPr>
          <p:spPr bwMode="auto">
            <a:xfrm flipH="1">
              <a:off x="1621367" y="5229225"/>
              <a:ext cx="1248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64" name="Line 662"/>
            <p:cNvSpPr>
              <a:spLocks noChangeShapeType="1"/>
            </p:cNvSpPr>
            <p:nvPr/>
          </p:nvSpPr>
          <p:spPr bwMode="auto">
            <a:xfrm flipV="1">
              <a:off x="1752600" y="3841751"/>
              <a:ext cx="0" cy="13938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65" name="Line 663"/>
            <p:cNvSpPr>
              <a:spLocks noChangeShapeType="1"/>
            </p:cNvSpPr>
            <p:nvPr/>
          </p:nvSpPr>
          <p:spPr bwMode="auto">
            <a:xfrm flipH="1">
              <a:off x="1621367" y="4546600"/>
              <a:ext cx="1248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66" name="Line 664"/>
            <p:cNvSpPr>
              <a:spLocks noChangeShapeType="1"/>
            </p:cNvSpPr>
            <p:nvPr/>
          </p:nvSpPr>
          <p:spPr bwMode="auto">
            <a:xfrm flipH="1">
              <a:off x="1621367" y="3848100"/>
              <a:ext cx="1248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67" name="Line 665"/>
            <p:cNvSpPr>
              <a:spLocks noChangeShapeType="1"/>
            </p:cNvSpPr>
            <p:nvPr/>
          </p:nvSpPr>
          <p:spPr bwMode="auto">
            <a:xfrm flipH="1">
              <a:off x="1680633" y="4187825"/>
              <a:ext cx="613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68" name="Line 666"/>
            <p:cNvSpPr>
              <a:spLocks noChangeShapeType="1"/>
            </p:cNvSpPr>
            <p:nvPr/>
          </p:nvSpPr>
          <p:spPr bwMode="auto">
            <a:xfrm flipH="1">
              <a:off x="1680633" y="4879975"/>
              <a:ext cx="613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69" name="Line 729"/>
            <p:cNvSpPr>
              <a:spLocks noChangeShapeType="1"/>
            </p:cNvSpPr>
            <p:nvPr/>
          </p:nvSpPr>
          <p:spPr bwMode="auto">
            <a:xfrm>
              <a:off x="2044701" y="5346700"/>
              <a:ext cx="780626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grpSp>
          <p:nvGrpSpPr>
            <p:cNvPr id="87170" name="Group 730"/>
            <p:cNvGrpSpPr>
              <a:grpSpLocks/>
            </p:cNvGrpSpPr>
            <p:nvPr/>
          </p:nvGrpSpPr>
          <p:grpSpPr bwMode="auto">
            <a:xfrm>
              <a:off x="4941171" y="5348007"/>
              <a:ext cx="1926167" cy="93663"/>
              <a:chOff x="2334" y="3368"/>
              <a:chExt cx="910" cy="59"/>
            </a:xfrm>
          </p:grpSpPr>
          <p:sp>
            <p:nvSpPr>
              <p:cNvPr id="87346" name="Line 731"/>
              <p:cNvSpPr>
                <a:spLocks noChangeShapeType="1"/>
              </p:cNvSpPr>
              <p:nvPr/>
            </p:nvSpPr>
            <p:spPr bwMode="auto">
              <a:xfrm>
                <a:off x="2450" y="3368"/>
                <a:ext cx="0" cy="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47" name="Line 732"/>
              <p:cNvSpPr>
                <a:spLocks noChangeShapeType="1"/>
              </p:cNvSpPr>
              <p:nvPr/>
            </p:nvSpPr>
            <p:spPr bwMode="auto">
              <a:xfrm>
                <a:off x="2334" y="3368"/>
                <a:ext cx="0" cy="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48" name="Line 733"/>
              <p:cNvSpPr>
                <a:spLocks noChangeShapeType="1"/>
              </p:cNvSpPr>
              <p:nvPr/>
            </p:nvSpPr>
            <p:spPr bwMode="auto">
              <a:xfrm>
                <a:off x="2674" y="3368"/>
                <a:ext cx="0" cy="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49" name="Line 734"/>
              <p:cNvSpPr>
                <a:spLocks noChangeShapeType="1"/>
              </p:cNvSpPr>
              <p:nvPr/>
            </p:nvSpPr>
            <p:spPr bwMode="auto">
              <a:xfrm>
                <a:off x="2558" y="3368"/>
                <a:ext cx="0" cy="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50" name="Line 735"/>
              <p:cNvSpPr>
                <a:spLocks noChangeShapeType="1"/>
              </p:cNvSpPr>
              <p:nvPr/>
            </p:nvSpPr>
            <p:spPr bwMode="auto">
              <a:xfrm>
                <a:off x="2908" y="3368"/>
                <a:ext cx="0" cy="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51" name="Line 736"/>
              <p:cNvSpPr>
                <a:spLocks noChangeShapeType="1"/>
              </p:cNvSpPr>
              <p:nvPr/>
            </p:nvSpPr>
            <p:spPr bwMode="auto">
              <a:xfrm>
                <a:off x="2792" y="3368"/>
                <a:ext cx="0" cy="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52" name="Line 737"/>
              <p:cNvSpPr>
                <a:spLocks noChangeShapeType="1"/>
              </p:cNvSpPr>
              <p:nvPr/>
            </p:nvSpPr>
            <p:spPr bwMode="auto">
              <a:xfrm>
                <a:off x="3132" y="3368"/>
                <a:ext cx="0" cy="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53" name="Line 738"/>
              <p:cNvSpPr>
                <a:spLocks noChangeShapeType="1"/>
              </p:cNvSpPr>
              <p:nvPr/>
            </p:nvSpPr>
            <p:spPr bwMode="auto">
              <a:xfrm>
                <a:off x="3016" y="3368"/>
                <a:ext cx="0" cy="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54" name="Line 739"/>
              <p:cNvSpPr>
                <a:spLocks noChangeShapeType="1"/>
              </p:cNvSpPr>
              <p:nvPr/>
            </p:nvSpPr>
            <p:spPr bwMode="auto">
              <a:xfrm>
                <a:off x="3244" y="3368"/>
                <a:ext cx="0" cy="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grpSp>
        <p:grpSp>
          <p:nvGrpSpPr>
            <p:cNvPr id="87171" name="Group 740"/>
            <p:cNvGrpSpPr>
              <a:grpSpLocks/>
            </p:cNvGrpSpPr>
            <p:nvPr/>
          </p:nvGrpSpPr>
          <p:grpSpPr bwMode="auto">
            <a:xfrm>
              <a:off x="7785152" y="5348007"/>
              <a:ext cx="1926167" cy="93663"/>
              <a:chOff x="2334" y="3368"/>
              <a:chExt cx="910" cy="59"/>
            </a:xfrm>
          </p:grpSpPr>
          <p:sp>
            <p:nvSpPr>
              <p:cNvPr id="87337" name="Line 741"/>
              <p:cNvSpPr>
                <a:spLocks noChangeShapeType="1"/>
              </p:cNvSpPr>
              <p:nvPr/>
            </p:nvSpPr>
            <p:spPr bwMode="auto">
              <a:xfrm>
                <a:off x="2450" y="3368"/>
                <a:ext cx="0" cy="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38" name="Line 742"/>
              <p:cNvSpPr>
                <a:spLocks noChangeShapeType="1"/>
              </p:cNvSpPr>
              <p:nvPr/>
            </p:nvSpPr>
            <p:spPr bwMode="auto">
              <a:xfrm>
                <a:off x="2334" y="3368"/>
                <a:ext cx="0" cy="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39" name="Line 743"/>
              <p:cNvSpPr>
                <a:spLocks noChangeShapeType="1"/>
              </p:cNvSpPr>
              <p:nvPr/>
            </p:nvSpPr>
            <p:spPr bwMode="auto">
              <a:xfrm>
                <a:off x="2674" y="3368"/>
                <a:ext cx="0" cy="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40" name="Line 744"/>
              <p:cNvSpPr>
                <a:spLocks noChangeShapeType="1"/>
              </p:cNvSpPr>
              <p:nvPr/>
            </p:nvSpPr>
            <p:spPr bwMode="auto">
              <a:xfrm>
                <a:off x="2558" y="3368"/>
                <a:ext cx="0" cy="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41" name="Line 745"/>
              <p:cNvSpPr>
                <a:spLocks noChangeShapeType="1"/>
              </p:cNvSpPr>
              <p:nvPr/>
            </p:nvSpPr>
            <p:spPr bwMode="auto">
              <a:xfrm>
                <a:off x="2908" y="3368"/>
                <a:ext cx="0" cy="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42" name="Line 746"/>
              <p:cNvSpPr>
                <a:spLocks noChangeShapeType="1"/>
              </p:cNvSpPr>
              <p:nvPr/>
            </p:nvSpPr>
            <p:spPr bwMode="auto">
              <a:xfrm>
                <a:off x="2792" y="3368"/>
                <a:ext cx="0" cy="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43" name="Line 747"/>
              <p:cNvSpPr>
                <a:spLocks noChangeShapeType="1"/>
              </p:cNvSpPr>
              <p:nvPr/>
            </p:nvSpPr>
            <p:spPr bwMode="auto">
              <a:xfrm>
                <a:off x="3132" y="3368"/>
                <a:ext cx="0" cy="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44" name="Line 748"/>
              <p:cNvSpPr>
                <a:spLocks noChangeShapeType="1"/>
              </p:cNvSpPr>
              <p:nvPr/>
            </p:nvSpPr>
            <p:spPr bwMode="auto">
              <a:xfrm>
                <a:off x="3016" y="3368"/>
                <a:ext cx="0" cy="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45" name="Line 749"/>
              <p:cNvSpPr>
                <a:spLocks noChangeShapeType="1"/>
              </p:cNvSpPr>
              <p:nvPr/>
            </p:nvSpPr>
            <p:spPr bwMode="auto">
              <a:xfrm>
                <a:off x="3244" y="3368"/>
                <a:ext cx="0" cy="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grpSp>
        <p:grpSp>
          <p:nvGrpSpPr>
            <p:cNvPr id="87172" name="Group 750"/>
            <p:cNvGrpSpPr>
              <a:grpSpLocks/>
            </p:cNvGrpSpPr>
            <p:nvPr/>
          </p:nvGrpSpPr>
          <p:grpSpPr bwMode="auto">
            <a:xfrm>
              <a:off x="2197116" y="5348007"/>
              <a:ext cx="1926167" cy="93663"/>
              <a:chOff x="2334" y="3368"/>
              <a:chExt cx="910" cy="59"/>
            </a:xfrm>
          </p:grpSpPr>
          <p:sp>
            <p:nvSpPr>
              <p:cNvPr id="87328" name="Line 751"/>
              <p:cNvSpPr>
                <a:spLocks noChangeShapeType="1"/>
              </p:cNvSpPr>
              <p:nvPr/>
            </p:nvSpPr>
            <p:spPr bwMode="auto">
              <a:xfrm>
                <a:off x="2450" y="3368"/>
                <a:ext cx="0" cy="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29" name="Line 752"/>
              <p:cNvSpPr>
                <a:spLocks noChangeShapeType="1"/>
              </p:cNvSpPr>
              <p:nvPr/>
            </p:nvSpPr>
            <p:spPr bwMode="auto">
              <a:xfrm>
                <a:off x="2334" y="3368"/>
                <a:ext cx="0" cy="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30" name="Line 753"/>
              <p:cNvSpPr>
                <a:spLocks noChangeShapeType="1"/>
              </p:cNvSpPr>
              <p:nvPr/>
            </p:nvSpPr>
            <p:spPr bwMode="auto">
              <a:xfrm>
                <a:off x="2674" y="3368"/>
                <a:ext cx="0" cy="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31" name="Line 754"/>
              <p:cNvSpPr>
                <a:spLocks noChangeShapeType="1"/>
              </p:cNvSpPr>
              <p:nvPr/>
            </p:nvSpPr>
            <p:spPr bwMode="auto">
              <a:xfrm>
                <a:off x="2558" y="3368"/>
                <a:ext cx="0" cy="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32" name="Line 755"/>
              <p:cNvSpPr>
                <a:spLocks noChangeShapeType="1"/>
              </p:cNvSpPr>
              <p:nvPr/>
            </p:nvSpPr>
            <p:spPr bwMode="auto">
              <a:xfrm>
                <a:off x="2908" y="3368"/>
                <a:ext cx="0" cy="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33" name="Line 756"/>
              <p:cNvSpPr>
                <a:spLocks noChangeShapeType="1"/>
              </p:cNvSpPr>
              <p:nvPr/>
            </p:nvSpPr>
            <p:spPr bwMode="auto">
              <a:xfrm>
                <a:off x="2792" y="3368"/>
                <a:ext cx="0" cy="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34" name="Line 757"/>
              <p:cNvSpPr>
                <a:spLocks noChangeShapeType="1"/>
              </p:cNvSpPr>
              <p:nvPr/>
            </p:nvSpPr>
            <p:spPr bwMode="auto">
              <a:xfrm>
                <a:off x="3132" y="3368"/>
                <a:ext cx="0" cy="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35" name="Line 758"/>
              <p:cNvSpPr>
                <a:spLocks noChangeShapeType="1"/>
              </p:cNvSpPr>
              <p:nvPr/>
            </p:nvSpPr>
            <p:spPr bwMode="auto">
              <a:xfrm>
                <a:off x="3016" y="3368"/>
                <a:ext cx="0" cy="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36" name="Line 759"/>
              <p:cNvSpPr>
                <a:spLocks noChangeShapeType="1"/>
              </p:cNvSpPr>
              <p:nvPr/>
            </p:nvSpPr>
            <p:spPr bwMode="auto">
              <a:xfrm>
                <a:off x="3244" y="3368"/>
                <a:ext cx="0" cy="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grpSp>
        <p:sp>
          <p:nvSpPr>
            <p:cNvPr id="87173" name="Line 761"/>
            <p:cNvSpPr>
              <a:spLocks noChangeShapeType="1"/>
            </p:cNvSpPr>
            <p:nvPr/>
          </p:nvSpPr>
          <p:spPr bwMode="auto">
            <a:xfrm rot="16200000" flipH="1">
              <a:off x="6750050" y="4598988"/>
              <a:ext cx="266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74" name="Line 763"/>
            <p:cNvSpPr>
              <a:spLocks noChangeShapeType="1"/>
            </p:cNvSpPr>
            <p:nvPr/>
          </p:nvSpPr>
          <p:spPr bwMode="auto">
            <a:xfrm>
              <a:off x="6798736" y="47291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75" name="Line 764"/>
            <p:cNvSpPr>
              <a:spLocks noChangeShapeType="1"/>
            </p:cNvSpPr>
            <p:nvPr/>
          </p:nvSpPr>
          <p:spPr bwMode="auto">
            <a:xfrm rot="16200000" flipH="1">
              <a:off x="6468533" y="4932363"/>
              <a:ext cx="330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76" name="Line 765"/>
            <p:cNvSpPr>
              <a:spLocks noChangeShapeType="1"/>
            </p:cNvSpPr>
            <p:nvPr/>
          </p:nvSpPr>
          <p:spPr bwMode="auto">
            <a:xfrm>
              <a:off x="6548968" y="47640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77" name="Line 766"/>
            <p:cNvSpPr>
              <a:spLocks noChangeShapeType="1"/>
            </p:cNvSpPr>
            <p:nvPr/>
          </p:nvSpPr>
          <p:spPr bwMode="auto">
            <a:xfrm>
              <a:off x="6548968" y="51101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78" name="Line 767"/>
            <p:cNvSpPr>
              <a:spLocks noChangeShapeType="1"/>
            </p:cNvSpPr>
            <p:nvPr/>
          </p:nvSpPr>
          <p:spPr bwMode="auto">
            <a:xfrm rot="16200000" flipH="1">
              <a:off x="6247909" y="4851401"/>
              <a:ext cx="2889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79" name="Line 768"/>
            <p:cNvSpPr>
              <a:spLocks noChangeShapeType="1"/>
            </p:cNvSpPr>
            <p:nvPr/>
          </p:nvSpPr>
          <p:spPr bwMode="auto">
            <a:xfrm>
              <a:off x="6307668" y="47037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80" name="Line 769"/>
            <p:cNvSpPr>
              <a:spLocks noChangeShapeType="1"/>
            </p:cNvSpPr>
            <p:nvPr/>
          </p:nvSpPr>
          <p:spPr bwMode="auto">
            <a:xfrm>
              <a:off x="6307668" y="50022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81" name="Line 770"/>
            <p:cNvSpPr>
              <a:spLocks noChangeShapeType="1"/>
            </p:cNvSpPr>
            <p:nvPr/>
          </p:nvSpPr>
          <p:spPr bwMode="auto">
            <a:xfrm rot="16200000" flipH="1">
              <a:off x="6016214" y="4921251"/>
              <a:ext cx="2952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82" name="Line 771"/>
            <p:cNvSpPr>
              <a:spLocks noChangeShapeType="1"/>
            </p:cNvSpPr>
            <p:nvPr/>
          </p:nvSpPr>
          <p:spPr bwMode="auto">
            <a:xfrm>
              <a:off x="6079067" y="47704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83" name="Line 772"/>
            <p:cNvSpPr>
              <a:spLocks noChangeShapeType="1"/>
            </p:cNvSpPr>
            <p:nvPr/>
          </p:nvSpPr>
          <p:spPr bwMode="auto">
            <a:xfrm>
              <a:off x="6079067" y="50720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84" name="Line 773"/>
            <p:cNvSpPr>
              <a:spLocks noChangeShapeType="1"/>
            </p:cNvSpPr>
            <p:nvPr/>
          </p:nvSpPr>
          <p:spPr bwMode="auto">
            <a:xfrm rot="16200000" flipH="1">
              <a:off x="5788025" y="4935538"/>
              <a:ext cx="2857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85" name="Line 774"/>
            <p:cNvSpPr>
              <a:spLocks noChangeShapeType="1"/>
            </p:cNvSpPr>
            <p:nvPr/>
          </p:nvSpPr>
          <p:spPr bwMode="auto">
            <a:xfrm>
              <a:off x="5846236" y="47894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86" name="Line 775"/>
            <p:cNvSpPr>
              <a:spLocks noChangeShapeType="1"/>
            </p:cNvSpPr>
            <p:nvPr/>
          </p:nvSpPr>
          <p:spPr bwMode="auto">
            <a:xfrm>
              <a:off x="5846236" y="50879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87" name="Line 776"/>
            <p:cNvSpPr>
              <a:spLocks noChangeShapeType="1"/>
            </p:cNvSpPr>
            <p:nvPr/>
          </p:nvSpPr>
          <p:spPr bwMode="auto">
            <a:xfrm rot="16200000" flipH="1">
              <a:off x="5533308" y="5019676"/>
              <a:ext cx="2889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88" name="Line 777"/>
            <p:cNvSpPr>
              <a:spLocks noChangeShapeType="1"/>
            </p:cNvSpPr>
            <p:nvPr/>
          </p:nvSpPr>
          <p:spPr bwMode="auto">
            <a:xfrm>
              <a:off x="5592236" y="48720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89" name="Line 778"/>
            <p:cNvSpPr>
              <a:spLocks noChangeShapeType="1"/>
            </p:cNvSpPr>
            <p:nvPr/>
          </p:nvSpPr>
          <p:spPr bwMode="auto">
            <a:xfrm>
              <a:off x="5592236" y="51736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90" name="Line 779"/>
            <p:cNvSpPr>
              <a:spLocks noChangeShapeType="1"/>
            </p:cNvSpPr>
            <p:nvPr/>
          </p:nvSpPr>
          <p:spPr bwMode="auto">
            <a:xfrm rot="16200000" flipH="1">
              <a:off x="5310000" y="4826001"/>
              <a:ext cx="2952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91" name="Line 780"/>
            <p:cNvSpPr>
              <a:spLocks noChangeShapeType="1"/>
            </p:cNvSpPr>
            <p:nvPr/>
          </p:nvSpPr>
          <p:spPr bwMode="auto">
            <a:xfrm>
              <a:off x="5372100" y="46751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92" name="Line 781"/>
            <p:cNvSpPr>
              <a:spLocks noChangeShapeType="1"/>
            </p:cNvSpPr>
            <p:nvPr/>
          </p:nvSpPr>
          <p:spPr bwMode="auto">
            <a:xfrm>
              <a:off x="5372100" y="49736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93" name="Line 782"/>
            <p:cNvSpPr>
              <a:spLocks noChangeShapeType="1"/>
            </p:cNvSpPr>
            <p:nvPr/>
          </p:nvSpPr>
          <p:spPr bwMode="auto">
            <a:xfrm rot="16200000" flipH="1">
              <a:off x="5089867" y="4676776"/>
              <a:ext cx="2190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94" name="Line 783"/>
            <p:cNvSpPr>
              <a:spLocks noChangeShapeType="1"/>
            </p:cNvSpPr>
            <p:nvPr/>
          </p:nvSpPr>
          <p:spPr bwMode="auto">
            <a:xfrm>
              <a:off x="5113868" y="45640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95" name="Line 784"/>
            <p:cNvSpPr>
              <a:spLocks noChangeShapeType="1"/>
            </p:cNvSpPr>
            <p:nvPr/>
          </p:nvSpPr>
          <p:spPr bwMode="auto">
            <a:xfrm>
              <a:off x="5113868" y="47926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96" name="Line 785"/>
            <p:cNvSpPr>
              <a:spLocks noChangeShapeType="1"/>
            </p:cNvSpPr>
            <p:nvPr/>
          </p:nvSpPr>
          <p:spPr bwMode="auto">
            <a:xfrm rot="16200000" flipH="1">
              <a:off x="4799542" y="4160838"/>
              <a:ext cx="298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97" name="Line 786"/>
            <p:cNvSpPr>
              <a:spLocks noChangeShapeType="1"/>
            </p:cNvSpPr>
            <p:nvPr/>
          </p:nvSpPr>
          <p:spPr bwMode="auto">
            <a:xfrm>
              <a:off x="4864100" y="40084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98" name="Line 787"/>
            <p:cNvSpPr>
              <a:spLocks noChangeShapeType="1"/>
            </p:cNvSpPr>
            <p:nvPr/>
          </p:nvSpPr>
          <p:spPr bwMode="auto">
            <a:xfrm>
              <a:off x="4864100" y="43132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199" name="Freeform 788"/>
            <p:cNvSpPr>
              <a:spLocks/>
            </p:cNvSpPr>
            <p:nvPr/>
          </p:nvSpPr>
          <p:spPr bwMode="auto">
            <a:xfrm>
              <a:off x="6826283" y="45529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00" name="Freeform 789"/>
            <p:cNvSpPr>
              <a:spLocks/>
            </p:cNvSpPr>
            <p:nvPr/>
          </p:nvSpPr>
          <p:spPr bwMode="auto">
            <a:xfrm>
              <a:off x="6576563" y="49339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01" name="Freeform 790"/>
            <p:cNvSpPr>
              <a:spLocks/>
            </p:cNvSpPr>
            <p:nvPr/>
          </p:nvSpPr>
          <p:spPr bwMode="auto">
            <a:xfrm>
              <a:off x="6335187" y="48164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02" name="Freeform 791"/>
            <p:cNvSpPr>
              <a:spLocks/>
            </p:cNvSpPr>
            <p:nvPr/>
          </p:nvSpPr>
          <p:spPr bwMode="auto">
            <a:xfrm>
              <a:off x="6106667" y="48799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03" name="Freeform 792"/>
            <p:cNvSpPr>
              <a:spLocks/>
            </p:cNvSpPr>
            <p:nvPr/>
          </p:nvSpPr>
          <p:spPr bwMode="auto">
            <a:xfrm>
              <a:off x="5874622" y="49053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04" name="Freeform 793"/>
            <p:cNvSpPr>
              <a:spLocks/>
            </p:cNvSpPr>
            <p:nvPr/>
          </p:nvSpPr>
          <p:spPr bwMode="auto">
            <a:xfrm>
              <a:off x="5620622" y="49942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05" name="Freeform 794"/>
            <p:cNvSpPr>
              <a:spLocks/>
            </p:cNvSpPr>
            <p:nvPr/>
          </p:nvSpPr>
          <p:spPr bwMode="auto">
            <a:xfrm>
              <a:off x="5400489" y="47910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06" name="Freeform 795"/>
            <p:cNvSpPr>
              <a:spLocks/>
            </p:cNvSpPr>
            <p:nvPr/>
          </p:nvSpPr>
          <p:spPr bwMode="auto">
            <a:xfrm>
              <a:off x="5142256" y="46513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07" name="Freeform 796"/>
            <p:cNvSpPr>
              <a:spLocks/>
            </p:cNvSpPr>
            <p:nvPr/>
          </p:nvSpPr>
          <p:spPr bwMode="auto">
            <a:xfrm>
              <a:off x="4892489" y="412432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08" name="Freeform 797"/>
            <p:cNvSpPr>
              <a:spLocks/>
            </p:cNvSpPr>
            <p:nvPr/>
          </p:nvSpPr>
          <p:spPr bwMode="auto">
            <a:xfrm>
              <a:off x="4944533" y="4168783"/>
              <a:ext cx="1930400" cy="873125"/>
            </a:xfrm>
            <a:custGeom>
              <a:avLst/>
              <a:gdLst>
                <a:gd name="T0" fmla="*/ 0 w 912"/>
                <a:gd name="T1" fmla="*/ 0 h 550"/>
                <a:gd name="T2" fmla="*/ 2147483646 w 912"/>
                <a:gd name="T3" fmla="*/ 2147483646 h 550"/>
                <a:gd name="T4" fmla="*/ 2147483646 w 912"/>
                <a:gd name="T5" fmla="*/ 2147483646 h 550"/>
                <a:gd name="T6" fmla="*/ 2147483646 w 912"/>
                <a:gd name="T7" fmla="*/ 2147483646 h 550"/>
                <a:gd name="T8" fmla="*/ 2147483646 w 912"/>
                <a:gd name="T9" fmla="*/ 2147483646 h 550"/>
                <a:gd name="T10" fmla="*/ 2147483646 w 912"/>
                <a:gd name="T11" fmla="*/ 2147483646 h 550"/>
                <a:gd name="T12" fmla="*/ 2147483646 w 912"/>
                <a:gd name="T13" fmla="*/ 2147483646 h 550"/>
                <a:gd name="T14" fmla="*/ 2147483646 w 912"/>
                <a:gd name="T15" fmla="*/ 2147483646 h 550"/>
                <a:gd name="T16" fmla="*/ 2147483646 w 912"/>
                <a:gd name="T17" fmla="*/ 2147483646 h 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2"/>
                <a:gd name="T28" fmla="*/ 0 h 550"/>
                <a:gd name="T29" fmla="*/ 912 w 912"/>
                <a:gd name="T30" fmla="*/ 550 h 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2" h="550">
                  <a:moveTo>
                    <a:pt x="0" y="0"/>
                  </a:moveTo>
                  <a:lnTo>
                    <a:pt x="122" y="334"/>
                  </a:lnTo>
                  <a:lnTo>
                    <a:pt x="240" y="432"/>
                  </a:lnTo>
                  <a:lnTo>
                    <a:pt x="344" y="550"/>
                  </a:lnTo>
                  <a:lnTo>
                    <a:pt x="468" y="486"/>
                  </a:lnTo>
                  <a:lnTo>
                    <a:pt x="572" y="472"/>
                  </a:lnTo>
                  <a:lnTo>
                    <a:pt x="686" y="430"/>
                  </a:lnTo>
                  <a:lnTo>
                    <a:pt x="794" y="504"/>
                  </a:lnTo>
                  <a:lnTo>
                    <a:pt x="912" y="26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09" name="Line 798"/>
            <p:cNvSpPr>
              <a:spLocks noChangeShapeType="1"/>
            </p:cNvSpPr>
            <p:nvPr/>
          </p:nvSpPr>
          <p:spPr bwMode="auto">
            <a:xfrm rot="16200000" flipH="1">
              <a:off x="6670675" y="2690813"/>
              <a:ext cx="425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10" name="Line 799"/>
            <p:cNvSpPr>
              <a:spLocks noChangeShapeType="1"/>
            </p:cNvSpPr>
            <p:nvPr/>
          </p:nvSpPr>
          <p:spPr bwMode="auto">
            <a:xfrm>
              <a:off x="6798736" y="29067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11" name="Line 800"/>
            <p:cNvSpPr>
              <a:spLocks noChangeShapeType="1"/>
            </p:cNvSpPr>
            <p:nvPr/>
          </p:nvSpPr>
          <p:spPr bwMode="auto">
            <a:xfrm rot="16200000" flipH="1">
              <a:off x="6446308" y="2674938"/>
              <a:ext cx="3746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12" name="Line 801"/>
            <p:cNvSpPr>
              <a:spLocks noChangeShapeType="1"/>
            </p:cNvSpPr>
            <p:nvPr/>
          </p:nvSpPr>
          <p:spPr bwMode="auto">
            <a:xfrm>
              <a:off x="6548968" y="24907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13" name="Line 802"/>
            <p:cNvSpPr>
              <a:spLocks noChangeShapeType="1"/>
            </p:cNvSpPr>
            <p:nvPr/>
          </p:nvSpPr>
          <p:spPr bwMode="auto">
            <a:xfrm>
              <a:off x="6548968" y="28686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14" name="Line 803"/>
            <p:cNvSpPr>
              <a:spLocks noChangeShapeType="1"/>
            </p:cNvSpPr>
            <p:nvPr/>
          </p:nvSpPr>
          <p:spPr bwMode="auto">
            <a:xfrm rot="16200000" flipH="1">
              <a:off x="6206634" y="2593976"/>
              <a:ext cx="371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15" name="Line 804"/>
            <p:cNvSpPr>
              <a:spLocks noChangeShapeType="1"/>
            </p:cNvSpPr>
            <p:nvPr/>
          </p:nvSpPr>
          <p:spPr bwMode="auto">
            <a:xfrm>
              <a:off x="6307668" y="24050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16" name="Line 805"/>
            <p:cNvSpPr>
              <a:spLocks noChangeShapeType="1"/>
            </p:cNvSpPr>
            <p:nvPr/>
          </p:nvSpPr>
          <p:spPr bwMode="auto">
            <a:xfrm>
              <a:off x="6307668" y="27797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17" name="Line 806"/>
            <p:cNvSpPr>
              <a:spLocks noChangeShapeType="1"/>
            </p:cNvSpPr>
            <p:nvPr/>
          </p:nvSpPr>
          <p:spPr bwMode="auto">
            <a:xfrm rot="16200000" flipH="1">
              <a:off x="5965414" y="2606676"/>
              <a:ext cx="3968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18" name="Line 807"/>
            <p:cNvSpPr>
              <a:spLocks noChangeShapeType="1"/>
            </p:cNvSpPr>
            <p:nvPr/>
          </p:nvSpPr>
          <p:spPr bwMode="auto">
            <a:xfrm>
              <a:off x="6079067" y="24050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19" name="Line 808"/>
            <p:cNvSpPr>
              <a:spLocks noChangeShapeType="1"/>
            </p:cNvSpPr>
            <p:nvPr/>
          </p:nvSpPr>
          <p:spPr bwMode="auto">
            <a:xfrm>
              <a:off x="6079067" y="28114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20" name="Line 809"/>
            <p:cNvSpPr>
              <a:spLocks noChangeShapeType="1"/>
            </p:cNvSpPr>
            <p:nvPr/>
          </p:nvSpPr>
          <p:spPr bwMode="auto">
            <a:xfrm rot="16200000" flipH="1">
              <a:off x="5765083" y="2647951"/>
              <a:ext cx="3333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21" name="Line 810"/>
            <p:cNvSpPr>
              <a:spLocks noChangeShapeType="1"/>
            </p:cNvSpPr>
            <p:nvPr/>
          </p:nvSpPr>
          <p:spPr bwMode="auto">
            <a:xfrm>
              <a:off x="5846236" y="24812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22" name="Line 811"/>
            <p:cNvSpPr>
              <a:spLocks noChangeShapeType="1"/>
            </p:cNvSpPr>
            <p:nvPr/>
          </p:nvSpPr>
          <p:spPr bwMode="auto">
            <a:xfrm>
              <a:off x="5846236" y="28146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23" name="Line 812"/>
            <p:cNvSpPr>
              <a:spLocks noChangeShapeType="1"/>
            </p:cNvSpPr>
            <p:nvPr/>
          </p:nvSpPr>
          <p:spPr bwMode="auto">
            <a:xfrm rot="16200000" flipH="1">
              <a:off x="5508625" y="2719388"/>
              <a:ext cx="3365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24" name="Line 813"/>
            <p:cNvSpPr>
              <a:spLocks noChangeShapeType="1"/>
            </p:cNvSpPr>
            <p:nvPr/>
          </p:nvSpPr>
          <p:spPr bwMode="auto">
            <a:xfrm>
              <a:off x="5592236" y="25479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25" name="Line 814"/>
            <p:cNvSpPr>
              <a:spLocks noChangeShapeType="1"/>
            </p:cNvSpPr>
            <p:nvPr/>
          </p:nvSpPr>
          <p:spPr bwMode="auto">
            <a:xfrm>
              <a:off x="5592236" y="28971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26" name="Line 815"/>
            <p:cNvSpPr>
              <a:spLocks noChangeShapeType="1"/>
            </p:cNvSpPr>
            <p:nvPr/>
          </p:nvSpPr>
          <p:spPr bwMode="auto">
            <a:xfrm rot="16200000" flipH="1">
              <a:off x="5266267" y="2578100"/>
              <a:ext cx="381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27" name="Line 816"/>
            <p:cNvSpPr>
              <a:spLocks noChangeShapeType="1"/>
            </p:cNvSpPr>
            <p:nvPr/>
          </p:nvSpPr>
          <p:spPr bwMode="auto">
            <a:xfrm>
              <a:off x="5372100" y="23923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28" name="Line 817"/>
            <p:cNvSpPr>
              <a:spLocks noChangeShapeType="1"/>
            </p:cNvSpPr>
            <p:nvPr/>
          </p:nvSpPr>
          <p:spPr bwMode="auto">
            <a:xfrm>
              <a:off x="5372100" y="2768600"/>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29" name="Line 818"/>
            <p:cNvSpPr>
              <a:spLocks noChangeShapeType="1"/>
            </p:cNvSpPr>
            <p:nvPr/>
          </p:nvSpPr>
          <p:spPr bwMode="auto">
            <a:xfrm rot="16200000" flipH="1">
              <a:off x="5030258" y="2617788"/>
              <a:ext cx="3365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30" name="Line 819"/>
            <p:cNvSpPr>
              <a:spLocks noChangeShapeType="1"/>
            </p:cNvSpPr>
            <p:nvPr/>
          </p:nvSpPr>
          <p:spPr bwMode="auto">
            <a:xfrm>
              <a:off x="5113868" y="24558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31" name="Line 820"/>
            <p:cNvSpPr>
              <a:spLocks noChangeShapeType="1"/>
            </p:cNvSpPr>
            <p:nvPr/>
          </p:nvSpPr>
          <p:spPr bwMode="auto">
            <a:xfrm>
              <a:off x="5113868" y="27860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32" name="Line 821"/>
            <p:cNvSpPr>
              <a:spLocks noChangeShapeType="1"/>
            </p:cNvSpPr>
            <p:nvPr/>
          </p:nvSpPr>
          <p:spPr bwMode="auto">
            <a:xfrm rot="16200000" flipH="1">
              <a:off x="4795650" y="2578101"/>
              <a:ext cx="3079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33" name="Line 822"/>
            <p:cNvSpPr>
              <a:spLocks noChangeShapeType="1"/>
            </p:cNvSpPr>
            <p:nvPr/>
          </p:nvSpPr>
          <p:spPr bwMode="auto">
            <a:xfrm>
              <a:off x="4864100" y="24209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34" name="Line 823"/>
            <p:cNvSpPr>
              <a:spLocks noChangeShapeType="1"/>
            </p:cNvSpPr>
            <p:nvPr/>
          </p:nvSpPr>
          <p:spPr bwMode="auto">
            <a:xfrm>
              <a:off x="4864100" y="27320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35" name="Freeform 824"/>
            <p:cNvSpPr>
              <a:spLocks/>
            </p:cNvSpPr>
            <p:nvPr/>
          </p:nvSpPr>
          <p:spPr bwMode="auto">
            <a:xfrm>
              <a:off x="6826283" y="265112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36" name="Freeform 825"/>
            <p:cNvSpPr>
              <a:spLocks/>
            </p:cNvSpPr>
            <p:nvPr/>
          </p:nvSpPr>
          <p:spPr bwMode="auto">
            <a:xfrm>
              <a:off x="6576563" y="26352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37" name="Freeform 826"/>
            <p:cNvSpPr>
              <a:spLocks/>
            </p:cNvSpPr>
            <p:nvPr/>
          </p:nvSpPr>
          <p:spPr bwMode="auto">
            <a:xfrm>
              <a:off x="6335187" y="25590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38" name="Freeform 827"/>
            <p:cNvSpPr>
              <a:spLocks/>
            </p:cNvSpPr>
            <p:nvPr/>
          </p:nvSpPr>
          <p:spPr bwMode="auto">
            <a:xfrm>
              <a:off x="6106667" y="257492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39" name="Freeform 828"/>
            <p:cNvSpPr>
              <a:spLocks/>
            </p:cNvSpPr>
            <p:nvPr/>
          </p:nvSpPr>
          <p:spPr bwMode="auto">
            <a:xfrm>
              <a:off x="5874622" y="26098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40" name="Freeform 829"/>
            <p:cNvSpPr>
              <a:spLocks/>
            </p:cNvSpPr>
            <p:nvPr/>
          </p:nvSpPr>
          <p:spPr bwMode="auto">
            <a:xfrm>
              <a:off x="5620622" y="267652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41" name="Freeform 830"/>
            <p:cNvSpPr>
              <a:spLocks/>
            </p:cNvSpPr>
            <p:nvPr/>
          </p:nvSpPr>
          <p:spPr bwMode="auto">
            <a:xfrm>
              <a:off x="5400489" y="251142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42" name="Freeform 831"/>
            <p:cNvSpPr>
              <a:spLocks/>
            </p:cNvSpPr>
            <p:nvPr/>
          </p:nvSpPr>
          <p:spPr bwMode="auto">
            <a:xfrm>
              <a:off x="5142256" y="256540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43" name="Freeform 832"/>
            <p:cNvSpPr>
              <a:spLocks/>
            </p:cNvSpPr>
            <p:nvPr/>
          </p:nvSpPr>
          <p:spPr bwMode="auto">
            <a:xfrm>
              <a:off x="4892489" y="252412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D91C38"/>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44" name="Freeform 833"/>
            <p:cNvSpPr>
              <a:spLocks/>
            </p:cNvSpPr>
            <p:nvPr/>
          </p:nvSpPr>
          <p:spPr bwMode="auto">
            <a:xfrm>
              <a:off x="4948769" y="2552700"/>
              <a:ext cx="1938867" cy="177800"/>
            </a:xfrm>
            <a:custGeom>
              <a:avLst/>
              <a:gdLst>
                <a:gd name="T0" fmla="*/ 0 w 916"/>
                <a:gd name="T1" fmla="*/ 2147483646 h 112"/>
                <a:gd name="T2" fmla="*/ 2147483646 w 916"/>
                <a:gd name="T3" fmla="*/ 2147483646 h 112"/>
                <a:gd name="T4" fmla="*/ 2147483646 w 916"/>
                <a:gd name="T5" fmla="*/ 0 h 112"/>
                <a:gd name="T6" fmla="*/ 2147483646 w 916"/>
                <a:gd name="T7" fmla="*/ 2147483646 h 112"/>
                <a:gd name="T8" fmla="*/ 2147483646 w 916"/>
                <a:gd name="T9" fmla="*/ 2147483646 h 112"/>
                <a:gd name="T10" fmla="*/ 2147483646 w 916"/>
                <a:gd name="T11" fmla="*/ 2147483646 h 112"/>
                <a:gd name="T12" fmla="*/ 2147483646 w 916"/>
                <a:gd name="T13" fmla="*/ 2147483646 h 112"/>
                <a:gd name="T14" fmla="*/ 2147483646 w 916"/>
                <a:gd name="T15" fmla="*/ 2147483646 h 112"/>
                <a:gd name="T16" fmla="*/ 2147483646 w 916"/>
                <a:gd name="T17" fmla="*/ 2147483646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6"/>
                <a:gd name="T28" fmla="*/ 0 h 112"/>
                <a:gd name="T29" fmla="*/ 916 w 916"/>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6" h="112">
                  <a:moveTo>
                    <a:pt x="0" y="20"/>
                  </a:moveTo>
                  <a:lnTo>
                    <a:pt x="114" y="42"/>
                  </a:lnTo>
                  <a:lnTo>
                    <a:pt x="238" y="0"/>
                  </a:lnTo>
                  <a:lnTo>
                    <a:pt x="344" y="112"/>
                  </a:lnTo>
                  <a:lnTo>
                    <a:pt x="462" y="58"/>
                  </a:lnTo>
                  <a:lnTo>
                    <a:pt x="576" y="36"/>
                  </a:lnTo>
                  <a:lnTo>
                    <a:pt x="686" y="28"/>
                  </a:lnTo>
                  <a:lnTo>
                    <a:pt x="800" y="84"/>
                  </a:lnTo>
                  <a:lnTo>
                    <a:pt x="916" y="86"/>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45" name="Line 834"/>
            <p:cNvSpPr>
              <a:spLocks noChangeShapeType="1"/>
            </p:cNvSpPr>
            <p:nvPr/>
          </p:nvSpPr>
          <p:spPr bwMode="auto">
            <a:xfrm>
              <a:off x="6798736" y="24812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46" name="Line 835"/>
            <p:cNvSpPr>
              <a:spLocks noChangeShapeType="1"/>
            </p:cNvSpPr>
            <p:nvPr/>
          </p:nvSpPr>
          <p:spPr bwMode="auto">
            <a:xfrm>
              <a:off x="4038600" y="42084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47" name="Line 836"/>
            <p:cNvSpPr>
              <a:spLocks noChangeShapeType="1"/>
            </p:cNvSpPr>
            <p:nvPr/>
          </p:nvSpPr>
          <p:spPr bwMode="auto">
            <a:xfrm>
              <a:off x="6798736" y="44624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48" name="Line 837"/>
            <p:cNvSpPr>
              <a:spLocks noChangeShapeType="1"/>
            </p:cNvSpPr>
            <p:nvPr/>
          </p:nvSpPr>
          <p:spPr bwMode="auto">
            <a:xfrm rot="16200000" flipH="1">
              <a:off x="9546508" y="4381501"/>
              <a:ext cx="3651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49" name="Line 838"/>
            <p:cNvSpPr>
              <a:spLocks noChangeShapeType="1"/>
            </p:cNvSpPr>
            <p:nvPr/>
          </p:nvSpPr>
          <p:spPr bwMode="auto">
            <a:xfrm>
              <a:off x="9643536" y="45608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50" name="Line 839"/>
            <p:cNvSpPr>
              <a:spLocks noChangeShapeType="1"/>
            </p:cNvSpPr>
            <p:nvPr/>
          </p:nvSpPr>
          <p:spPr bwMode="auto">
            <a:xfrm rot="16200000" flipH="1">
              <a:off x="9338733" y="4789488"/>
              <a:ext cx="279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51" name="Line 840"/>
            <p:cNvSpPr>
              <a:spLocks noChangeShapeType="1"/>
            </p:cNvSpPr>
            <p:nvPr/>
          </p:nvSpPr>
          <p:spPr bwMode="auto">
            <a:xfrm>
              <a:off x="9393768" y="46561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52" name="Line 841"/>
            <p:cNvSpPr>
              <a:spLocks noChangeShapeType="1"/>
            </p:cNvSpPr>
            <p:nvPr/>
          </p:nvSpPr>
          <p:spPr bwMode="auto">
            <a:xfrm>
              <a:off x="9393768" y="49355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53" name="Line 842"/>
            <p:cNvSpPr>
              <a:spLocks noChangeShapeType="1"/>
            </p:cNvSpPr>
            <p:nvPr/>
          </p:nvSpPr>
          <p:spPr bwMode="auto">
            <a:xfrm rot="16200000" flipH="1">
              <a:off x="9109417" y="4787901"/>
              <a:ext cx="2571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54" name="Line 843"/>
            <p:cNvSpPr>
              <a:spLocks noChangeShapeType="1"/>
            </p:cNvSpPr>
            <p:nvPr/>
          </p:nvSpPr>
          <p:spPr bwMode="auto">
            <a:xfrm>
              <a:off x="9152468" y="46624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55" name="Line 844"/>
            <p:cNvSpPr>
              <a:spLocks noChangeShapeType="1"/>
            </p:cNvSpPr>
            <p:nvPr/>
          </p:nvSpPr>
          <p:spPr bwMode="auto">
            <a:xfrm>
              <a:off x="9152468" y="49228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56" name="Line 845"/>
            <p:cNvSpPr>
              <a:spLocks noChangeShapeType="1"/>
            </p:cNvSpPr>
            <p:nvPr/>
          </p:nvSpPr>
          <p:spPr bwMode="auto">
            <a:xfrm rot="16200000" flipH="1">
              <a:off x="8875183" y="4792663"/>
              <a:ext cx="266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57" name="Line 846"/>
            <p:cNvSpPr>
              <a:spLocks noChangeShapeType="1"/>
            </p:cNvSpPr>
            <p:nvPr/>
          </p:nvSpPr>
          <p:spPr bwMode="auto">
            <a:xfrm>
              <a:off x="8923868" y="46593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58" name="Line 847"/>
            <p:cNvSpPr>
              <a:spLocks noChangeShapeType="1"/>
            </p:cNvSpPr>
            <p:nvPr/>
          </p:nvSpPr>
          <p:spPr bwMode="auto">
            <a:xfrm>
              <a:off x="8923868" y="49291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59" name="Line 848"/>
            <p:cNvSpPr>
              <a:spLocks noChangeShapeType="1"/>
            </p:cNvSpPr>
            <p:nvPr/>
          </p:nvSpPr>
          <p:spPr bwMode="auto">
            <a:xfrm rot="16200000" flipH="1">
              <a:off x="8674100" y="4891088"/>
              <a:ext cx="203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60" name="Line 849"/>
            <p:cNvSpPr>
              <a:spLocks noChangeShapeType="1"/>
            </p:cNvSpPr>
            <p:nvPr/>
          </p:nvSpPr>
          <p:spPr bwMode="auto">
            <a:xfrm>
              <a:off x="8691036" y="47926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61" name="Line 850"/>
            <p:cNvSpPr>
              <a:spLocks noChangeShapeType="1"/>
            </p:cNvSpPr>
            <p:nvPr/>
          </p:nvSpPr>
          <p:spPr bwMode="auto">
            <a:xfrm>
              <a:off x="8691036" y="50022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62" name="Line 851"/>
            <p:cNvSpPr>
              <a:spLocks noChangeShapeType="1"/>
            </p:cNvSpPr>
            <p:nvPr/>
          </p:nvSpPr>
          <p:spPr bwMode="auto">
            <a:xfrm rot="16200000" flipH="1">
              <a:off x="8426450" y="4929188"/>
              <a:ext cx="1905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63" name="Line 852"/>
            <p:cNvSpPr>
              <a:spLocks noChangeShapeType="1"/>
            </p:cNvSpPr>
            <p:nvPr/>
          </p:nvSpPr>
          <p:spPr bwMode="auto">
            <a:xfrm>
              <a:off x="8437036" y="48371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64" name="Line 853"/>
            <p:cNvSpPr>
              <a:spLocks noChangeShapeType="1"/>
            </p:cNvSpPr>
            <p:nvPr/>
          </p:nvSpPr>
          <p:spPr bwMode="auto">
            <a:xfrm>
              <a:off x="8437036" y="50339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65" name="Line 854"/>
            <p:cNvSpPr>
              <a:spLocks noChangeShapeType="1"/>
            </p:cNvSpPr>
            <p:nvPr/>
          </p:nvSpPr>
          <p:spPr bwMode="auto">
            <a:xfrm rot="16200000" flipH="1">
              <a:off x="8166798" y="4794251"/>
              <a:ext cx="2698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66" name="Line 855"/>
            <p:cNvSpPr>
              <a:spLocks noChangeShapeType="1"/>
            </p:cNvSpPr>
            <p:nvPr/>
          </p:nvSpPr>
          <p:spPr bwMode="auto">
            <a:xfrm>
              <a:off x="8216900" y="46561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67" name="Line 856"/>
            <p:cNvSpPr>
              <a:spLocks noChangeShapeType="1"/>
            </p:cNvSpPr>
            <p:nvPr/>
          </p:nvSpPr>
          <p:spPr bwMode="auto">
            <a:xfrm>
              <a:off x="8216900" y="49260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68" name="Line 857"/>
            <p:cNvSpPr>
              <a:spLocks noChangeShapeType="1"/>
            </p:cNvSpPr>
            <p:nvPr/>
          </p:nvSpPr>
          <p:spPr bwMode="auto">
            <a:xfrm rot="16200000" flipH="1">
              <a:off x="7927504" y="4597401"/>
              <a:ext cx="2317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69" name="Line 858"/>
            <p:cNvSpPr>
              <a:spLocks noChangeShapeType="1"/>
            </p:cNvSpPr>
            <p:nvPr/>
          </p:nvSpPr>
          <p:spPr bwMode="auto">
            <a:xfrm>
              <a:off x="7958668" y="44783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70" name="Line 859"/>
            <p:cNvSpPr>
              <a:spLocks noChangeShapeType="1"/>
            </p:cNvSpPr>
            <p:nvPr/>
          </p:nvSpPr>
          <p:spPr bwMode="auto">
            <a:xfrm>
              <a:off x="7958668" y="47164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71" name="Line 860"/>
            <p:cNvSpPr>
              <a:spLocks noChangeShapeType="1"/>
            </p:cNvSpPr>
            <p:nvPr/>
          </p:nvSpPr>
          <p:spPr bwMode="auto">
            <a:xfrm rot="16200000" flipH="1">
              <a:off x="7631642" y="4068763"/>
              <a:ext cx="323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72" name="Line 861"/>
            <p:cNvSpPr>
              <a:spLocks noChangeShapeType="1"/>
            </p:cNvSpPr>
            <p:nvPr/>
          </p:nvSpPr>
          <p:spPr bwMode="auto">
            <a:xfrm>
              <a:off x="7708900" y="39036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73" name="Line 862"/>
            <p:cNvSpPr>
              <a:spLocks noChangeShapeType="1"/>
            </p:cNvSpPr>
            <p:nvPr/>
          </p:nvSpPr>
          <p:spPr bwMode="auto">
            <a:xfrm>
              <a:off x="7708900" y="42338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74" name="Freeform 863"/>
            <p:cNvSpPr>
              <a:spLocks/>
            </p:cNvSpPr>
            <p:nvPr/>
          </p:nvSpPr>
          <p:spPr bwMode="auto">
            <a:xfrm>
              <a:off x="9671922" y="43370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75" name="Freeform 864"/>
            <p:cNvSpPr>
              <a:spLocks/>
            </p:cNvSpPr>
            <p:nvPr/>
          </p:nvSpPr>
          <p:spPr bwMode="auto">
            <a:xfrm>
              <a:off x="9422156" y="47529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76" name="Freeform 865"/>
            <p:cNvSpPr>
              <a:spLocks/>
            </p:cNvSpPr>
            <p:nvPr/>
          </p:nvSpPr>
          <p:spPr bwMode="auto">
            <a:xfrm>
              <a:off x="9180856" y="47656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77" name="Freeform 866"/>
            <p:cNvSpPr>
              <a:spLocks/>
            </p:cNvSpPr>
            <p:nvPr/>
          </p:nvSpPr>
          <p:spPr bwMode="auto">
            <a:xfrm>
              <a:off x="8952256" y="47656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78" name="Freeform 867"/>
            <p:cNvSpPr>
              <a:spLocks/>
            </p:cNvSpPr>
            <p:nvPr/>
          </p:nvSpPr>
          <p:spPr bwMode="auto">
            <a:xfrm>
              <a:off x="8719422" y="48545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79" name="Freeform 868"/>
            <p:cNvSpPr>
              <a:spLocks/>
            </p:cNvSpPr>
            <p:nvPr/>
          </p:nvSpPr>
          <p:spPr bwMode="auto">
            <a:xfrm>
              <a:off x="8465422" y="49085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80" name="Freeform 869"/>
            <p:cNvSpPr>
              <a:spLocks/>
            </p:cNvSpPr>
            <p:nvPr/>
          </p:nvSpPr>
          <p:spPr bwMode="auto">
            <a:xfrm>
              <a:off x="8244507" y="47561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81" name="Freeform 870"/>
            <p:cNvSpPr>
              <a:spLocks/>
            </p:cNvSpPr>
            <p:nvPr/>
          </p:nvSpPr>
          <p:spPr bwMode="auto">
            <a:xfrm>
              <a:off x="7986207" y="45529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82" name="Freeform 871"/>
            <p:cNvSpPr>
              <a:spLocks/>
            </p:cNvSpPr>
            <p:nvPr/>
          </p:nvSpPr>
          <p:spPr bwMode="auto">
            <a:xfrm>
              <a:off x="7736443" y="40195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283" name="Freeform 872"/>
            <p:cNvSpPr>
              <a:spLocks/>
            </p:cNvSpPr>
            <p:nvPr/>
          </p:nvSpPr>
          <p:spPr bwMode="auto">
            <a:xfrm>
              <a:off x="7789333" y="4064000"/>
              <a:ext cx="1938867" cy="904875"/>
            </a:xfrm>
            <a:custGeom>
              <a:avLst/>
              <a:gdLst>
                <a:gd name="T0" fmla="*/ 0 w 916"/>
                <a:gd name="T1" fmla="*/ 0 h 570"/>
                <a:gd name="T2" fmla="*/ 2147483646 w 916"/>
                <a:gd name="T3" fmla="*/ 2147483646 h 570"/>
                <a:gd name="T4" fmla="*/ 2147483646 w 916"/>
                <a:gd name="T5" fmla="*/ 2147483646 h 570"/>
                <a:gd name="T6" fmla="*/ 2147483646 w 916"/>
                <a:gd name="T7" fmla="*/ 2147483646 h 570"/>
                <a:gd name="T8" fmla="*/ 2147483646 w 916"/>
                <a:gd name="T9" fmla="*/ 2147483646 h 570"/>
                <a:gd name="T10" fmla="*/ 2147483646 w 916"/>
                <a:gd name="T11" fmla="*/ 2147483646 h 570"/>
                <a:gd name="T12" fmla="*/ 2147483646 w 916"/>
                <a:gd name="T13" fmla="*/ 2147483646 h 570"/>
                <a:gd name="T14" fmla="*/ 2147483646 w 916"/>
                <a:gd name="T15" fmla="*/ 2147483646 h 570"/>
                <a:gd name="T16" fmla="*/ 2147483646 w 916"/>
                <a:gd name="T17" fmla="*/ 2147483646 h 570"/>
                <a:gd name="T18" fmla="*/ 2147483646 w 916"/>
                <a:gd name="T19" fmla="*/ 2147483646 h 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6"/>
                <a:gd name="T31" fmla="*/ 0 h 570"/>
                <a:gd name="T32" fmla="*/ 916 w 916"/>
                <a:gd name="T33" fmla="*/ 570 h 5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6" h="570">
                  <a:moveTo>
                    <a:pt x="0" y="0"/>
                  </a:moveTo>
                  <a:lnTo>
                    <a:pt x="116" y="336"/>
                  </a:lnTo>
                  <a:lnTo>
                    <a:pt x="244" y="470"/>
                  </a:lnTo>
                  <a:lnTo>
                    <a:pt x="348" y="570"/>
                  </a:lnTo>
                  <a:lnTo>
                    <a:pt x="352" y="558"/>
                  </a:lnTo>
                  <a:lnTo>
                    <a:pt x="464" y="518"/>
                  </a:lnTo>
                  <a:lnTo>
                    <a:pt x="574" y="468"/>
                  </a:lnTo>
                  <a:lnTo>
                    <a:pt x="688" y="468"/>
                  </a:lnTo>
                  <a:lnTo>
                    <a:pt x="796" y="466"/>
                  </a:lnTo>
                  <a:lnTo>
                    <a:pt x="916" y="196"/>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84" name="Line 873"/>
            <p:cNvSpPr>
              <a:spLocks noChangeShapeType="1"/>
            </p:cNvSpPr>
            <p:nvPr/>
          </p:nvSpPr>
          <p:spPr bwMode="auto">
            <a:xfrm rot="16200000" flipH="1">
              <a:off x="9626600" y="2271713"/>
              <a:ext cx="203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85" name="Line 874"/>
            <p:cNvSpPr>
              <a:spLocks noChangeShapeType="1"/>
            </p:cNvSpPr>
            <p:nvPr/>
          </p:nvSpPr>
          <p:spPr bwMode="auto">
            <a:xfrm>
              <a:off x="9643536" y="23764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86" name="Line 875"/>
            <p:cNvSpPr>
              <a:spLocks noChangeShapeType="1"/>
            </p:cNvSpPr>
            <p:nvPr/>
          </p:nvSpPr>
          <p:spPr bwMode="auto">
            <a:xfrm rot="16200000" flipH="1">
              <a:off x="9329208" y="2195513"/>
              <a:ext cx="298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87" name="Line 876"/>
            <p:cNvSpPr>
              <a:spLocks noChangeShapeType="1"/>
            </p:cNvSpPr>
            <p:nvPr/>
          </p:nvSpPr>
          <p:spPr bwMode="auto">
            <a:xfrm>
              <a:off x="9393768" y="20526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88" name="Line 877"/>
            <p:cNvSpPr>
              <a:spLocks noChangeShapeType="1"/>
            </p:cNvSpPr>
            <p:nvPr/>
          </p:nvSpPr>
          <p:spPr bwMode="auto">
            <a:xfrm>
              <a:off x="9393768" y="23510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89" name="Line 878"/>
            <p:cNvSpPr>
              <a:spLocks noChangeShapeType="1"/>
            </p:cNvSpPr>
            <p:nvPr/>
          </p:nvSpPr>
          <p:spPr bwMode="auto">
            <a:xfrm rot="16200000" flipH="1">
              <a:off x="9097433" y="2382838"/>
              <a:ext cx="279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90" name="Line 879"/>
            <p:cNvSpPr>
              <a:spLocks noChangeShapeType="1"/>
            </p:cNvSpPr>
            <p:nvPr/>
          </p:nvSpPr>
          <p:spPr bwMode="auto">
            <a:xfrm>
              <a:off x="9152468" y="22526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91" name="Line 880"/>
            <p:cNvSpPr>
              <a:spLocks noChangeShapeType="1"/>
            </p:cNvSpPr>
            <p:nvPr/>
          </p:nvSpPr>
          <p:spPr bwMode="auto">
            <a:xfrm>
              <a:off x="9152468" y="25225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92" name="Line 881"/>
            <p:cNvSpPr>
              <a:spLocks noChangeShapeType="1"/>
            </p:cNvSpPr>
            <p:nvPr/>
          </p:nvSpPr>
          <p:spPr bwMode="auto">
            <a:xfrm rot="16200000" flipH="1">
              <a:off x="8872008" y="2386013"/>
              <a:ext cx="2730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93" name="Line 882"/>
            <p:cNvSpPr>
              <a:spLocks noChangeShapeType="1"/>
            </p:cNvSpPr>
            <p:nvPr/>
          </p:nvSpPr>
          <p:spPr bwMode="auto">
            <a:xfrm>
              <a:off x="8923868" y="22526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94" name="Line 883"/>
            <p:cNvSpPr>
              <a:spLocks noChangeShapeType="1"/>
            </p:cNvSpPr>
            <p:nvPr/>
          </p:nvSpPr>
          <p:spPr bwMode="auto">
            <a:xfrm>
              <a:off x="8923868" y="25288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95" name="Line 884"/>
            <p:cNvSpPr>
              <a:spLocks noChangeShapeType="1"/>
            </p:cNvSpPr>
            <p:nvPr/>
          </p:nvSpPr>
          <p:spPr bwMode="auto">
            <a:xfrm rot="16200000" flipH="1">
              <a:off x="8636000" y="2366963"/>
              <a:ext cx="279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96" name="Line 885"/>
            <p:cNvSpPr>
              <a:spLocks noChangeShapeType="1"/>
            </p:cNvSpPr>
            <p:nvPr/>
          </p:nvSpPr>
          <p:spPr bwMode="auto">
            <a:xfrm>
              <a:off x="8691036" y="22336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97" name="Line 886"/>
            <p:cNvSpPr>
              <a:spLocks noChangeShapeType="1"/>
            </p:cNvSpPr>
            <p:nvPr/>
          </p:nvSpPr>
          <p:spPr bwMode="auto">
            <a:xfrm>
              <a:off x="8691036" y="25066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98" name="Line 887"/>
            <p:cNvSpPr>
              <a:spLocks noChangeShapeType="1"/>
            </p:cNvSpPr>
            <p:nvPr/>
          </p:nvSpPr>
          <p:spPr bwMode="auto">
            <a:xfrm rot="16200000" flipH="1">
              <a:off x="8406683" y="2171701"/>
              <a:ext cx="2317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299" name="Line 888"/>
            <p:cNvSpPr>
              <a:spLocks noChangeShapeType="1"/>
            </p:cNvSpPr>
            <p:nvPr/>
          </p:nvSpPr>
          <p:spPr bwMode="auto">
            <a:xfrm>
              <a:off x="8437036" y="206533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00" name="Line 889"/>
            <p:cNvSpPr>
              <a:spLocks noChangeShapeType="1"/>
            </p:cNvSpPr>
            <p:nvPr/>
          </p:nvSpPr>
          <p:spPr bwMode="auto">
            <a:xfrm>
              <a:off x="8437036" y="22971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01" name="Line 890"/>
            <p:cNvSpPr>
              <a:spLocks noChangeShapeType="1"/>
            </p:cNvSpPr>
            <p:nvPr/>
          </p:nvSpPr>
          <p:spPr bwMode="auto">
            <a:xfrm rot="16200000" flipH="1">
              <a:off x="8163623" y="2439988"/>
              <a:ext cx="2762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02" name="Line 891"/>
            <p:cNvSpPr>
              <a:spLocks noChangeShapeType="1"/>
            </p:cNvSpPr>
            <p:nvPr/>
          </p:nvSpPr>
          <p:spPr bwMode="auto">
            <a:xfrm>
              <a:off x="8216900" y="23129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03" name="Line 892"/>
            <p:cNvSpPr>
              <a:spLocks noChangeShapeType="1"/>
            </p:cNvSpPr>
            <p:nvPr/>
          </p:nvSpPr>
          <p:spPr bwMode="auto">
            <a:xfrm>
              <a:off x="8216900" y="2578100"/>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04" name="Line 893"/>
            <p:cNvSpPr>
              <a:spLocks noChangeShapeType="1"/>
            </p:cNvSpPr>
            <p:nvPr/>
          </p:nvSpPr>
          <p:spPr bwMode="auto">
            <a:xfrm rot="16200000" flipH="1">
              <a:off x="7921154" y="2381251"/>
              <a:ext cx="244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05" name="Line 894"/>
            <p:cNvSpPr>
              <a:spLocks noChangeShapeType="1"/>
            </p:cNvSpPr>
            <p:nvPr/>
          </p:nvSpPr>
          <p:spPr bwMode="auto">
            <a:xfrm>
              <a:off x="7958668" y="22621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06" name="Line 895"/>
            <p:cNvSpPr>
              <a:spLocks noChangeShapeType="1"/>
            </p:cNvSpPr>
            <p:nvPr/>
          </p:nvSpPr>
          <p:spPr bwMode="auto">
            <a:xfrm>
              <a:off x="7958668" y="25034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07" name="Line 896"/>
            <p:cNvSpPr>
              <a:spLocks noChangeShapeType="1"/>
            </p:cNvSpPr>
            <p:nvPr/>
          </p:nvSpPr>
          <p:spPr bwMode="auto">
            <a:xfrm rot="16200000" flipH="1">
              <a:off x="7642815" y="2559051"/>
              <a:ext cx="3016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08" name="Line 897"/>
            <p:cNvSpPr>
              <a:spLocks noChangeShapeType="1"/>
            </p:cNvSpPr>
            <p:nvPr/>
          </p:nvSpPr>
          <p:spPr bwMode="auto">
            <a:xfrm>
              <a:off x="7708900" y="2414588"/>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09" name="Line 898"/>
            <p:cNvSpPr>
              <a:spLocks noChangeShapeType="1"/>
            </p:cNvSpPr>
            <p:nvPr/>
          </p:nvSpPr>
          <p:spPr bwMode="auto">
            <a:xfrm>
              <a:off x="7708900" y="27098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10" name="Freeform 899"/>
            <p:cNvSpPr>
              <a:spLocks/>
            </p:cNvSpPr>
            <p:nvPr/>
          </p:nvSpPr>
          <p:spPr bwMode="auto">
            <a:xfrm>
              <a:off x="9671922" y="22415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311" name="Freeform 900"/>
            <p:cNvSpPr>
              <a:spLocks/>
            </p:cNvSpPr>
            <p:nvPr/>
          </p:nvSpPr>
          <p:spPr bwMode="auto">
            <a:xfrm>
              <a:off x="9422156" y="21780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312" name="Freeform 901"/>
            <p:cNvSpPr>
              <a:spLocks/>
            </p:cNvSpPr>
            <p:nvPr/>
          </p:nvSpPr>
          <p:spPr bwMode="auto">
            <a:xfrm>
              <a:off x="9180856" y="23558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313" name="Freeform 902"/>
            <p:cNvSpPr>
              <a:spLocks/>
            </p:cNvSpPr>
            <p:nvPr/>
          </p:nvSpPr>
          <p:spPr bwMode="auto">
            <a:xfrm>
              <a:off x="8952256" y="23685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314" name="Freeform 903"/>
            <p:cNvSpPr>
              <a:spLocks/>
            </p:cNvSpPr>
            <p:nvPr/>
          </p:nvSpPr>
          <p:spPr bwMode="auto">
            <a:xfrm>
              <a:off x="8719422" y="23431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315" name="Freeform 904"/>
            <p:cNvSpPr>
              <a:spLocks/>
            </p:cNvSpPr>
            <p:nvPr/>
          </p:nvSpPr>
          <p:spPr bwMode="auto">
            <a:xfrm>
              <a:off x="8465422" y="21494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316" name="Freeform 905"/>
            <p:cNvSpPr>
              <a:spLocks/>
            </p:cNvSpPr>
            <p:nvPr/>
          </p:nvSpPr>
          <p:spPr bwMode="auto">
            <a:xfrm>
              <a:off x="8244507" y="239712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317" name="Freeform 906"/>
            <p:cNvSpPr>
              <a:spLocks/>
            </p:cNvSpPr>
            <p:nvPr/>
          </p:nvSpPr>
          <p:spPr bwMode="auto">
            <a:xfrm>
              <a:off x="7986207" y="2355850"/>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318" name="Freeform 907"/>
            <p:cNvSpPr>
              <a:spLocks/>
            </p:cNvSpPr>
            <p:nvPr/>
          </p:nvSpPr>
          <p:spPr bwMode="auto">
            <a:xfrm>
              <a:off x="7736443" y="2530475"/>
              <a:ext cx="120649" cy="90488"/>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0 h 61"/>
                <a:gd name="T18" fmla="*/ 2147483646 w 61"/>
                <a:gd name="T19" fmla="*/ 2147483646 h 61"/>
                <a:gd name="T20" fmla="*/ 2147483646 w 61"/>
                <a:gd name="T21" fmla="*/ 2147483646 h 61"/>
                <a:gd name="T22" fmla="*/ 2147483646 w 61"/>
                <a:gd name="T23" fmla="*/ 2147483646 h 61"/>
                <a:gd name="T24" fmla="*/ 0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1"/>
                <a:gd name="T53" fmla="*/ 61 w 6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1">
                  <a:moveTo>
                    <a:pt x="31" y="61"/>
                  </a:moveTo>
                  <a:lnTo>
                    <a:pt x="42" y="59"/>
                  </a:lnTo>
                  <a:lnTo>
                    <a:pt x="52" y="52"/>
                  </a:lnTo>
                  <a:lnTo>
                    <a:pt x="60" y="42"/>
                  </a:lnTo>
                  <a:lnTo>
                    <a:pt x="61" y="31"/>
                  </a:lnTo>
                  <a:lnTo>
                    <a:pt x="60" y="19"/>
                  </a:lnTo>
                  <a:lnTo>
                    <a:pt x="52" y="10"/>
                  </a:lnTo>
                  <a:lnTo>
                    <a:pt x="42" y="2"/>
                  </a:lnTo>
                  <a:lnTo>
                    <a:pt x="31" y="0"/>
                  </a:lnTo>
                  <a:lnTo>
                    <a:pt x="19" y="2"/>
                  </a:lnTo>
                  <a:lnTo>
                    <a:pt x="9" y="10"/>
                  </a:lnTo>
                  <a:lnTo>
                    <a:pt x="2" y="19"/>
                  </a:lnTo>
                  <a:lnTo>
                    <a:pt x="0" y="31"/>
                  </a:lnTo>
                  <a:lnTo>
                    <a:pt x="2" y="42"/>
                  </a:lnTo>
                  <a:lnTo>
                    <a:pt x="9" y="52"/>
                  </a:lnTo>
                  <a:lnTo>
                    <a:pt x="19" y="59"/>
                  </a:lnTo>
                  <a:lnTo>
                    <a:pt x="31" y="61"/>
                  </a:lnTo>
                  <a:close/>
                </a:path>
              </a:pathLst>
            </a:custGeom>
            <a:solidFill>
              <a:srgbClr val="FFC832"/>
            </a:solidFill>
            <a:ln w="9525">
              <a:solidFill>
                <a:schemeClr val="tx1"/>
              </a:solidFill>
              <a:round/>
              <a:headEnd/>
              <a:tailEnd/>
            </a:ln>
          </p:spPr>
          <p:txBody>
            <a:bodyPr/>
            <a:lstStyle/>
            <a:p>
              <a:pPr eaLnBrk="0" fontAlgn="base" hangingPunct="0">
                <a:spcBef>
                  <a:spcPct val="0"/>
                </a:spcBef>
                <a:spcAft>
                  <a:spcPct val="0"/>
                </a:spcAft>
              </a:pPr>
              <a:endParaRPr lang="fr-FR" dirty="0">
                <a:solidFill>
                  <a:srgbClr val="FFFF99"/>
                </a:solidFill>
              </a:endParaRPr>
            </a:p>
          </p:txBody>
        </p:sp>
        <p:sp>
          <p:nvSpPr>
            <p:cNvPr id="87319" name="Freeform 908"/>
            <p:cNvSpPr>
              <a:spLocks/>
            </p:cNvSpPr>
            <p:nvPr/>
          </p:nvSpPr>
          <p:spPr bwMode="auto">
            <a:xfrm>
              <a:off x="7793567" y="2187575"/>
              <a:ext cx="1930400" cy="374650"/>
            </a:xfrm>
            <a:custGeom>
              <a:avLst/>
              <a:gdLst>
                <a:gd name="T0" fmla="*/ 0 w 912"/>
                <a:gd name="T1" fmla="*/ 2147483646 h 236"/>
                <a:gd name="T2" fmla="*/ 2147483646 w 912"/>
                <a:gd name="T3" fmla="*/ 2147483646 h 236"/>
                <a:gd name="T4" fmla="*/ 2147483646 w 912"/>
                <a:gd name="T5" fmla="*/ 2147483646 h 236"/>
                <a:gd name="T6" fmla="*/ 2147483646 w 912"/>
                <a:gd name="T7" fmla="*/ 0 h 236"/>
                <a:gd name="T8" fmla="*/ 2147483646 w 912"/>
                <a:gd name="T9" fmla="*/ 2147483646 h 236"/>
                <a:gd name="T10" fmla="*/ 2147483646 w 912"/>
                <a:gd name="T11" fmla="*/ 2147483646 h 236"/>
                <a:gd name="T12" fmla="*/ 2147483646 w 912"/>
                <a:gd name="T13" fmla="*/ 2147483646 h 236"/>
                <a:gd name="T14" fmla="*/ 2147483646 w 912"/>
                <a:gd name="T15" fmla="*/ 2147483646 h 236"/>
                <a:gd name="T16" fmla="*/ 2147483646 w 912"/>
                <a:gd name="T17" fmla="*/ 2147483646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2"/>
                <a:gd name="T28" fmla="*/ 0 h 236"/>
                <a:gd name="T29" fmla="*/ 912 w 912"/>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2" h="236">
                  <a:moveTo>
                    <a:pt x="0" y="236"/>
                  </a:moveTo>
                  <a:lnTo>
                    <a:pt x="120" y="126"/>
                  </a:lnTo>
                  <a:lnTo>
                    <a:pt x="236" y="160"/>
                  </a:lnTo>
                  <a:lnTo>
                    <a:pt x="348" y="0"/>
                  </a:lnTo>
                  <a:lnTo>
                    <a:pt x="464" y="130"/>
                  </a:lnTo>
                  <a:lnTo>
                    <a:pt x="576" y="138"/>
                  </a:lnTo>
                  <a:lnTo>
                    <a:pt x="686" y="138"/>
                  </a:lnTo>
                  <a:lnTo>
                    <a:pt x="800" y="18"/>
                  </a:lnTo>
                  <a:lnTo>
                    <a:pt x="912" y="6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20" name="Line 911"/>
            <p:cNvSpPr>
              <a:spLocks noChangeShapeType="1"/>
            </p:cNvSpPr>
            <p:nvPr/>
          </p:nvSpPr>
          <p:spPr bwMode="auto">
            <a:xfrm>
              <a:off x="9643536" y="420211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sp>
          <p:nvSpPr>
            <p:cNvPr id="87321" name="Line 912"/>
            <p:cNvSpPr>
              <a:spLocks noChangeShapeType="1"/>
            </p:cNvSpPr>
            <p:nvPr/>
          </p:nvSpPr>
          <p:spPr bwMode="auto">
            <a:xfrm>
              <a:off x="9643536" y="2176463"/>
              <a:ext cx="16933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FFFF99"/>
                </a:solidFill>
              </a:endParaRPr>
            </a:p>
          </p:txBody>
        </p:sp>
      </p:grpSp>
      <p:sp>
        <p:nvSpPr>
          <p:cNvPr id="314" name="Slide Number Placeholder 1"/>
          <p:cNvSpPr>
            <a:spLocks noGrp="1"/>
          </p:cNvSpPr>
          <p:nvPr>
            <p:ph type="sldNum" sz="quarter" idx="4294967295"/>
          </p:nvPr>
        </p:nvSpPr>
        <p:spPr>
          <a:xfrm>
            <a:off x="624001" y="6380999"/>
            <a:ext cx="648000" cy="216172"/>
          </a:xfrm>
          <a:prstGeom prst="rect">
            <a:avLst/>
          </a:prstGeom>
        </p:spPr>
        <p:txBody>
          <a:bodyPr/>
          <a:lstStyle/>
          <a:p>
            <a:fld id="{FD5E7EB4-4CDF-47BB-AF16-07782904B863}" type="slidenum">
              <a:rPr lang="fr-FR" sz="800" smtClean="0">
                <a:solidFill>
                  <a:schemeClr val="bg1"/>
                </a:solidFill>
                <a:latin typeface="+mn-lt"/>
              </a:rPr>
              <a:pPr/>
              <a:t>27</a:t>
            </a:fld>
            <a:endParaRPr lang="fr-FR" sz="800" dirty="0">
              <a:solidFill>
                <a:schemeClr val="bg1"/>
              </a:solidFill>
              <a:latin typeface="+mn-lt"/>
            </a:endParaRPr>
          </a:p>
        </p:txBody>
      </p:sp>
      <p:sp>
        <p:nvSpPr>
          <p:cNvPr id="3" name="Rechteck 2"/>
          <p:cNvSpPr/>
          <p:nvPr/>
        </p:nvSpPr>
        <p:spPr>
          <a:xfrm>
            <a:off x="9792571" y="3368530"/>
            <a:ext cx="2330766" cy="646331"/>
          </a:xfrm>
          <a:prstGeom prst="rect">
            <a:avLst/>
          </a:prstGeom>
          <a:solidFill>
            <a:schemeClr val="tx1"/>
          </a:solidFill>
          <a:ln>
            <a:noFill/>
          </a:ln>
        </p:spPr>
        <p:txBody>
          <a:bodyPr wrap="none" lIns="0" tIns="0" rIns="0" bIns="0">
            <a:spAutoFit/>
          </a:bodyPr>
          <a:lstStyle/>
          <a:p>
            <a:pPr fontAlgn="base">
              <a:spcBef>
                <a:spcPct val="0"/>
              </a:spcBef>
              <a:spcAft>
                <a:spcPct val="0"/>
              </a:spcAft>
            </a:pPr>
            <a:r>
              <a:rPr lang="fr-FR" altLang="en-US" sz="1400" dirty="0">
                <a:solidFill>
                  <a:srgbClr val="503291"/>
                </a:solidFill>
                <a:cs typeface="Arial" pitchFamily="34" charset="0"/>
              </a:rPr>
              <a:t>Résistance des </a:t>
            </a:r>
          </a:p>
          <a:p>
            <a:pPr fontAlgn="base">
              <a:spcBef>
                <a:spcPct val="0"/>
              </a:spcBef>
              <a:spcAft>
                <a:spcPct val="0"/>
              </a:spcAft>
            </a:pPr>
            <a:r>
              <a:rPr lang="fr-FR" altLang="en-US" sz="1400" dirty="0">
                <a:solidFill>
                  <a:srgbClr val="503291"/>
                </a:solidFill>
                <a:cs typeface="Arial" pitchFamily="34" charset="0"/>
              </a:rPr>
              <a:t>Voies aériennes(RVA)</a:t>
            </a:r>
          </a:p>
          <a:p>
            <a:pPr fontAlgn="base">
              <a:spcBef>
                <a:spcPct val="0"/>
              </a:spcBef>
              <a:spcAft>
                <a:spcPct val="0"/>
              </a:spcAft>
            </a:pPr>
            <a:r>
              <a:rPr lang="fr-FR" altLang="en-US" sz="1400" dirty="0">
                <a:solidFill>
                  <a:srgbClr val="503291"/>
                </a:solidFill>
                <a:cs typeface="Arial" pitchFamily="34" charset="0"/>
              </a:rPr>
              <a:t>Fréquence cardiaque (FC)</a:t>
            </a:r>
          </a:p>
        </p:txBody>
      </p:sp>
    </p:spTree>
    <p:extLst>
      <p:ext uri="{BB962C8B-B14F-4D97-AF65-F5344CB8AC3E}">
        <p14:creationId xmlns:p14="http://schemas.microsoft.com/office/powerpoint/2010/main" val="3037775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FD5E7EB4-4CDF-47BB-AF16-07782904B863}" type="slidenum">
              <a:rPr lang="fr-FR" smtClean="0">
                <a:latin typeface="+mn-lt"/>
              </a:rPr>
              <a:pPr/>
              <a:t>28</a:t>
            </a:fld>
            <a:endParaRPr lang="fr-FR" dirty="0">
              <a:latin typeface="+mn-lt"/>
            </a:endParaRPr>
          </a:p>
        </p:txBody>
      </p:sp>
      <p:sp>
        <p:nvSpPr>
          <p:cNvPr id="6" name="Rectangle 366"/>
          <p:cNvSpPr>
            <a:spLocks noChangeArrowheads="1"/>
          </p:cNvSpPr>
          <p:nvPr/>
        </p:nvSpPr>
        <p:spPr bwMode="auto">
          <a:xfrm>
            <a:off x="3110349" y="6426208"/>
            <a:ext cx="9012472" cy="359073"/>
          </a:xfrm>
          <a:prstGeom prst="rect">
            <a:avLst/>
          </a:prstGeom>
          <a:noFill/>
        </p:spPr>
        <p:txBody>
          <a:bodyPr wrap="square" lIns="45720" rIns="45720" rtlCol="0">
            <a:spAutoFit/>
          </a:bodyPr>
          <a:lstStyle/>
          <a:p>
            <a:pPr algn="r">
              <a:spcBef>
                <a:spcPts val="400"/>
              </a:spcBef>
            </a:pPr>
            <a:r>
              <a:rPr lang="fr-FR" altLang="de-DE" sz="700" dirty="0" err="1">
                <a:ea typeface="ヒラギノ角ゴ Pro W3" pitchFamily="-1" charset="-128"/>
              </a:rPr>
              <a:t>Cruickshank</a:t>
            </a:r>
            <a:r>
              <a:rPr lang="fr-FR" altLang="de-DE" sz="700" dirty="0">
                <a:ea typeface="ヒラギノ角ゴ Pro W3" pitchFamily="-1" charset="-128"/>
              </a:rPr>
              <a:t> JM. The Modern </a:t>
            </a:r>
            <a:r>
              <a:rPr lang="fr-FR" altLang="de-DE" sz="700" dirty="0" err="1">
                <a:ea typeface="ヒラギノ角ゴ Pro W3" pitchFamily="-1" charset="-128"/>
              </a:rPr>
              <a:t>Role</a:t>
            </a:r>
            <a:r>
              <a:rPr lang="fr-FR" altLang="de-DE" sz="700" dirty="0">
                <a:ea typeface="ヒラギノ角ゴ Pro W3" pitchFamily="-1" charset="-128"/>
              </a:rPr>
              <a:t> of Beta-</a:t>
            </a:r>
            <a:r>
              <a:rPr lang="fr-FR" altLang="de-DE" sz="700" dirty="0" err="1">
                <a:ea typeface="ヒラギノ角ゴ Pro W3" pitchFamily="-1" charset="-128"/>
              </a:rPr>
              <a:t>blockers</a:t>
            </a:r>
            <a:r>
              <a:rPr lang="fr-FR" altLang="de-DE" sz="700" dirty="0">
                <a:ea typeface="ヒラギノ角ゴ Pro W3" pitchFamily="-1" charset="-128"/>
              </a:rPr>
              <a:t> in </a:t>
            </a:r>
            <a:r>
              <a:rPr lang="fr-FR" altLang="de-DE" sz="700" dirty="0" err="1">
                <a:ea typeface="ヒラギノ角ゴ Pro W3" pitchFamily="-1" charset="-128"/>
              </a:rPr>
              <a:t>Cardiovascular</a:t>
            </a:r>
            <a:r>
              <a:rPr lang="fr-FR" altLang="de-DE" sz="700" dirty="0">
                <a:ea typeface="ヒラギノ角ゴ Pro W3" pitchFamily="-1" charset="-128"/>
              </a:rPr>
              <a:t> </a:t>
            </a:r>
            <a:r>
              <a:rPr lang="fr-FR" altLang="de-DE" sz="700" dirty="0" err="1">
                <a:ea typeface="ヒラギノ角ゴ Pro W3" pitchFamily="-1" charset="-128"/>
              </a:rPr>
              <a:t>Medicine</a:t>
            </a:r>
            <a:r>
              <a:rPr lang="fr-FR" altLang="de-DE" sz="700" dirty="0">
                <a:ea typeface="ヒラギノ角ゴ Pro W3" pitchFamily="-1" charset="-128"/>
              </a:rPr>
              <a:t>. Shelton, CT: </a:t>
            </a:r>
            <a:r>
              <a:rPr lang="fr-FR" altLang="de-DE" sz="700" dirty="0" err="1">
                <a:ea typeface="ヒラギノ角ゴ Pro W3" pitchFamily="-1" charset="-128"/>
              </a:rPr>
              <a:t>People's</a:t>
            </a:r>
            <a:r>
              <a:rPr lang="fr-FR" altLang="de-DE" sz="700" dirty="0">
                <a:ea typeface="ヒラギノ角ゴ Pro W3" pitchFamily="-1" charset="-128"/>
              </a:rPr>
              <a:t> </a:t>
            </a:r>
            <a:r>
              <a:rPr lang="fr-FR" altLang="de-DE" sz="700" dirty="0" err="1">
                <a:ea typeface="ヒラギノ角ゴ Pro W3" pitchFamily="-1" charset="-128"/>
              </a:rPr>
              <a:t>Medical</a:t>
            </a:r>
            <a:r>
              <a:rPr lang="fr-FR" altLang="de-DE" sz="700" dirty="0">
                <a:ea typeface="ヒラギノ角ゴ Pro W3" pitchFamily="-1" charset="-128"/>
              </a:rPr>
              <a:t> </a:t>
            </a:r>
            <a:r>
              <a:rPr lang="fr-FR" altLang="de-DE" sz="700" dirty="0" err="1">
                <a:ea typeface="ヒラギノ角ゴ Pro W3" pitchFamily="-1" charset="-128"/>
              </a:rPr>
              <a:t>Publishing</a:t>
            </a:r>
            <a:r>
              <a:rPr lang="fr-FR" altLang="de-DE" sz="700" dirty="0">
                <a:ea typeface="ヒラギノ角ゴ Pro W3" pitchFamily="-1" charset="-128"/>
              </a:rPr>
              <a:t> House-USA;2011, Fig. 6-13</a:t>
            </a:r>
          </a:p>
          <a:p>
            <a:pPr algn="r">
              <a:spcBef>
                <a:spcPts val="400"/>
              </a:spcBef>
            </a:pPr>
            <a:r>
              <a:rPr lang="fr-FR" altLang="en-US" sz="700" dirty="0" err="1">
                <a:ea typeface="ヒラギノ角ゴ Pro W3" pitchFamily="-1" charset="-128"/>
              </a:rPr>
              <a:t>Janka</a:t>
            </a:r>
            <a:r>
              <a:rPr lang="fr-FR" altLang="en-US" sz="700" dirty="0">
                <a:ea typeface="ヒラギノ角ゴ Pro W3" pitchFamily="-1" charset="-128"/>
              </a:rPr>
              <a:t> HU, Ziegler AG, </a:t>
            </a:r>
            <a:r>
              <a:rPr lang="fr-FR" altLang="en-US" sz="700" dirty="0" err="1">
                <a:ea typeface="ヒラギノ角ゴ Pro W3" pitchFamily="-1" charset="-128"/>
              </a:rPr>
              <a:t>Disselhoff</a:t>
            </a:r>
            <a:r>
              <a:rPr lang="fr-FR" altLang="en-US" sz="700" dirty="0">
                <a:ea typeface="ヒラギノ角ゴ Pro W3" pitchFamily="-1" charset="-128"/>
              </a:rPr>
              <a:t> G et al. Influence of </a:t>
            </a:r>
            <a:r>
              <a:rPr lang="fr-FR" altLang="en-US" sz="700" dirty="0" err="1">
                <a:ea typeface="ヒラギノ角ゴ Pro W3" pitchFamily="-1" charset="-128"/>
              </a:rPr>
              <a:t>bisoprolol</a:t>
            </a:r>
            <a:r>
              <a:rPr lang="fr-FR" altLang="en-US" sz="700" dirty="0">
                <a:ea typeface="ヒラギノ角ゴ Pro W3" pitchFamily="-1" charset="-128"/>
              </a:rPr>
              <a:t> on </a:t>
            </a:r>
            <a:r>
              <a:rPr lang="fr-FR" altLang="en-US" sz="700" dirty="0" err="1">
                <a:ea typeface="ヒラギノ角ゴ Pro W3" pitchFamily="-1" charset="-128"/>
              </a:rPr>
              <a:t>blood</a:t>
            </a:r>
            <a:r>
              <a:rPr lang="fr-FR" altLang="en-US" sz="700" dirty="0">
                <a:ea typeface="ヒラギノ角ゴ Pro W3" pitchFamily="-1" charset="-128"/>
              </a:rPr>
              <a:t> glucose, </a:t>
            </a:r>
            <a:r>
              <a:rPr lang="fr-FR" altLang="en-US" sz="700" dirty="0" err="1">
                <a:ea typeface="ヒラギノ角ゴ Pro W3" pitchFamily="-1" charset="-128"/>
              </a:rPr>
              <a:t>glucosuria</a:t>
            </a:r>
            <a:r>
              <a:rPr lang="fr-FR" altLang="en-US" sz="700" dirty="0">
                <a:ea typeface="ヒラギノ角ゴ Pro W3" pitchFamily="-1" charset="-128"/>
              </a:rPr>
              <a:t>, and </a:t>
            </a:r>
            <a:r>
              <a:rPr lang="fr-FR" altLang="en-US" sz="700" dirty="0" err="1">
                <a:ea typeface="ヒラギノ角ゴ Pro W3" pitchFamily="-1" charset="-128"/>
              </a:rPr>
              <a:t>haemoglobin</a:t>
            </a:r>
            <a:r>
              <a:rPr lang="fr-FR" altLang="en-US" sz="700" dirty="0">
                <a:ea typeface="ヒラギノ角ゴ Pro W3" pitchFamily="-1" charset="-128"/>
              </a:rPr>
              <a:t> A­1 in </a:t>
            </a:r>
            <a:r>
              <a:rPr lang="fr-FR" altLang="en-US" sz="700" dirty="0" err="1">
                <a:ea typeface="ヒラギノ角ゴ Pro W3" pitchFamily="-1" charset="-128"/>
              </a:rPr>
              <a:t>noninsulin-dependent</a:t>
            </a:r>
            <a:r>
              <a:rPr lang="fr-FR" altLang="en-US" sz="700" dirty="0">
                <a:ea typeface="ヒラギノ角ゴ Pro W3" pitchFamily="-1" charset="-128"/>
              </a:rPr>
              <a:t> </a:t>
            </a:r>
            <a:r>
              <a:rPr lang="fr-FR" altLang="en-US" sz="700" dirty="0" err="1">
                <a:ea typeface="ヒラギノ角ゴ Pro W3" pitchFamily="-1" charset="-128"/>
              </a:rPr>
              <a:t>diabetics</a:t>
            </a:r>
            <a:r>
              <a:rPr lang="fr-FR" altLang="en-US" sz="700" dirty="0">
                <a:ea typeface="ヒラギノ角ゴ Pro W3" pitchFamily="-1" charset="-128"/>
              </a:rPr>
              <a:t>. J </a:t>
            </a:r>
            <a:r>
              <a:rPr lang="fr-FR" altLang="en-US" sz="700" dirty="0" err="1">
                <a:ea typeface="ヒラギノ角ゴ Pro W3" pitchFamily="-1" charset="-128"/>
              </a:rPr>
              <a:t>Cardiovasc</a:t>
            </a:r>
            <a:r>
              <a:rPr lang="fr-FR" altLang="en-US" sz="700" dirty="0">
                <a:ea typeface="ヒラギノ角ゴ Pro W3" pitchFamily="-1" charset="-128"/>
              </a:rPr>
              <a:t> </a:t>
            </a:r>
            <a:r>
              <a:rPr lang="fr-FR" altLang="en-US" sz="700" dirty="0" err="1">
                <a:ea typeface="ヒラギノ角ゴ Pro W3" pitchFamily="-1" charset="-128"/>
              </a:rPr>
              <a:t>Pharmacol</a:t>
            </a:r>
            <a:r>
              <a:rPr lang="fr-FR" altLang="en-US" sz="700" dirty="0">
                <a:ea typeface="ヒラギノ角ゴ Pro W3" pitchFamily="-1" charset="-128"/>
              </a:rPr>
              <a:t>. 1986;8(</a:t>
            </a:r>
            <a:r>
              <a:rPr lang="fr-FR" altLang="en-US" sz="700" dirty="0" err="1">
                <a:ea typeface="ヒラギノ角ゴ Pro W3" pitchFamily="-1" charset="-128"/>
              </a:rPr>
              <a:t>Suppl</a:t>
            </a:r>
            <a:r>
              <a:rPr lang="fr-FR" altLang="en-US" sz="700" dirty="0">
                <a:ea typeface="ヒラギノ角ゴ Pro W3" pitchFamily="-1" charset="-128"/>
              </a:rPr>
              <a:t> 11):S96–S99.</a:t>
            </a:r>
          </a:p>
        </p:txBody>
      </p:sp>
      <p:graphicFrame>
        <p:nvGraphicFramePr>
          <p:cNvPr id="8" name="Diagramm 7"/>
          <p:cNvGraphicFramePr/>
          <p:nvPr>
            <p:custDataLst>
              <p:tags r:id="rId1"/>
            </p:custDataLst>
            <p:extLst>
              <p:ext uri="{D42A27DB-BD31-4B8C-83A1-F6EECF244321}">
                <p14:modId xmlns:p14="http://schemas.microsoft.com/office/powerpoint/2010/main" val="1899396271"/>
              </p:ext>
            </p:extLst>
          </p:nvPr>
        </p:nvGraphicFramePr>
        <p:xfrm>
          <a:off x="845018" y="1230874"/>
          <a:ext cx="4824040" cy="23762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Diagramm 8"/>
          <p:cNvGraphicFramePr/>
          <p:nvPr>
            <p:custDataLst>
              <p:tags r:id="rId2"/>
            </p:custDataLst>
            <p:extLst>
              <p:ext uri="{D42A27DB-BD31-4B8C-83A1-F6EECF244321}">
                <p14:modId xmlns:p14="http://schemas.microsoft.com/office/powerpoint/2010/main" val="2753850809"/>
              </p:ext>
            </p:extLst>
          </p:nvPr>
        </p:nvGraphicFramePr>
        <p:xfrm>
          <a:off x="6240512" y="1140827"/>
          <a:ext cx="4824040" cy="23762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Diagramm 9"/>
          <p:cNvGraphicFramePr/>
          <p:nvPr>
            <p:custDataLst>
              <p:tags r:id="rId3"/>
            </p:custDataLst>
            <p:extLst>
              <p:ext uri="{D42A27DB-BD31-4B8C-83A1-F6EECF244321}">
                <p14:modId xmlns:p14="http://schemas.microsoft.com/office/powerpoint/2010/main" val="69914087"/>
              </p:ext>
            </p:extLst>
          </p:nvPr>
        </p:nvGraphicFramePr>
        <p:xfrm>
          <a:off x="872504" y="3710373"/>
          <a:ext cx="4824040" cy="237626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1" name="Diagramm 10"/>
          <p:cNvGraphicFramePr/>
          <p:nvPr>
            <p:custDataLst>
              <p:tags r:id="rId4"/>
            </p:custDataLst>
            <p:extLst>
              <p:ext uri="{D42A27DB-BD31-4B8C-83A1-F6EECF244321}">
                <p14:modId xmlns:p14="http://schemas.microsoft.com/office/powerpoint/2010/main" val="1940025249"/>
              </p:ext>
            </p:extLst>
          </p:nvPr>
        </p:nvGraphicFramePr>
        <p:xfrm>
          <a:off x="6240512" y="3676603"/>
          <a:ext cx="4824040" cy="2687037"/>
        </p:xfrm>
        <a:graphic>
          <a:graphicData uri="http://schemas.openxmlformats.org/drawingml/2006/chart">
            <c:chart xmlns:c="http://schemas.openxmlformats.org/drawingml/2006/chart" xmlns:r="http://schemas.openxmlformats.org/officeDocument/2006/relationships" r:id="rId10"/>
          </a:graphicData>
        </a:graphic>
      </p:graphicFrame>
      <p:sp>
        <p:nvSpPr>
          <p:cNvPr id="12" name="Textfeld 1"/>
          <p:cNvSpPr txBox="1"/>
          <p:nvPr/>
        </p:nvSpPr>
        <p:spPr bwMode="gray">
          <a:xfrm>
            <a:off x="6752881" y="1056589"/>
            <a:ext cx="1804981" cy="215444"/>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0" algn="l" defTabSz="914400" rtl="0" eaLnBrk="1" fontAlgn="auto" latinLnBrk="0" hangingPunct="1">
              <a:lnSpc>
                <a:spcPct val="100000"/>
              </a:lnSpc>
              <a:spcBef>
                <a:spcPts val="300"/>
              </a:spcBef>
              <a:spcAft>
                <a:spcPts val="300"/>
              </a:spcAft>
              <a:buClr>
                <a:srgbClr val="52328F"/>
              </a:buClr>
              <a:buSzTx/>
              <a:tabLst/>
            </a:pPr>
            <a:r>
              <a:rPr kumimoji="0" lang="fr-FR" sz="1400" b="0" i="0" u="none" strike="noStrike" kern="1200" cap="none" spc="0" normalizeH="0" baseline="0" dirty="0">
                <a:ln>
                  <a:noFill/>
                </a:ln>
                <a:effectLst/>
                <a:uLnTx/>
                <a:uFillTx/>
                <a:ea typeface="Verdana" panose="020B0604030504040204" pitchFamily="34" charset="0"/>
                <a:cs typeface="Verdana" panose="020B0604030504040204" pitchFamily="34" charset="0"/>
              </a:rPr>
              <a:t>Triglycérides (mg/</a:t>
            </a:r>
            <a:r>
              <a:rPr kumimoji="0" lang="fr-FR" sz="1400" b="0" i="0" u="none" strike="noStrike" kern="1200" cap="none" spc="0" normalizeH="0" baseline="0" dirty="0" err="1">
                <a:ln>
                  <a:noFill/>
                </a:ln>
                <a:effectLst/>
                <a:uLnTx/>
                <a:uFillTx/>
                <a:ea typeface="Verdana" panose="020B0604030504040204" pitchFamily="34" charset="0"/>
                <a:cs typeface="Verdana" panose="020B0604030504040204" pitchFamily="34" charset="0"/>
              </a:rPr>
              <a:t>dL</a:t>
            </a:r>
            <a:r>
              <a:rPr kumimoji="0" lang="fr-FR" sz="1400" b="0" i="0" u="none" strike="noStrike" kern="1200" cap="none" spc="0" normalizeH="0" baseline="0" dirty="0">
                <a:ln>
                  <a:noFill/>
                </a:ln>
                <a:effectLst/>
                <a:uLnTx/>
                <a:uFillTx/>
                <a:ea typeface="Verdana" panose="020B0604030504040204" pitchFamily="34" charset="0"/>
                <a:cs typeface="Verdana" panose="020B0604030504040204" pitchFamily="34" charset="0"/>
              </a:rPr>
              <a:t>)</a:t>
            </a:r>
          </a:p>
        </p:txBody>
      </p:sp>
      <p:sp>
        <p:nvSpPr>
          <p:cNvPr id="13" name="Textfeld 1"/>
          <p:cNvSpPr txBox="1"/>
          <p:nvPr/>
        </p:nvSpPr>
        <p:spPr bwMode="gray">
          <a:xfrm>
            <a:off x="1377502" y="1056589"/>
            <a:ext cx="1732847" cy="215444"/>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0" algn="l" defTabSz="914400" rtl="0" eaLnBrk="1" fontAlgn="auto" latinLnBrk="0" hangingPunct="1">
              <a:lnSpc>
                <a:spcPct val="100000"/>
              </a:lnSpc>
              <a:spcBef>
                <a:spcPts val="300"/>
              </a:spcBef>
              <a:spcAft>
                <a:spcPts val="300"/>
              </a:spcAft>
              <a:buClr>
                <a:srgbClr val="52328F"/>
              </a:buClr>
              <a:buSzTx/>
              <a:tabLst/>
            </a:pPr>
            <a:r>
              <a:rPr kumimoji="0" lang="fr-FR" sz="1400" b="0" i="0" u="none" strike="noStrike" kern="1200" cap="none" spc="0" normalizeH="0" baseline="0" dirty="0">
                <a:ln>
                  <a:noFill/>
                </a:ln>
                <a:effectLst/>
                <a:uLnTx/>
                <a:uFillTx/>
                <a:ea typeface="Verdana" panose="020B0604030504040204" pitchFamily="34" charset="0"/>
                <a:cs typeface="Verdana" panose="020B0604030504040204" pitchFamily="34" charset="0"/>
              </a:rPr>
              <a:t>Cholestérol (mg/</a:t>
            </a:r>
            <a:r>
              <a:rPr kumimoji="0" lang="fr-FR" sz="1400" b="0" i="0" u="none" strike="noStrike" kern="1200" cap="none" spc="0" normalizeH="0" baseline="0" dirty="0" err="1">
                <a:ln>
                  <a:noFill/>
                </a:ln>
                <a:effectLst/>
                <a:uLnTx/>
                <a:uFillTx/>
                <a:ea typeface="Verdana" panose="020B0604030504040204" pitchFamily="34" charset="0"/>
                <a:cs typeface="Verdana" panose="020B0604030504040204" pitchFamily="34" charset="0"/>
              </a:rPr>
              <a:t>dL</a:t>
            </a:r>
            <a:r>
              <a:rPr kumimoji="0" lang="fr-FR" sz="1400" b="0" i="0" u="none" strike="noStrike" kern="1200" cap="none" spc="0" normalizeH="0" baseline="0" dirty="0">
                <a:ln>
                  <a:noFill/>
                </a:ln>
                <a:effectLst/>
                <a:uLnTx/>
                <a:uFillTx/>
                <a:ea typeface="Verdana" panose="020B0604030504040204" pitchFamily="34" charset="0"/>
                <a:cs typeface="Verdana" panose="020B0604030504040204" pitchFamily="34" charset="0"/>
              </a:rPr>
              <a:t>)</a:t>
            </a:r>
          </a:p>
        </p:txBody>
      </p:sp>
      <p:sp>
        <p:nvSpPr>
          <p:cNvPr id="14" name="Textfeld 1"/>
          <p:cNvSpPr txBox="1"/>
          <p:nvPr/>
        </p:nvSpPr>
        <p:spPr bwMode="gray">
          <a:xfrm>
            <a:off x="1377502" y="3647805"/>
            <a:ext cx="1511632" cy="215444"/>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0" algn="l" defTabSz="914400" rtl="0" eaLnBrk="1" fontAlgn="auto" latinLnBrk="0" hangingPunct="1">
              <a:lnSpc>
                <a:spcPct val="100000"/>
              </a:lnSpc>
              <a:spcBef>
                <a:spcPts val="300"/>
              </a:spcBef>
              <a:spcAft>
                <a:spcPts val="300"/>
              </a:spcAft>
              <a:buClr>
                <a:srgbClr val="52328F"/>
              </a:buClr>
              <a:buSzTx/>
              <a:tabLst/>
            </a:pPr>
            <a:r>
              <a:rPr kumimoji="0" lang="fr-FR" sz="1400" b="0" i="0" u="none" strike="noStrike" kern="1200" cap="none" spc="0" normalizeH="0" baseline="0" dirty="0">
                <a:ln>
                  <a:noFill/>
                </a:ln>
                <a:effectLst/>
                <a:uLnTx/>
                <a:uFillTx/>
                <a:ea typeface="Verdana" panose="020B0604030504040204" pitchFamily="34" charset="0"/>
                <a:cs typeface="Verdana" panose="020B0604030504040204" pitchFamily="34" charset="0"/>
              </a:rPr>
              <a:t>Glucose (mg/</a:t>
            </a:r>
            <a:r>
              <a:rPr kumimoji="0" lang="fr-FR" sz="1400" b="0" i="0" u="none" strike="noStrike" kern="1200" cap="none" spc="0" normalizeH="0" baseline="0" dirty="0" err="1">
                <a:ln>
                  <a:noFill/>
                </a:ln>
                <a:effectLst/>
                <a:uLnTx/>
                <a:uFillTx/>
                <a:ea typeface="Verdana" panose="020B0604030504040204" pitchFamily="34" charset="0"/>
                <a:cs typeface="Verdana" panose="020B0604030504040204" pitchFamily="34" charset="0"/>
              </a:rPr>
              <a:t>dL</a:t>
            </a:r>
            <a:r>
              <a:rPr kumimoji="0" lang="fr-FR" sz="1400" b="0" i="0" u="none" strike="noStrike" kern="1200" cap="none" spc="0" normalizeH="0" baseline="0" dirty="0">
                <a:ln>
                  <a:noFill/>
                </a:ln>
                <a:effectLst/>
                <a:uLnTx/>
                <a:uFillTx/>
                <a:ea typeface="Verdana" panose="020B0604030504040204" pitchFamily="34" charset="0"/>
                <a:cs typeface="Verdana" panose="020B0604030504040204" pitchFamily="34" charset="0"/>
              </a:rPr>
              <a:t>)</a:t>
            </a:r>
          </a:p>
        </p:txBody>
      </p:sp>
      <p:sp>
        <p:nvSpPr>
          <p:cNvPr id="15" name="Textfeld 1"/>
          <p:cNvSpPr txBox="1"/>
          <p:nvPr/>
        </p:nvSpPr>
        <p:spPr bwMode="gray">
          <a:xfrm>
            <a:off x="6672560" y="3647805"/>
            <a:ext cx="764633" cy="215444"/>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0" algn="l" defTabSz="914400" rtl="0" eaLnBrk="1" fontAlgn="auto" latinLnBrk="0" hangingPunct="1">
              <a:lnSpc>
                <a:spcPct val="100000"/>
              </a:lnSpc>
              <a:spcBef>
                <a:spcPts val="300"/>
              </a:spcBef>
              <a:spcAft>
                <a:spcPts val="300"/>
              </a:spcAft>
              <a:buClr>
                <a:srgbClr val="52328F"/>
              </a:buClr>
              <a:buSzTx/>
              <a:tabLst/>
            </a:pPr>
            <a:r>
              <a:rPr lang="fr-FR" sz="1400" kern="1200" dirty="0">
                <a:ea typeface="Verdana" panose="020B0604030504040204" pitchFamily="34" charset="0"/>
                <a:cs typeface="Verdana" panose="020B0604030504040204" pitchFamily="34" charset="0"/>
              </a:rPr>
              <a:t>HbA</a:t>
            </a:r>
            <a:r>
              <a:rPr lang="fr-FR" sz="1400" kern="1200" baseline="-25000" dirty="0">
                <a:ea typeface="Verdana" panose="020B0604030504040204" pitchFamily="34" charset="0"/>
                <a:cs typeface="Verdana" panose="020B0604030504040204" pitchFamily="34" charset="0"/>
              </a:rPr>
              <a:t>1</a:t>
            </a:r>
            <a:r>
              <a:rPr lang="fr-FR" sz="1400" kern="1200" dirty="0">
                <a:ea typeface="Verdana" panose="020B0604030504040204" pitchFamily="34" charset="0"/>
                <a:cs typeface="Verdana" panose="020B0604030504040204" pitchFamily="34" charset="0"/>
              </a:rPr>
              <a:t> (%)</a:t>
            </a:r>
            <a:endParaRPr kumimoji="0" lang="fr-FR" sz="1400" b="0" i="0" u="none" strike="noStrike" kern="1200" cap="none" spc="0" normalizeH="0" baseline="0" dirty="0">
              <a:ln>
                <a:noFill/>
              </a:ln>
              <a:effectLst/>
              <a:uLnTx/>
              <a:uFillTx/>
              <a:ea typeface="Verdana" panose="020B0604030504040204" pitchFamily="34" charset="0"/>
              <a:cs typeface="Verdana" panose="020B0604030504040204" pitchFamily="34" charset="0"/>
            </a:endParaRPr>
          </a:p>
        </p:txBody>
      </p:sp>
      <p:sp>
        <p:nvSpPr>
          <p:cNvPr id="2" name="TextBox 1"/>
          <p:cNvSpPr txBox="1"/>
          <p:nvPr/>
        </p:nvSpPr>
        <p:spPr bwMode="gray">
          <a:xfrm>
            <a:off x="3275628" y="1225221"/>
            <a:ext cx="432048" cy="24622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300"/>
              </a:spcBef>
              <a:spcAft>
                <a:spcPts val="300"/>
              </a:spcAft>
              <a:buClr>
                <a:schemeClr val="accent1"/>
              </a:buClr>
              <a:buSzTx/>
              <a:tabLst/>
            </a:pPr>
            <a:r>
              <a:rPr kumimoji="0" lang="fr-FR" sz="1600" b="0" i="0" u="none" strike="noStrike" kern="1200" cap="none" spc="0" normalizeH="0" baseline="0" dirty="0">
                <a:ln>
                  <a:noFill/>
                </a:ln>
                <a:solidFill>
                  <a:srgbClr val="000000"/>
                </a:solidFill>
                <a:effectLst/>
                <a:uLnTx/>
                <a:uFillTx/>
                <a:ea typeface="Verdana" panose="020B0604030504040204" pitchFamily="34" charset="0"/>
                <a:cs typeface="Verdana" panose="020B0604030504040204" pitchFamily="34" charset="0"/>
              </a:rPr>
              <a:t>*</a:t>
            </a:r>
          </a:p>
        </p:txBody>
      </p:sp>
      <p:sp>
        <p:nvSpPr>
          <p:cNvPr id="5" name="TextBox 4"/>
          <p:cNvSpPr txBox="1"/>
          <p:nvPr/>
        </p:nvSpPr>
        <p:spPr bwMode="gray">
          <a:xfrm>
            <a:off x="8688784" y="1356850"/>
            <a:ext cx="364196" cy="24622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300"/>
              </a:spcBef>
              <a:spcAft>
                <a:spcPts val="300"/>
              </a:spcAft>
              <a:buClr>
                <a:schemeClr val="accent1"/>
              </a:buClr>
              <a:buSzTx/>
              <a:tabLst/>
            </a:pPr>
            <a:r>
              <a:rPr kumimoji="0" lang="fr-FR" sz="1600" b="0" i="0" u="none" strike="noStrike" kern="1200" cap="none" spc="0" normalizeH="0" baseline="0" dirty="0">
                <a:ln>
                  <a:noFill/>
                </a:ln>
                <a:solidFill>
                  <a:srgbClr val="000000"/>
                </a:solidFill>
                <a:effectLst/>
                <a:uLnTx/>
                <a:uFillTx/>
                <a:ea typeface="Verdana" panose="020B0604030504040204" pitchFamily="34" charset="0"/>
                <a:cs typeface="Verdana" panose="020B0604030504040204" pitchFamily="34" charset="0"/>
              </a:rPr>
              <a:t>*</a:t>
            </a:r>
          </a:p>
        </p:txBody>
      </p:sp>
      <p:sp>
        <p:nvSpPr>
          <p:cNvPr id="7" name="TextBox 6"/>
          <p:cNvSpPr txBox="1"/>
          <p:nvPr/>
        </p:nvSpPr>
        <p:spPr bwMode="gray">
          <a:xfrm>
            <a:off x="3288184" y="4021146"/>
            <a:ext cx="432048" cy="24622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300"/>
              </a:spcBef>
              <a:spcAft>
                <a:spcPts val="300"/>
              </a:spcAft>
              <a:buClr>
                <a:schemeClr val="accent1"/>
              </a:buClr>
              <a:buSzTx/>
              <a:tabLst/>
            </a:pPr>
            <a:r>
              <a:rPr kumimoji="0" lang="fr-FR" sz="1600" b="0" i="0" u="none" strike="noStrike" kern="1200" cap="none" spc="0" normalizeH="0" baseline="0" dirty="0">
                <a:ln>
                  <a:noFill/>
                </a:ln>
                <a:solidFill>
                  <a:srgbClr val="000000"/>
                </a:solidFill>
                <a:effectLst/>
                <a:uLnTx/>
                <a:uFillTx/>
                <a:ea typeface="Verdana" panose="020B0604030504040204" pitchFamily="34" charset="0"/>
                <a:cs typeface="Verdana" panose="020B0604030504040204" pitchFamily="34" charset="0"/>
              </a:rPr>
              <a:t>*</a:t>
            </a:r>
          </a:p>
        </p:txBody>
      </p:sp>
      <p:sp>
        <p:nvSpPr>
          <p:cNvPr id="16" name="TextBox 15"/>
          <p:cNvSpPr txBox="1"/>
          <p:nvPr/>
        </p:nvSpPr>
        <p:spPr bwMode="gray">
          <a:xfrm>
            <a:off x="8612620" y="3755527"/>
            <a:ext cx="440360" cy="246221"/>
          </a:xfrm>
          <a:prstGeom prst="rect">
            <a:avLst/>
          </a:prstGeom>
          <a:noFill/>
        </p:spPr>
        <p:txBody>
          <a:bodyPr wrap="square" lIns="0" tIns="0" rIns="0" bIns="0" rtlCol="0">
            <a:spAutoFit/>
          </a:bodyPr>
          <a:lstStyle/>
          <a:p>
            <a:pPr marR="0" algn="ctr" defTabSz="914400" rtl="0" eaLnBrk="1" fontAlgn="auto" latinLnBrk="0" hangingPunct="1">
              <a:lnSpc>
                <a:spcPct val="100000"/>
              </a:lnSpc>
              <a:spcBef>
                <a:spcPts val="300"/>
              </a:spcBef>
              <a:spcAft>
                <a:spcPts val="300"/>
              </a:spcAft>
              <a:buClr>
                <a:schemeClr val="accent1"/>
              </a:buClr>
              <a:buSzTx/>
              <a:tabLst/>
            </a:pPr>
            <a:r>
              <a:rPr kumimoji="0" lang="fr-FR" sz="1600" b="0" i="0" u="none" strike="noStrike" kern="1200" cap="none" spc="0" normalizeH="0" baseline="0" dirty="0">
                <a:ln>
                  <a:noFill/>
                </a:ln>
                <a:solidFill>
                  <a:srgbClr val="000000"/>
                </a:solidFill>
                <a:effectLst/>
                <a:uLnTx/>
                <a:uFillTx/>
                <a:ea typeface="Verdana" panose="020B0604030504040204" pitchFamily="34" charset="0"/>
                <a:cs typeface="Verdana" panose="020B0604030504040204" pitchFamily="34" charset="0"/>
              </a:rPr>
              <a:t>*</a:t>
            </a:r>
          </a:p>
        </p:txBody>
      </p:sp>
      <p:sp>
        <p:nvSpPr>
          <p:cNvPr id="18" name="Titel 17"/>
          <p:cNvSpPr>
            <a:spLocks noGrp="1"/>
          </p:cNvSpPr>
          <p:nvPr>
            <p:ph type="title" idx="4294967295"/>
          </p:nvPr>
        </p:nvSpPr>
        <p:spPr>
          <a:xfrm>
            <a:off x="7193" y="300805"/>
            <a:ext cx="11057359" cy="325952"/>
          </a:xfrm>
        </p:spPr>
        <p:txBody>
          <a:bodyPr/>
          <a:lstStyle/>
          <a:p>
            <a:r>
              <a:rPr lang="fr-FR" sz="2800" b="1" kern="1200" dirty="0">
                <a:solidFill>
                  <a:srgbClr val="FFFF00"/>
                </a:solidFill>
                <a:effectLst/>
                <a:ea typeface="+mn-ea"/>
                <a:cs typeface="+mn-cs"/>
              </a:rPr>
              <a:t>Bisoprolol a des effets minimes sur les lipides et la glycémie</a:t>
            </a:r>
            <a:endParaRPr lang="fr-FR" sz="4800" b="1" dirty="0">
              <a:solidFill>
                <a:srgbClr val="FFFF00"/>
              </a:solidFill>
            </a:endParaRPr>
          </a:p>
        </p:txBody>
      </p:sp>
      <p:sp>
        <p:nvSpPr>
          <p:cNvPr id="4" name="Rechteck 3"/>
          <p:cNvSpPr/>
          <p:nvPr/>
        </p:nvSpPr>
        <p:spPr>
          <a:xfrm>
            <a:off x="4114090" y="1115281"/>
            <a:ext cx="1720008" cy="276999"/>
          </a:xfrm>
          <a:prstGeom prst="rect">
            <a:avLst/>
          </a:prstGeom>
          <a:noFill/>
        </p:spPr>
        <p:txBody>
          <a:bodyPr wrap="square" lIns="45720" rIns="45720" rtlCol="0">
            <a:spAutoFit/>
          </a:bodyPr>
          <a:lstStyle/>
          <a:p>
            <a:pPr>
              <a:spcBef>
                <a:spcPts val="400"/>
              </a:spcBef>
            </a:pPr>
            <a:r>
              <a:rPr lang="fr-FR" altLang="en-US" sz="1200" dirty="0">
                <a:ea typeface="ヒラギノ角ゴ Pro W3" pitchFamily="-1" charset="-128"/>
              </a:rPr>
              <a:t>*p&lt;0.05 vs. placebo</a:t>
            </a:r>
          </a:p>
        </p:txBody>
      </p:sp>
    </p:spTree>
    <p:extLst>
      <p:ext uri="{BB962C8B-B14F-4D97-AF65-F5344CB8AC3E}">
        <p14:creationId xmlns:p14="http://schemas.microsoft.com/office/powerpoint/2010/main" val="112209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07" name="Rectangle 218"/>
          <p:cNvSpPr>
            <a:spLocks noChangeArrowheads="1"/>
          </p:cNvSpPr>
          <p:nvPr/>
        </p:nvSpPr>
        <p:spPr bwMode="auto">
          <a:xfrm>
            <a:off x="7982060" y="2085702"/>
            <a:ext cx="2556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err="1">
                <a:solidFill>
                  <a:schemeClr val="accent6">
                    <a:lumMod val="20000"/>
                    <a:lumOff val="80000"/>
                  </a:schemeClr>
                </a:solidFill>
                <a:latin typeface="+mn-lt"/>
              </a:rPr>
              <a:t>Mepindolol</a:t>
            </a:r>
            <a:r>
              <a:rPr lang="fr-FR" altLang="en-US" sz="1400" dirty="0">
                <a:solidFill>
                  <a:schemeClr val="accent6">
                    <a:lumMod val="20000"/>
                    <a:lumOff val="80000"/>
                  </a:schemeClr>
                </a:solidFill>
                <a:latin typeface="+mn-lt"/>
              </a:rPr>
              <a:t> 10 mg/jour (n=16)</a:t>
            </a:r>
          </a:p>
        </p:txBody>
      </p:sp>
      <p:sp>
        <p:nvSpPr>
          <p:cNvPr id="93208" name="Rectangle 219"/>
          <p:cNvSpPr>
            <a:spLocks noChangeArrowheads="1"/>
          </p:cNvSpPr>
          <p:nvPr/>
        </p:nvSpPr>
        <p:spPr bwMode="auto">
          <a:xfrm>
            <a:off x="7982059" y="2347640"/>
            <a:ext cx="23852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a:solidFill>
                  <a:srgbClr val="FF3399"/>
                </a:solidFill>
                <a:latin typeface="+mn-lt"/>
              </a:rPr>
              <a:t>Bisoprolol 10 mg/jour (n=17)</a:t>
            </a:r>
          </a:p>
        </p:txBody>
      </p:sp>
      <p:sp>
        <p:nvSpPr>
          <p:cNvPr id="93209" name="Rectangle 220"/>
          <p:cNvSpPr>
            <a:spLocks noChangeArrowheads="1"/>
          </p:cNvSpPr>
          <p:nvPr/>
        </p:nvSpPr>
        <p:spPr bwMode="auto">
          <a:xfrm>
            <a:off x="7982059" y="2727052"/>
            <a:ext cx="2670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err="1">
                <a:solidFill>
                  <a:srgbClr val="92D050"/>
                </a:solidFill>
                <a:latin typeface="+mn-lt"/>
              </a:rPr>
              <a:t>Propranolol</a:t>
            </a:r>
            <a:r>
              <a:rPr lang="fr-FR" altLang="en-US" sz="1400" dirty="0">
                <a:solidFill>
                  <a:srgbClr val="92D050"/>
                </a:solidFill>
                <a:latin typeface="+mn-lt"/>
              </a:rPr>
              <a:t> 160 mg/jour (n=15)</a:t>
            </a:r>
          </a:p>
        </p:txBody>
      </p:sp>
      <p:sp>
        <p:nvSpPr>
          <p:cNvPr id="93210" name="Rectangle 221"/>
          <p:cNvSpPr>
            <a:spLocks noChangeArrowheads="1"/>
          </p:cNvSpPr>
          <p:nvPr/>
        </p:nvSpPr>
        <p:spPr bwMode="auto">
          <a:xfrm>
            <a:off x="7982059" y="2962002"/>
            <a:ext cx="26432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err="1">
                <a:solidFill>
                  <a:srgbClr val="FFC832"/>
                </a:solidFill>
                <a:latin typeface="+mn-lt"/>
              </a:rPr>
              <a:t>Atenolol</a:t>
            </a:r>
            <a:r>
              <a:rPr lang="fr-FR" altLang="en-US" sz="1400" dirty="0">
                <a:solidFill>
                  <a:srgbClr val="FFC832"/>
                </a:solidFill>
                <a:latin typeface="+mn-lt"/>
              </a:rPr>
              <a:t> 100 mg/jour (n=22)</a:t>
            </a:r>
          </a:p>
        </p:txBody>
      </p:sp>
      <p:sp>
        <p:nvSpPr>
          <p:cNvPr id="93222" name="Rectangle 366"/>
          <p:cNvSpPr>
            <a:spLocks noChangeArrowheads="1"/>
          </p:cNvSpPr>
          <p:nvPr/>
        </p:nvSpPr>
        <p:spPr bwMode="auto">
          <a:xfrm>
            <a:off x="2097678" y="6267993"/>
            <a:ext cx="10068177" cy="518091"/>
          </a:xfrm>
          <a:prstGeom prst="rect">
            <a:avLst/>
          </a:prstGeom>
          <a:noFill/>
        </p:spPr>
        <p:txBody>
          <a:bodyPr wrap="square" lIns="45720" rIns="45720" rtlCol="0">
            <a:spAutoFit/>
          </a:bodyPr>
          <a:lstStyle/>
          <a:p>
            <a:pPr>
              <a:spcBef>
                <a:spcPts val="400"/>
              </a:spcBef>
            </a:pPr>
            <a:r>
              <a:rPr lang="fr-FR" altLang="de-DE" sz="700" dirty="0" err="1">
                <a:ea typeface="ヒラギノ角ゴ Pro W3" pitchFamily="-1" charset="-128"/>
              </a:rPr>
              <a:t>Cruickshank</a:t>
            </a:r>
            <a:r>
              <a:rPr lang="fr-FR" altLang="de-DE" sz="700" dirty="0">
                <a:ea typeface="ヒラギノ角ゴ Pro W3" pitchFamily="-1" charset="-128"/>
              </a:rPr>
              <a:t> JM. The Modern </a:t>
            </a:r>
            <a:r>
              <a:rPr lang="fr-FR" altLang="de-DE" sz="700" dirty="0" err="1">
                <a:ea typeface="ヒラギノ角ゴ Pro W3" pitchFamily="-1" charset="-128"/>
              </a:rPr>
              <a:t>Role</a:t>
            </a:r>
            <a:r>
              <a:rPr lang="fr-FR" altLang="de-DE" sz="700" dirty="0">
                <a:ea typeface="ヒラギノ角ゴ Pro W3" pitchFamily="-1" charset="-128"/>
              </a:rPr>
              <a:t> of Beta-</a:t>
            </a:r>
            <a:r>
              <a:rPr lang="fr-FR" altLang="de-DE" sz="700" dirty="0" err="1">
                <a:ea typeface="ヒラギノ角ゴ Pro W3" pitchFamily="-1" charset="-128"/>
              </a:rPr>
              <a:t>blockers</a:t>
            </a:r>
            <a:r>
              <a:rPr lang="fr-FR" altLang="de-DE" sz="700" dirty="0">
                <a:ea typeface="ヒラギノ角ゴ Pro W3" pitchFamily="-1" charset="-128"/>
              </a:rPr>
              <a:t> in </a:t>
            </a:r>
            <a:r>
              <a:rPr lang="fr-FR" altLang="de-DE" sz="700" dirty="0" err="1">
                <a:ea typeface="ヒラギノ角ゴ Pro W3" pitchFamily="-1" charset="-128"/>
              </a:rPr>
              <a:t>Cardiovascular</a:t>
            </a:r>
            <a:r>
              <a:rPr lang="fr-FR" altLang="de-DE" sz="700" dirty="0">
                <a:ea typeface="ヒラギノ角ゴ Pro W3" pitchFamily="-1" charset="-128"/>
              </a:rPr>
              <a:t> </a:t>
            </a:r>
            <a:r>
              <a:rPr lang="fr-FR" altLang="de-DE" sz="700" dirty="0" err="1">
                <a:ea typeface="ヒラギノ角ゴ Pro W3" pitchFamily="-1" charset="-128"/>
              </a:rPr>
              <a:t>Medicine</a:t>
            </a:r>
            <a:r>
              <a:rPr lang="fr-FR" altLang="de-DE" sz="700" dirty="0">
                <a:ea typeface="ヒラギノ角ゴ Pro W3" pitchFamily="-1" charset="-128"/>
              </a:rPr>
              <a:t>. Shelton, CT: </a:t>
            </a:r>
            <a:r>
              <a:rPr lang="fr-FR" altLang="de-DE" sz="700" dirty="0" err="1">
                <a:ea typeface="ヒラギノ角ゴ Pro W3" pitchFamily="-1" charset="-128"/>
              </a:rPr>
              <a:t>People's</a:t>
            </a:r>
            <a:r>
              <a:rPr lang="fr-FR" altLang="de-DE" sz="700" dirty="0">
                <a:ea typeface="ヒラギノ角ゴ Pro W3" pitchFamily="-1" charset="-128"/>
              </a:rPr>
              <a:t> </a:t>
            </a:r>
            <a:r>
              <a:rPr lang="fr-FR" altLang="de-DE" sz="700" dirty="0" err="1">
                <a:ea typeface="ヒラギノ角ゴ Pro W3" pitchFamily="-1" charset="-128"/>
              </a:rPr>
              <a:t>Medical</a:t>
            </a:r>
            <a:r>
              <a:rPr lang="fr-FR" altLang="de-DE" sz="700" dirty="0">
                <a:ea typeface="ヒラギノ角ゴ Pro W3" pitchFamily="-1" charset="-128"/>
              </a:rPr>
              <a:t> </a:t>
            </a:r>
            <a:r>
              <a:rPr lang="fr-FR" altLang="de-DE" sz="700" dirty="0" err="1">
                <a:ea typeface="ヒラギノ角ゴ Pro W3" pitchFamily="-1" charset="-128"/>
              </a:rPr>
              <a:t>Publishing</a:t>
            </a:r>
            <a:r>
              <a:rPr lang="fr-FR" altLang="de-DE" sz="700" dirty="0">
                <a:ea typeface="ヒラギノ角ゴ Pro W3" pitchFamily="-1" charset="-128"/>
              </a:rPr>
              <a:t> House-USA;2011, Fig. 1-9 and Fig. 6-14</a:t>
            </a:r>
          </a:p>
          <a:p>
            <a:pPr>
              <a:spcBef>
                <a:spcPts val="400"/>
              </a:spcBef>
            </a:pPr>
            <a:r>
              <a:rPr lang="fr-FR" altLang="en-US" sz="700" dirty="0" err="1">
                <a:ea typeface="ヒラギノ角ゴ Pro W3" pitchFamily="-1" charset="-128"/>
              </a:rPr>
              <a:t>Fogari</a:t>
            </a:r>
            <a:r>
              <a:rPr lang="fr-FR" altLang="en-US" sz="700" dirty="0">
                <a:ea typeface="ヒラギノ角ゴ Pro W3" pitchFamily="-1" charset="-128"/>
              </a:rPr>
              <a:t> R, </a:t>
            </a:r>
            <a:r>
              <a:rPr lang="fr-FR" altLang="en-US" sz="700" dirty="0" err="1">
                <a:ea typeface="ヒラギノ角ゴ Pro W3" pitchFamily="-1" charset="-128"/>
              </a:rPr>
              <a:t>Zoppi</a:t>
            </a:r>
            <a:r>
              <a:rPr lang="fr-FR" altLang="en-US" sz="700" dirty="0">
                <a:ea typeface="ヒラギノ角ゴ Pro W3" pitchFamily="-1" charset="-128"/>
              </a:rPr>
              <a:t> A, </a:t>
            </a:r>
            <a:r>
              <a:rPr lang="fr-FR" altLang="en-US" sz="700" dirty="0" err="1">
                <a:ea typeface="ヒラギノ角ゴ Pro W3" pitchFamily="-1" charset="-128"/>
              </a:rPr>
              <a:t>Tettamanti</a:t>
            </a:r>
            <a:r>
              <a:rPr lang="fr-FR" altLang="en-US" sz="700" dirty="0">
                <a:ea typeface="ヒラギノ角ゴ Pro W3" pitchFamily="-1" charset="-128"/>
              </a:rPr>
              <a:t> F, et al. ß-</a:t>
            </a:r>
            <a:r>
              <a:rPr lang="fr-FR" altLang="en-US" sz="700" dirty="0" err="1">
                <a:ea typeface="ヒラギノ角ゴ Pro W3" pitchFamily="-1" charset="-128"/>
              </a:rPr>
              <a:t>blocker</a:t>
            </a:r>
            <a:r>
              <a:rPr lang="fr-FR" altLang="en-US" sz="700" dirty="0">
                <a:ea typeface="ヒラギノ角ゴ Pro W3" pitchFamily="-1" charset="-128"/>
              </a:rPr>
              <a:t> </a:t>
            </a:r>
            <a:r>
              <a:rPr lang="fr-FR" altLang="en-US" sz="700" dirty="0" err="1">
                <a:ea typeface="ヒラギノ角ゴ Pro W3" pitchFamily="-1" charset="-128"/>
              </a:rPr>
              <a:t>effects</a:t>
            </a:r>
            <a:r>
              <a:rPr lang="fr-FR" altLang="en-US" sz="700" dirty="0">
                <a:ea typeface="ヒラギノ角ゴ Pro W3" pitchFamily="-1" charset="-128"/>
              </a:rPr>
              <a:t> on plasma </a:t>
            </a:r>
            <a:r>
              <a:rPr lang="fr-FR" altLang="en-US" sz="700" dirty="0" err="1">
                <a:ea typeface="ヒラギノ角ゴ Pro W3" pitchFamily="-1" charset="-128"/>
              </a:rPr>
              <a:t>lipids</a:t>
            </a:r>
            <a:r>
              <a:rPr lang="fr-FR" altLang="en-US" sz="700" dirty="0">
                <a:ea typeface="ヒラギノ角ゴ Pro W3" pitchFamily="-1" charset="-128"/>
              </a:rPr>
              <a:t> in </a:t>
            </a:r>
            <a:r>
              <a:rPr lang="fr-FR" altLang="en-US" sz="700" dirty="0" err="1">
                <a:ea typeface="ヒラギノ角ゴ Pro W3" pitchFamily="-1" charset="-128"/>
              </a:rPr>
              <a:t>antihypertensive</a:t>
            </a:r>
            <a:r>
              <a:rPr lang="fr-FR" altLang="en-US" sz="700" dirty="0">
                <a:ea typeface="ヒラギノ角ゴ Pro W3" pitchFamily="-1" charset="-128"/>
              </a:rPr>
              <a:t> </a:t>
            </a:r>
            <a:r>
              <a:rPr lang="fr-FR" altLang="en-US" sz="700" dirty="0" err="1">
                <a:ea typeface="ヒラギノ角ゴ Pro W3" pitchFamily="-1" charset="-128"/>
              </a:rPr>
              <a:t>therapy</a:t>
            </a:r>
            <a:r>
              <a:rPr lang="fr-FR" altLang="en-US" sz="700" dirty="0">
                <a:ea typeface="ヒラギノ角ゴ Pro W3" pitchFamily="-1" charset="-128"/>
              </a:rPr>
              <a:t>: importance of the duration of </a:t>
            </a:r>
            <a:r>
              <a:rPr lang="fr-FR" altLang="en-US" sz="700" dirty="0" err="1">
                <a:ea typeface="ヒラギノ角ゴ Pro W3" pitchFamily="-1" charset="-128"/>
              </a:rPr>
              <a:t>treatment</a:t>
            </a:r>
            <a:r>
              <a:rPr lang="fr-FR" altLang="en-US" sz="700" dirty="0">
                <a:ea typeface="ヒラギノ角ゴ Pro W3" pitchFamily="-1" charset="-128"/>
              </a:rPr>
              <a:t> and the </a:t>
            </a:r>
            <a:r>
              <a:rPr lang="fr-FR" altLang="en-US" sz="700" dirty="0" err="1">
                <a:ea typeface="ヒラギノ角ゴ Pro W3" pitchFamily="-1" charset="-128"/>
              </a:rPr>
              <a:t>lipid</a:t>
            </a:r>
            <a:r>
              <a:rPr lang="fr-FR" altLang="en-US" sz="700" dirty="0">
                <a:ea typeface="ヒラギノ角ゴ Pro W3" pitchFamily="-1" charset="-128"/>
              </a:rPr>
              <a:t> </a:t>
            </a:r>
            <a:r>
              <a:rPr lang="fr-FR" altLang="en-US" sz="700" dirty="0" err="1">
                <a:ea typeface="ヒラギノ角ゴ Pro W3" pitchFamily="-1" charset="-128"/>
              </a:rPr>
              <a:t>status</a:t>
            </a:r>
            <a:r>
              <a:rPr lang="fr-FR" altLang="en-US" sz="700" dirty="0">
                <a:ea typeface="ヒラギノ角ゴ Pro W3" pitchFamily="-1" charset="-128"/>
              </a:rPr>
              <a:t> </a:t>
            </a:r>
            <a:r>
              <a:rPr lang="fr-FR" altLang="en-US" sz="700" dirty="0" err="1">
                <a:ea typeface="ヒラギノ角ゴ Pro W3" pitchFamily="-1" charset="-128"/>
              </a:rPr>
              <a:t>before</a:t>
            </a:r>
            <a:r>
              <a:rPr lang="fr-FR" altLang="en-US" sz="700" dirty="0">
                <a:ea typeface="ヒラギノ角ゴ Pro W3" pitchFamily="-1" charset="-128"/>
              </a:rPr>
              <a:t> </a:t>
            </a:r>
            <a:r>
              <a:rPr lang="fr-FR" altLang="en-US" sz="700" dirty="0" err="1">
                <a:ea typeface="ヒラギノ角ゴ Pro W3" pitchFamily="-1" charset="-128"/>
              </a:rPr>
              <a:t>treatment</a:t>
            </a:r>
            <a:r>
              <a:rPr lang="fr-FR" altLang="en-US" sz="700" dirty="0">
                <a:ea typeface="ヒラギノ角ゴ Pro W3" pitchFamily="-1" charset="-128"/>
              </a:rPr>
              <a:t>. J </a:t>
            </a:r>
            <a:r>
              <a:rPr lang="fr-FR" altLang="en-US" sz="700" dirty="0" err="1">
                <a:ea typeface="ヒラギノ角ゴ Pro W3" pitchFamily="-1" charset="-128"/>
              </a:rPr>
              <a:t>Cardiovasc</a:t>
            </a:r>
            <a:r>
              <a:rPr lang="fr-FR" altLang="en-US" sz="700" dirty="0">
                <a:ea typeface="ヒラギノ角ゴ Pro W3" pitchFamily="-1" charset="-128"/>
              </a:rPr>
              <a:t> </a:t>
            </a:r>
            <a:r>
              <a:rPr lang="fr-FR" altLang="en-US" sz="700" dirty="0" err="1">
                <a:ea typeface="ヒラギノ角ゴ Pro W3" pitchFamily="-1" charset="-128"/>
              </a:rPr>
              <a:t>Pharmacol</a:t>
            </a:r>
            <a:r>
              <a:rPr lang="fr-FR" altLang="en-US" sz="700" dirty="0">
                <a:ea typeface="ヒラギノ角ゴ Pro W3" pitchFamily="-1" charset="-128"/>
              </a:rPr>
              <a:t>. 1990;16(</a:t>
            </a:r>
            <a:r>
              <a:rPr lang="fr-FR" altLang="en-US" sz="700" dirty="0" err="1">
                <a:ea typeface="ヒラギノ角ゴ Pro W3" pitchFamily="-1" charset="-128"/>
              </a:rPr>
              <a:t>Suppl</a:t>
            </a:r>
            <a:r>
              <a:rPr lang="fr-FR" altLang="en-US" sz="700" dirty="0">
                <a:ea typeface="ヒラギノ角ゴ Pro W3" pitchFamily="-1" charset="-128"/>
              </a:rPr>
              <a:t> 5):S76–S80.</a:t>
            </a:r>
          </a:p>
          <a:p>
            <a:pPr>
              <a:spcBef>
                <a:spcPts val="400"/>
              </a:spcBef>
            </a:pPr>
            <a:r>
              <a:rPr lang="fr-FR" altLang="en-US" sz="700" dirty="0" err="1">
                <a:ea typeface="ヒラギノ角ゴ Pro W3" pitchFamily="-1" charset="-128"/>
              </a:rPr>
              <a:t>Fogari</a:t>
            </a:r>
            <a:r>
              <a:rPr lang="fr-FR" altLang="en-US" sz="700" dirty="0">
                <a:ea typeface="ヒラギノ角ゴ Pro W3" pitchFamily="-1" charset="-128"/>
              </a:rPr>
              <a:t> R, </a:t>
            </a:r>
            <a:r>
              <a:rPr lang="fr-FR" altLang="en-US" sz="700" dirty="0" err="1">
                <a:ea typeface="ヒラギノ角ゴ Pro W3" pitchFamily="-1" charset="-128"/>
              </a:rPr>
              <a:t>Zoppi</a:t>
            </a:r>
            <a:r>
              <a:rPr lang="fr-FR" altLang="en-US" sz="700" dirty="0">
                <a:ea typeface="ヒラギノ角ゴ Pro W3" pitchFamily="-1" charset="-128"/>
              </a:rPr>
              <a:t> A. The </a:t>
            </a:r>
            <a:r>
              <a:rPr lang="fr-FR" altLang="en-US" sz="700" dirty="0" err="1">
                <a:ea typeface="ヒラギノ角ゴ Pro W3" pitchFamily="-1" charset="-128"/>
              </a:rPr>
              <a:t>clinical</a:t>
            </a:r>
            <a:r>
              <a:rPr lang="fr-FR" altLang="en-US" sz="700" dirty="0">
                <a:ea typeface="ヒラギノ角ゴ Pro W3" pitchFamily="-1" charset="-128"/>
              </a:rPr>
              <a:t> </a:t>
            </a:r>
            <a:r>
              <a:rPr lang="fr-FR" altLang="en-US" sz="700" dirty="0" err="1">
                <a:ea typeface="ヒラギノ角ゴ Pro W3" pitchFamily="-1" charset="-128"/>
              </a:rPr>
              <a:t>benefits</a:t>
            </a:r>
            <a:r>
              <a:rPr lang="fr-FR" altLang="en-US" sz="700" dirty="0">
                <a:ea typeface="ヒラギノ角ゴ Pro W3" pitchFamily="-1" charset="-128"/>
              </a:rPr>
              <a:t> of β1-selectivity. </a:t>
            </a:r>
            <a:r>
              <a:rPr lang="fr-FR" altLang="en-US" sz="700" dirty="0" err="1">
                <a:ea typeface="ヒラギノ角ゴ Pro W3" pitchFamily="-1" charset="-128"/>
              </a:rPr>
              <a:t>Rev</a:t>
            </a:r>
            <a:r>
              <a:rPr lang="fr-FR" altLang="en-US" sz="700" dirty="0">
                <a:ea typeface="ヒラギノ角ゴ Pro W3" pitchFamily="-1" charset="-128"/>
              </a:rPr>
              <a:t> </a:t>
            </a:r>
            <a:r>
              <a:rPr lang="fr-FR" altLang="en-US" sz="700" dirty="0" err="1">
                <a:ea typeface="ヒラギノ角ゴ Pro W3" pitchFamily="-1" charset="-128"/>
              </a:rPr>
              <a:t>Contemp</a:t>
            </a:r>
            <a:r>
              <a:rPr lang="fr-FR" altLang="en-US" sz="700" dirty="0">
                <a:ea typeface="ヒラギノ角ゴ Pro W3" pitchFamily="-1" charset="-128"/>
              </a:rPr>
              <a:t> </a:t>
            </a:r>
            <a:r>
              <a:rPr lang="fr-FR" altLang="en-US" sz="700" dirty="0" err="1">
                <a:ea typeface="ヒラギノ角ゴ Pro W3" pitchFamily="-1" charset="-128"/>
              </a:rPr>
              <a:t>Pharmacother</a:t>
            </a:r>
            <a:r>
              <a:rPr lang="fr-FR" altLang="en-US" sz="700" dirty="0">
                <a:ea typeface="ヒラギノ角ゴ Pro W3" pitchFamily="-1" charset="-128"/>
              </a:rPr>
              <a:t>. 1997;8:45–54.</a:t>
            </a:r>
          </a:p>
        </p:txBody>
      </p:sp>
      <p:sp>
        <p:nvSpPr>
          <p:cNvPr id="93223" name="Rectangle 368"/>
          <p:cNvSpPr>
            <a:spLocks noGrp="1"/>
          </p:cNvSpPr>
          <p:nvPr>
            <p:ph type="title" idx="4294967295"/>
          </p:nvPr>
        </p:nvSpPr>
        <p:spPr>
          <a:xfrm>
            <a:off x="0" y="151004"/>
            <a:ext cx="11178862" cy="633729"/>
          </a:xfrm>
        </p:spPr>
        <p:txBody>
          <a:bodyPr/>
          <a:lstStyle/>
          <a:p>
            <a:r>
              <a:rPr lang="fr-FR" altLang="en-US" sz="3600" b="1" dirty="0" err="1">
                <a:solidFill>
                  <a:srgbClr val="FFFF00"/>
                </a:solidFill>
                <a:latin typeface="+mn-lt"/>
              </a:rPr>
              <a:t>Bisoprolol</a:t>
            </a:r>
            <a:r>
              <a:rPr lang="fr-FR" altLang="en-US" sz="3600" b="1" dirty="0">
                <a:solidFill>
                  <a:srgbClr val="FFFF00"/>
                </a:solidFill>
                <a:latin typeface="+mn-lt"/>
              </a:rPr>
              <a:t> au long cours et métabolisme lipidique</a:t>
            </a:r>
          </a:p>
        </p:txBody>
      </p:sp>
      <p:sp>
        <p:nvSpPr>
          <p:cNvPr id="92" name="Slide Number Placeholder 1"/>
          <p:cNvSpPr>
            <a:spLocks noGrp="1"/>
          </p:cNvSpPr>
          <p:nvPr>
            <p:ph type="sldNum" sz="quarter" idx="4294967295"/>
          </p:nvPr>
        </p:nvSpPr>
        <p:spPr>
          <a:xfrm>
            <a:off x="624001" y="6380999"/>
            <a:ext cx="648000" cy="216172"/>
          </a:xfrm>
          <a:prstGeom prst="rect">
            <a:avLst/>
          </a:prstGeom>
        </p:spPr>
        <p:txBody>
          <a:bodyPr/>
          <a:lstStyle/>
          <a:p>
            <a:fld id="{FD5E7EB4-4CDF-47BB-AF16-07782904B863}" type="slidenum">
              <a:rPr lang="fr-FR" sz="800" smtClean="0">
                <a:solidFill>
                  <a:schemeClr val="bg1"/>
                </a:solidFill>
                <a:latin typeface="+mn-lt"/>
              </a:rPr>
              <a:pPr/>
              <a:t>29</a:t>
            </a:fld>
            <a:endParaRPr lang="fr-FR" sz="800" dirty="0">
              <a:solidFill>
                <a:schemeClr val="bg1"/>
              </a:solidFill>
              <a:latin typeface="+mn-lt"/>
            </a:endParaRPr>
          </a:p>
        </p:txBody>
      </p:sp>
      <p:grpSp>
        <p:nvGrpSpPr>
          <p:cNvPr id="2" name="Gruppieren 1"/>
          <p:cNvGrpSpPr/>
          <p:nvPr/>
        </p:nvGrpSpPr>
        <p:grpSpPr>
          <a:xfrm>
            <a:off x="1272001" y="1273398"/>
            <a:ext cx="7079216" cy="4424445"/>
            <a:chOff x="1310807" y="1261360"/>
            <a:chExt cx="7079216" cy="4424445"/>
          </a:xfrm>
        </p:grpSpPr>
        <p:sp>
          <p:nvSpPr>
            <p:cNvPr id="93187" name="Line 227"/>
            <p:cNvSpPr>
              <a:spLocks noChangeShapeType="1"/>
            </p:cNvSpPr>
            <p:nvPr/>
          </p:nvSpPr>
          <p:spPr bwMode="auto">
            <a:xfrm>
              <a:off x="2271295" y="2355576"/>
              <a:ext cx="5477933" cy="1588"/>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188" name="Rectangle 53"/>
            <p:cNvSpPr>
              <a:spLocks noChangeArrowheads="1"/>
            </p:cNvSpPr>
            <p:nvPr/>
          </p:nvSpPr>
          <p:spPr bwMode="auto">
            <a:xfrm>
              <a:off x="3056578" y="2917552"/>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a:solidFill>
                    <a:srgbClr val="000000"/>
                  </a:solidFill>
                  <a:latin typeface="+mn-lt"/>
                </a:rPr>
                <a:t>**</a:t>
              </a:r>
            </a:p>
          </p:txBody>
        </p:sp>
        <p:sp>
          <p:nvSpPr>
            <p:cNvPr id="93189" name="Rectangle 54"/>
            <p:cNvSpPr>
              <a:spLocks noChangeArrowheads="1"/>
            </p:cNvSpPr>
            <p:nvPr/>
          </p:nvSpPr>
          <p:spPr bwMode="auto">
            <a:xfrm>
              <a:off x="3934994" y="2973115"/>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a:solidFill>
                    <a:srgbClr val="000000"/>
                  </a:solidFill>
                  <a:latin typeface="+mn-lt"/>
                </a:rPr>
                <a:t>**</a:t>
              </a:r>
            </a:p>
          </p:txBody>
        </p:sp>
        <p:sp>
          <p:nvSpPr>
            <p:cNvPr id="93190" name="Rectangle 55"/>
            <p:cNvSpPr>
              <a:spLocks noChangeArrowheads="1"/>
            </p:cNvSpPr>
            <p:nvPr/>
          </p:nvSpPr>
          <p:spPr bwMode="auto">
            <a:xfrm>
              <a:off x="4828226" y="3130277"/>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a:solidFill>
                    <a:srgbClr val="000000"/>
                  </a:solidFill>
                  <a:latin typeface="+mn-lt"/>
                </a:rPr>
                <a:t>**</a:t>
              </a:r>
            </a:p>
          </p:txBody>
        </p:sp>
        <p:sp>
          <p:nvSpPr>
            <p:cNvPr id="93191" name="Rectangle 56"/>
            <p:cNvSpPr>
              <a:spLocks noChangeArrowheads="1"/>
            </p:cNvSpPr>
            <p:nvPr/>
          </p:nvSpPr>
          <p:spPr bwMode="auto">
            <a:xfrm>
              <a:off x="5742626" y="3144565"/>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a:solidFill>
                    <a:srgbClr val="000000"/>
                  </a:solidFill>
                  <a:latin typeface="+mn-lt"/>
                </a:rPr>
                <a:t>**</a:t>
              </a:r>
            </a:p>
          </p:txBody>
        </p:sp>
        <p:sp>
          <p:nvSpPr>
            <p:cNvPr id="93192" name="Rectangle 57"/>
            <p:cNvSpPr>
              <a:spLocks noChangeArrowheads="1"/>
            </p:cNvSpPr>
            <p:nvPr/>
          </p:nvSpPr>
          <p:spPr bwMode="auto">
            <a:xfrm>
              <a:off x="6644326" y="2993751"/>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a:solidFill>
                    <a:srgbClr val="000000"/>
                  </a:solidFill>
                  <a:latin typeface="+mn-lt"/>
                </a:rPr>
                <a:t>**</a:t>
              </a:r>
            </a:p>
          </p:txBody>
        </p:sp>
        <p:sp>
          <p:nvSpPr>
            <p:cNvPr id="93193" name="Rectangle 62"/>
            <p:cNvSpPr>
              <a:spLocks noChangeArrowheads="1"/>
            </p:cNvSpPr>
            <p:nvPr/>
          </p:nvSpPr>
          <p:spPr bwMode="auto">
            <a:xfrm>
              <a:off x="3060810" y="3354115"/>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a:solidFill>
                    <a:srgbClr val="000000"/>
                  </a:solidFill>
                  <a:latin typeface="+mn-lt"/>
                </a:rPr>
                <a:t>**</a:t>
              </a:r>
            </a:p>
          </p:txBody>
        </p:sp>
        <p:sp>
          <p:nvSpPr>
            <p:cNvPr id="93194" name="Rectangle 67"/>
            <p:cNvSpPr>
              <a:spLocks noChangeArrowheads="1"/>
            </p:cNvSpPr>
            <p:nvPr/>
          </p:nvSpPr>
          <p:spPr bwMode="auto">
            <a:xfrm>
              <a:off x="3928642" y="3816077"/>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a:solidFill>
                    <a:srgbClr val="000000"/>
                  </a:solidFill>
                  <a:latin typeface="+mn-lt"/>
                </a:rPr>
                <a:t>**</a:t>
              </a:r>
            </a:p>
          </p:txBody>
        </p:sp>
        <p:sp>
          <p:nvSpPr>
            <p:cNvPr id="93195" name="Rectangle 72"/>
            <p:cNvSpPr>
              <a:spLocks noChangeArrowheads="1"/>
            </p:cNvSpPr>
            <p:nvPr/>
          </p:nvSpPr>
          <p:spPr bwMode="auto">
            <a:xfrm>
              <a:off x="4866326" y="3766864"/>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a:solidFill>
                    <a:srgbClr val="000000"/>
                  </a:solidFill>
                  <a:latin typeface="+mn-lt"/>
                </a:rPr>
                <a:t>**</a:t>
              </a:r>
            </a:p>
          </p:txBody>
        </p:sp>
        <p:sp>
          <p:nvSpPr>
            <p:cNvPr id="93196" name="Rectangle 75"/>
            <p:cNvSpPr>
              <a:spLocks noChangeArrowheads="1"/>
            </p:cNvSpPr>
            <p:nvPr/>
          </p:nvSpPr>
          <p:spPr bwMode="auto">
            <a:xfrm>
              <a:off x="5672778" y="3652565"/>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a:solidFill>
                    <a:srgbClr val="000000"/>
                  </a:solidFill>
                  <a:latin typeface="+mn-lt"/>
                </a:rPr>
                <a:t>**</a:t>
              </a:r>
            </a:p>
          </p:txBody>
        </p:sp>
        <p:sp>
          <p:nvSpPr>
            <p:cNvPr id="93197" name="Rectangle 80"/>
            <p:cNvSpPr>
              <a:spLocks noChangeArrowheads="1"/>
            </p:cNvSpPr>
            <p:nvPr/>
          </p:nvSpPr>
          <p:spPr bwMode="auto">
            <a:xfrm rot="10800000">
              <a:off x="7616118" y="3069540"/>
              <a:ext cx="1138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a:solidFill>
                    <a:srgbClr val="000000"/>
                  </a:solidFill>
                  <a:latin typeface="+mn-lt"/>
                </a:rPr>
                <a:t>*</a:t>
              </a:r>
            </a:p>
          </p:txBody>
        </p:sp>
        <p:sp>
          <p:nvSpPr>
            <p:cNvPr id="93198" name="Freeform 87"/>
            <p:cNvSpPr>
              <a:spLocks/>
            </p:cNvSpPr>
            <p:nvPr/>
          </p:nvSpPr>
          <p:spPr bwMode="auto">
            <a:xfrm>
              <a:off x="4895959" y="3276326"/>
              <a:ext cx="133349" cy="107950"/>
            </a:xfrm>
            <a:custGeom>
              <a:avLst/>
              <a:gdLst>
                <a:gd name="T0" fmla="*/ 2147483646 w 71"/>
                <a:gd name="T1" fmla="*/ 2147483646 h 68"/>
                <a:gd name="T2" fmla="*/ 2147483646 w 71"/>
                <a:gd name="T3" fmla="*/ 2147483646 h 68"/>
                <a:gd name="T4" fmla="*/ 2147483646 w 71"/>
                <a:gd name="T5" fmla="*/ 2147483646 h 68"/>
                <a:gd name="T6" fmla="*/ 2147483646 w 71"/>
                <a:gd name="T7" fmla="*/ 2147483646 h 68"/>
                <a:gd name="T8" fmla="*/ 2147483646 w 71"/>
                <a:gd name="T9" fmla="*/ 2147483646 h 68"/>
                <a:gd name="T10" fmla="*/ 2147483646 w 71"/>
                <a:gd name="T11" fmla="*/ 2147483646 h 68"/>
                <a:gd name="T12" fmla="*/ 2147483646 w 71"/>
                <a:gd name="T13" fmla="*/ 2147483646 h 68"/>
                <a:gd name="T14" fmla="*/ 2147483646 w 71"/>
                <a:gd name="T15" fmla="*/ 2147483646 h 68"/>
                <a:gd name="T16" fmla="*/ 2147483646 w 71"/>
                <a:gd name="T17" fmla="*/ 0 h 68"/>
                <a:gd name="T18" fmla="*/ 2147483646 w 71"/>
                <a:gd name="T19" fmla="*/ 2147483646 h 68"/>
                <a:gd name="T20" fmla="*/ 2147483646 w 71"/>
                <a:gd name="T21" fmla="*/ 2147483646 h 68"/>
                <a:gd name="T22" fmla="*/ 2147483646 w 71"/>
                <a:gd name="T23" fmla="*/ 2147483646 h 68"/>
                <a:gd name="T24" fmla="*/ 0 w 71"/>
                <a:gd name="T25" fmla="*/ 2147483646 h 68"/>
                <a:gd name="T26" fmla="*/ 2147483646 w 71"/>
                <a:gd name="T27" fmla="*/ 2147483646 h 68"/>
                <a:gd name="T28" fmla="*/ 2147483646 w 71"/>
                <a:gd name="T29" fmla="*/ 2147483646 h 68"/>
                <a:gd name="T30" fmla="*/ 2147483646 w 71"/>
                <a:gd name="T31" fmla="*/ 2147483646 h 68"/>
                <a:gd name="T32" fmla="*/ 2147483646 w 71"/>
                <a:gd name="T33" fmla="*/ 214748364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8"/>
                <a:gd name="T53" fmla="*/ 71 w 71"/>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8">
                  <a:moveTo>
                    <a:pt x="35" y="68"/>
                  </a:moveTo>
                  <a:lnTo>
                    <a:pt x="49" y="65"/>
                  </a:lnTo>
                  <a:lnTo>
                    <a:pt x="61" y="58"/>
                  </a:lnTo>
                  <a:lnTo>
                    <a:pt x="68" y="48"/>
                  </a:lnTo>
                  <a:lnTo>
                    <a:pt x="71" y="34"/>
                  </a:lnTo>
                  <a:lnTo>
                    <a:pt x="68" y="20"/>
                  </a:lnTo>
                  <a:lnTo>
                    <a:pt x="61" y="10"/>
                  </a:lnTo>
                  <a:lnTo>
                    <a:pt x="49" y="3"/>
                  </a:lnTo>
                  <a:lnTo>
                    <a:pt x="35" y="0"/>
                  </a:lnTo>
                  <a:lnTo>
                    <a:pt x="21" y="3"/>
                  </a:lnTo>
                  <a:lnTo>
                    <a:pt x="10" y="10"/>
                  </a:lnTo>
                  <a:lnTo>
                    <a:pt x="3" y="20"/>
                  </a:lnTo>
                  <a:lnTo>
                    <a:pt x="0" y="34"/>
                  </a:lnTo>
                  <a:lnTo>
                    <a:pt x="3" y="48"/>
                  </a:lnTo>
                  <a:lnTo>
                    <a:pt x="10" y="58"/>
                  </a:lnTo>
                  <a:lnTo>
                    <a:pt x="21" y="65"/>
                  </a:lnTo>
                  <a:lnTo>
                    <a:pt x="35"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199" name="Freeform 91"/>
            <p:cNvSpPr>
              <a:spLocks/>
            </p:cNvSpPr>
            <p:nvPr/>
          </p:nvSpPr>
          <p:spPr bwMode="auto">
            <a:xfrm>
              <a:off x="6720558" y="3128689"/>
              <a:ext cx="131233" cy="107950"/>
            </a:xfrm>
            <a:custGeom>
              <a:avLst/>
              <a:gdLst>
                <a:gd name="T0" fmla="*/ 2147483646 w 70"/>
                <a:gd name="T1" fmla="*/ 2147483646 h 68"/>
                <a:gd name="T2" fmla="*/ 2147483646 w 70"/>
                <a:gd name="T3" fmla="*/ 2147483646 h 68"/>
                <a:gd name="T4" fmla="*/ 2147483646 w 70"/>
                <a:gd name="T5" fmla="*/ 2147483646 h 68"/>
                <a:gd name="T6" fmla="*/ 2147483646 w 70"/>
                <a:gd name="T7" fmla="*/ 2147483646 h 68"/>
                <a:gd name="T8" fmla="*/ 2147483646 w 70"/>
                <a:gd name="T9" fmla="*/ 2147483646 h 68"/>
                <a:gd name="T10" fmla="*/ 2147483646 w 70"/>
                <a:gd name="T11" fmla="*/ 2147483646 h 68"/>
                <a:gd name="T12" fmla="*/ 2147483646 w 70"/>
                <a:gd name="T13" fmla="*/ 2147483646 h 68"/>
                <a:gd name="T14" fmla="*/ 2147483646 w 70"/>
                <a:gd name="T15" fmla="*/ 2147483646 h 68"/>
                <a:gd name="T16" fmla="*/ 2147483646 w 70"/>
                <a:gd name="T17" fmla="*/ 0 h 68"/>
                <a:gd name="T18" fmla="*/ 2147483646 w 70"/>
                <a:gd name="T19" fmla="*/ 2147483646 h 68"/>
                <a:gd name="T20" fmla="*/ 2147483646 w 70"/>
                <a:gd name="T21" fmla="*/ 2147483646 h 68"/>
                <a:gd name="T22" fmla="*/ 2147483646 w 70"/>
                <a:gd name="T23" fmla="*/ 2147483646 h 68"/>
                <a:gd name="T24" fmla="*/ 0 w 70"/>
                <a:gd name="T25" fmla="*/ 2147483646 h 68"/>
                <a:gd name="T26" fmla="*/ 2147483646 w 70"/>
                <a:gd name="T27" fmla="*/ 2147483646 h 68"/>
                <a:gd name="T28" fmla="*/ 2147483646 w 70"/>
                <a:gd name="T29" fmla="*/ 2147483646 h 68"/>
                <a:gd name="T30" fmla="*/ 2147483646 w 70"/>
                <a:gd name="T31" fmla="*/ 2147483646 h 68"/>
                <a:gd name="T32" fmla="*/ 2147483646 w 70"/>
                <a:gd name="T33" fmla="*/ 214748364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8"/>
                <a:gd name="T53" fmla="*/ 70 w 70"/>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8">
                  <a:moveTo>
                    <a:pt x="35" y="68"/>
                  </a:moveTo>
                  <a:lnTo>
                    <a:pt x="49" y="65"/>
                  </a:lnTo>
                  <a:lnTo>
                    <a:pt x="59" y="58"/>
                  </a:lnTo>
                  <a:lnTo>
                    <a:pt x="66" y="48"/>
                  </a:lnTo>
                  <a:lnTo>
                    <a:pt x="70" y="34"/>
                  </a:lnTo>
                  <a:lnTo>
                    <a:pt x="66" y="20"/>
                  </a:lnTo>
                  <a:lnTo>
                    <a:pt x="59" y="10"/>
                  </a:lnTo>
                  <a:lnTo>
                    <a:pt x="49" y="3"/>
                  </a:lnTo>
                  <a:lnTo>
                    <a:pt x="35" y="0"/>
                  </a:lnTo>
                  <a:lnTo>
                    <a:pt x="21" y="3"/>
                  </a:lnTo>
                  <a:lnTo>
                    <a:pt x="11" y="10"/>
                  </a:lnTo>
                  <a:lnTo>
                    <a:pt x="4" y="20"/>
                  </a:lnTo>
                  <a:lnTo>
                    <a:pt x="0" y="34"/>
                  </a:lnTo>
                  <a:lnTo>
                    <a:pt x="4" y="48"/>
                  </a:lnTo>
                  <a:lnTo>
                    <a:pt x="11" y="58"/>
                  </a:lnTo>
                  <a:lnTo>
                    <a:pt x="21" y="65"/>
                  </a:lnTo>
                  <a:lnTo>
                    <a:pt x="35"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00" name="Rectangle 211"/>
            <p:cNvSpPr>
              <a:spLocks noChangeArrowheads="1"/>
            </p:cNvSpPr>
            <p:nvPr/>
          </p:nvSpPr>
          <p:spPr bwMode="auto">
            <a:xfrm>
              <a:off x="3074274" y="4797152"/>
              <a:ext cx="100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fontAlgn="base">
                <a:spcBef>
                  <a:spcPct val="0"/>
                </a:spcBef>
                <a:spcAft>
                  <a:spcPct val="0"/>
                </a:spcAft>
                <a:buFontTx/>
                <a:buNone/>
              </a:pPr>
              <a:r>
                <a:rPr lang="fr-FR" altLang="en-US" sz="1400" b="1" dirty="0">
                  <a:latin typeface="+mn-lt"/>
                </a:rPr>
                <a:t>6</a:t>
              </a:r>
            </a:p>
          </p:txBody>
        </p:sp>
        <p:sp>
          <p:nvSpPr>
            <p:cNvPr id="93201" name="Rectangle 212"/>
            <p:cNvSpPr>
              <a:spLocks noChangeArrowheads="1"/>
            </p:cNvSpPr>
            <p:nvPr/>
          </p:nvSpPr>
          <p:spPr bwMode="auto">
            <a:xfrm>
              <a:off x="3949823" y="4797152"/>
              <a:ext cx="2019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fontAlgn="base">
                <a:spcBef>
                  <a:spcPct val="0"/>
                </a:spcBef>
                <a:spcAft>
                  <a:spcPct val="0"/>
                </a:spcAft>
                <a:buFontTx/>
                <a:buNone/>
              </a:pPr>
              <a:r>
                <a:rPr lang="fr-FR" altLang="en-US" sz="1400" b="1" dirty="0">
                  <a:latin typeface="+mn-lt"/>
                </a:rPr>
                <a:t>12</a:t>
              </a:r>
            </a:p>
          </p:txBody>
        </p:sp>
        <p:sp>
          <p:nvSpPr>
            <p:cNvPr id="93202" name="Rectangle 213"/>
            <p:cNvSpPr>
              <a:spLocks noChangeArrowheads="1"/>
            </p:cNvSpPr>
            <p:nvPr/>
          </p:nvSpPr>
          <p:spPr bwMode="auto">
            <a:xfrm>
              <a:off x="4847291" y="4797152"/>
              <a:ext cx="2019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fontAlgn="base">
                <a:spcBef>
                  <a:spcPct val="0"/>
                </a:spcBef>
                <a:spcAft>
                  <a:spcPct val="0"/>
                </a:spcAft>
                <a:buFontTx/>
                <a:buNone/>
              </a:pPr>
              <a:r>
                <a:rPr lang="fr-FR" altLang="en-US" sz="1400" b="1" dirty="0">
                  <a:latin typeface="+mn-lt"/>
                </a:rPr>
                <a:t>18</a:t>
              </a:r>
            </a:p>
          </p:txBody>
        </p:sp>
        <p:sp>
          <p:nvSpPr>
            <p:cNvPr id="93203" name="Rectangle 214"/>
            <p:cNvSpPr>
              <a:spLocks noChangeArrowheads="1"/>
            </p:cNvSpPr>
            <p:nvPr/>
          </p:nvSpPr>
          <p:spPr bwMode="auto">
            <a:xfrm>
              <a:off x="5748991" y="4797152"/>
              <a:ext cx="2019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fontAlgn="base">
                <a:spcBef>
                  <a:spcPct val="0"/>
                </a:spcBef>
                <a:spcAft>
                  <a:spcPct val="0"/>
                </a:spcAft>
                <a:buFontTx/>
                <a:buNone/>
              </a:pPr>
              <a:r>
                <a:rPr lang="fr-FR" altLang="en-US" sz="1400" b="1" dirty="0">
                  <a:latin typeface="+mn-lt"/>
                </a:rPr>
                <a:t>24</a:t>
              </a:r>
            </a:p>
          </p:txBody>
        </p:sp>
        <p:sp>
          <p:nvSpPr>
            <p:cNvPr id="93204" name="Rectangle 215"/>
            <p:cNvSpPr>
              <a:spLocks noChangeArrowheads="1"/>
            </p:cNvSpPr>
            <p:nvPr/>
          </p:nvSpPr>
          <p:spPr bwMode="auto">
            <a:xfrm>
              <a:off x="6663391" y="4797152"/>
              <a:ext cx="2019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fontAlgn="base">
                <a:spcBef>
                  <a:spcPct val="0"/>
                </a:spcBef>
                <a:spcAft>
                  <a:spcPct val="0"/>
                </a:spcAft>
                <a:buFontTx/>
                <a:buNone/>
              </a:pPr>
              <a:r>
                <a:rPr lang="fr-FR" altLang="en-US" sz="1400" b="1" dirty="0">
                  <a:latin typeface="+mn-lt"/>
                </a:rPr>
                <a:t>30</a:t>
              </a:r>
            </a:p>
          </p:txBody>
        </p:sp>
        <p:sp>
          <p:nvSpPr>
            <p:cNvPr id="93205" name="Rectangle 216"/>
            <p:cNvSpPr>
              <a:spLocks noChangeArrowheads="1"/>
            </p:cNvSpPr>
            <p:nvPr/>
          </p:nvSpPr>
          <p:spPr bwMode="auto">
            <a:xfrm>
              <a:off x="7541805" y="4797152"/>
              <a:ext cx="2019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fontAlgn="base">
                <a:spcBef>
                  <a:spcPct val="0"/>
                </a:spcBef>
                <a:spcAft>
                  <a:spcPct val="0"/>
                </a:spcAft>
                <a:buFontTx/>
                <a:buNone/>
              </a:pPr>
              <a:r>
                <a:rPr lang="fr-FR" altLang="en-US" sz="1400" b="1" dirty="0">
                  <a:latin typeface="+mn-lt"/>
                </a:rPr>
                <a:t>36</a:t>
              </a:r>
            </a:p>
          </p:txBody>
        </p:sp>
        <p:sp>
          <p:nvSpPr>
            <p:cNvPr id="93206" name="Rectangle 217"/>
            <p:cNvSpPr>
              <a:spLocks noChangeArrowheads="1"/>
            </p:cNvSpPr>
            <p:nvPr/>
          </p:nvSpPr>
          <p:spPr bwMode="auto">
            <a:xfrm>
              <a:off x="8000493" y="4781460"/>
              <a:ext cx="3895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fontAlgn="base">
                <a:spcBef>
                  <a:spcPct val="0"/>
                </a:spcBef>
                <a:spcAft>
                  <a:spcPct val="0"/>
                </a:spcAft>
                <a:buFontTx/>
                <a:buNone/>
              </a:pPr>
              <a:r>
                <a:rPr lang="fr-FR" altLang="en-US" sz="1400" dirty="0">
                  <a:latin typeface="+mn-lt"/>
                </a:rPr>
                <a:t>mois</a:t>
              </a:r>
            </a:p>
          </p:txBody>
        </p:sp>
        <p:sp>
          <p:nvSpPr>
            <p:cNvPr id="93211" name="Rectangle 222"/>
            <p:cNvSpPr>
              <a:spLocks noChangeArrowheads="1"/>
            </p:cNvSpPr>
            <p:nvPr/>
          </p:nvSpPr>
          <p:spPr bwMode="auto">
            <a:xfrm>
              <a:off x="2023643" y="5167040"/>
              <a:ext cx="1250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a:solidFill>
                    <a:srgbClr val="000000"/>
                  </a:solidFill>
                  <a:latin typeface="+mn-lt"/>
                </a:rPr>
                <a:t>  </a:t>
              </a:r>
            </a:p>
          </p:txBody>
        </p:sp>
        <p:sp>
          <p:nvSpPr>
            <p:cNvPr id="93212" name="Rectangle 223"/>
            <p:cNvSpPr>
              <a:spLocks noChangeArrowheads="1"/>
            </p:cNvSpPr>
            <p:nvPr/>
          </p:nvSpPr>
          <p:spPr bwMode="auto">
            <a:xfrm>
              <a:off x="3664134" y="5307150"/>
              <a:ext cx="9954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fontAlgn="base">
                <a:spcBef>
                  <a:spcPct val="0"/>
                </a:spcBef>
                <a:spcAft>
                  <a:spcPct val="0"/>
                </a:spcAft>
                <a:buFontTx/>
                <a:buNone/>
              </a:pPr>
              <a:r>
                <a:rPr lang="fr-FR" altLang="en-US" sz="1400" dirty="0">
                  <a:latin typeface="+mn-lt"/>
                </a:rPr>
                <a:t>vs. </a:t>
              </a:r>
              <a:r>
                <a:rPr lang="fr-FR" altLang="en-US" sz="1400" dirty="0" err="1">
                  <a:latin typeface="+mn-lt"/>
                </a:rPr>
                <a:t>baseline</a:t>
              </a:r>
              <a:endParaRPr lang="fr-FR" altLang="en-US" sz="1400" dirty="0">
                <a:latin typeface="+mn-lt"/>
              </a:endParaRPr>
            </a:p>
          </p:txBody>
        </p:sp>
        <p:sp>
          <p:nvSpPr>
            <p:cNvPr id="93213" name="Freeform 355"/>
            <p:cNvSpPr>
              <a:spLocks/>
            </p:cNvSpPr>
            <p:nvPr/>
          </p:nvSpPr>
          <p:spPr bwMode="auto">
            <a:xfrm>
              <a:off x="3026942" y="5504830"/>
              <a:ext cx="101600" cy="180975"/>
            </a:xfrm>
            <a:custGeom>
              <a:avLst/>
              <a:gdLst>
                <a:gd name="T0" fmla="*/ 0 w 54"/>
                <a:gd name="T1" fmla="*/ 2147483646 h 114"/>
                <a:gd name="T2" fmla="*/ 2147483646 w 54"/>
                <a:gd name="T3" fmla="*/ 2147483646 h 114"/>
                <a:gd name="T4" fmla="*/ 2147483646 w 54"/>
                <a:gd name="T5" fmla="*/ 2147483646 h 114"/>
                <a:gd name="T6" fmla="*/ 2147483646 w 54"/>
                <a:gd name="T7" fmla="*/ 2147483646 h 114"/>
                <a:gd name="T8" fmla="*/ 2147483646 w 54"/>
                <a:gd name="T9" fmla="*/ 2147483646 h 114"/>
                <a:gd name="T10" fmla="*/ 2147483646 w 54"/>
                <a:gd name="T11" fmla="*/ 2147483646 h 114"/>
                <a:gd name="T12" fmla="*/ 2147483646 w 54"/>
                <a:gd name="T13" fmla="*/ 2147483646 h 114"/>
                <a:gd name="T14" fmla="*/ 2147483646 w 54"/>
                <a:gd name="T15" fmla="*/ 2147483646 h 114"/>
                <a:gd name="T16" fmla="*/ 2147483646 w 54"/>
                <a:gd name="T17" fmla="*/ 2147483646 h 114"/>
                <a:gd name="T18" fmla="*/ 2147483646 w 54"/>
                <a:gd name="T19" fmla="*/ 2147483646 h 114"/>
                <a:gd name="T20" fmla="*/ 2147483646 w 54"/>
                <a:gd name="T21" fmla="*/ 2147483646 h 114"/>
                <a:gd name="T22" fmla="*/ 2147483646 w 54"/>
                <a:gd name="T23" fmla="*/ 2147483646 h 114"/>
                <a:gd name="T24" fmla="*/ 2147483646 w 54"/>
                <a:gd name="T25" fmla="*/ 2147483646 h 114"/>
                <a:gd name="T26" fmla="*/ 2147483646 w 54"/>
                <a:gd name="T27" fmla="*/ 2147483646 h 114"/>
                <a:gd name="T28" fmla="*/ 2147483646 w 54"/>
                <a:gd name="T29" fmla="*/ 2147483646 h 114"/>
                <a:gd name="T30" fmla="*/ 2147483646 w 54"/>
                <a:gd name="T31" fmla="*/ 2147483646 h 114"/>
                <a:gd name="T32" fmla="*/ 2147483646 w 54"/>
                <a:gd name="T33" fmla="*/ 2147483646 h 114"/>
                <a:gd name="T34" fmla="*/ 2147483646 w 54"/>
                <a:gd name="T35" fmla="*/ 2147483646 h 114"/>
                <a:gd name="T36" fmla="*/ 2147483646 w 54"/>
                <a:gd name="T37" fmla="*/ 2147483646 h 114"/>
                <a:gd name="T38" fmla="*/ 2147483646 w 54"/>
                <a:gd name="T39" fmla="*/ 0 h 114"/>
                <a:gd name="T40" fmla="*/ 2147483646 w 54"/>
                <a:gd name="T41" fmla="*/ 0 h 114"/>
                <a:gd name="T42" fmla="*/ 2147483646 w 54"/>
                <a:gd name="T43" fmla="*/ 2147483646 h 114"/>
                <a:gd name="T44" fmla="*/ 2147483646 w 54"/>
                <a:gd name="T45" fmla="*/ 2147483646 h 114"/>
                <a:gd name="T46" fmla="*/ 2147483646 w 54"/>
                <a:gd name="T47" fmla="*/ 2147483646 h 114"/>
                <a:gd name="T48" fmla="*/ 2147483646 w 54"/>
                <a:gd name="T49" fmla="*/ 2147483646 h 114"/>
                <a:gd name="T50" fmla="*/ 2147483646 w 54"/>
                <a:gd name="T51" fmla="*/ 2147483646 h 114"/>
                <a:gd name="T52" fmla="*/ 2147483646 w 54"/>
                <a:gd name="T53" fmla="*/ 2147483646 h 114"/>
                <a:gd name="T54" fmla="*/ 2147483646 w 54"/>
                <a:gd name="T55" fmla="*/ 2147483646 h 114"/>
                <a:gd name="T56" fmla="*/ 2147483646 w 54"/>
                <a:gd name="T57" fmla="*/ 2147483646 h 114"/>
                <a:gd name="T58" fmla="*/ 2147483646 w 54"/>
                <a:gd name="T59" fmla="*/ 2147483646 h 114"/>
                <a:gd name="T60" fmla="*/ 2147483646 w 54"/>
                <a:gd name="T61" fmla="*/ 2147483646 h 114"/>
                <a:gd name="T62" fmla="*/ 2147483646 w 54"/>
                <a:gd name="T63" fmla="*/ 2147483646 h 114"/>
                <a:gd name="T64" fmla="*/ 2147483646 w 54"/>
                <a:gd name="T65" fmla="*/ 2147483646 h 114"/>
                <a:gd name="T66" fmla="*/ 2147483646 w 54"/>
                <a:gd name="T67" fmla="*/ 2147483646 h 114"/>
                <a:gd name="T68" fmla="*/ 2147483646 w 54"/>
                <a:gd name="T69" fmla="*/ 2147483646 h 114"/>
                <a:gd name="T70" fmla="*/ 2147483646 w 54"/>
                <a:gd name="T71" fmla="*/ 2147483646 h 114"/>
                <a:gd name="T72" fmla="*/ 2147483646 w 54"/>
                <a:gd name="T73" fmla="*/ 2147483646 h 114"/>
                <a:gd name="T74" fmla="*/ 2147483646 w 54"/>
                <a:gd name="T75" fmla="*/ 2147483646 h 114"/>
                <a:gd name="T76" fmla="*/ 2147483646 w 54"/>
                <a:gd name="T77" fmla="*/ 2147483646 h 114"/>
                <a:gd name="T78" fmla="*/ 0 w 54"/>
                <a:gd name="T79" fmla="*/ 2147483646 h 114"/>
                <a:gd name="T80" fmla="*/ 0 w 54"/>
                <a:gd name="T81" fmla="*/ 2147483646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4"/>
                <a:gd name="T124" fmla="*/ 0 h 114"/>
                <a:gd name="T125" fmla="*/ 54 w 54"/>
                <a:gd name="T126" fmla="*/ 114 h 1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4" h="114">
                  <a:moveTo>
                    <a:pt x="0" y="114"/>
                  </a:moveTo>
                  <a:lnTo>
                    <a:pt x="5" y="114"/>
                  </a:lnTo>
                  <a:lnTo>
                    <a:pt x="12" y="112"/>
                  </a:lnTo>
                  <a:lnTo>
                    <a:pt x="18" y="112"/>
                  </a:lnTo>
                  <a:lnTo>
                    <a:pt x="23" y="110"/>
                  </a:lnTo>
                  <a:lnTo>
                    <a:pt x="28" y="108"/>
                  </a:lnTo>
                  <a:lnTo>
                    <a:pt x="31" y="105"/>
                  </a:lnTo>
                  <a:lnTo>
                    <a:pt x="35" y="103"/>
                  </a:lnTo>
                  <a:lnTo>
                    <a:pt x="40" y="98"/>
                  </a:lnTo>
                  <a:lnTo>
                    <a:pt x="42" y="95"/>
                  </a:lnTo>
                  <a:lnTo>
                    <a:pt x="45" y="91"/>
                  </a:lnTo>
                  <a:lnTo>
                    <a:pt x="49" y="84"/>
                  </a:lnTo>
                  <a:lnTo>
                    <a:pt x="50" y="77"/>
                  </a:lnTo>
                  <a:lnTo>
                    <a:pt x="50" y="74"/>
                  </a:lnTo>
                  <a:lnTo>
                    <a:pt x="52" y="69"/>
                  </a:lnTo>
                  <a:lnTo>
                    <a:pt x="52" y="65"/>
                  </a:lnTo>
                  <a:lnTo>
                    <a:pt x="54" y="60"/>
                  </a:lnTo>
                  <a:lnTo>
                    <a:pt x="54" y="29"/>
                  </a:lnTo>
                  <a:lnTo>
                    <a:pt x="52" y="24"/>
                  </a:lnTo>
                  <a:lnTo>
                    <a:pt x="52" y="0"/>
                  </a:lnTo>
                  <a:lnTo>
                    <a:pt x="45" y="0"/>
                  </a:lnTo>
                  <a:lnTo>
                    <a:pt x="45" y="24"/>
                  </a:lnTo>
                  <a:lnTo>
                    <a:pt x="47" y="29"/>
                  </a:lnTo>
                  <a:lnTo>
                    <a:pt x="47" y="60"/>
                  </a:lnTo>
                  <a:lnTo>
                    <a:pt x="45" y="65"/>
                  </a:lnTo>
                  <a:lnTo>
                    <a:pt x="45" y="69"/>
                  </a:lnTo>
                  <a:lnTo>
                    <a:pt x="44" y="74"/>
                  </a:lnTo>
                  <a:lnTo>
                    <a:pt x="44" y="77"/>
                  </a:lnTo>
                  <a:lnTo>
                    <a:pt x="42" y="81"/>
                  </a:lnTo>
                  <a:lnTo>
                    <a:pt x="38" y="88"/>
                  </a:lnTo>
                  <a:lnTo>
                    <a:pt x="35" y="91"/>
                  </a:lnTo>
                  <a:lnTo>
                    <a:pt x="33" y="95"/>
                  </a:lnTo>
                  <a:lnTo>
                    <a:pt x="31" y="96"/>
                  </a:lnTo>
                  <a:lnTo>
                    <a:pt x="28" y="98"/>
                  </a:lnTo>
                  <a:lnTo>
                    <a:pt x="24" y="102"/>
                  </a:lnTo>
                  <a:lnTo>
                    <a:pt x="19" y="103"/>
                  </a:lnTo>
                  <a:lnTo>
                    <a:pt x="18" y="105"/>
                  </a:lnTo>
                  <a:lnTo>
                    <a:pt x="12" y="105"/>
                  </a:lnTo>
                  <a:lnTo>
                    <a:pt x="5" y="107"/>
                  </a:lnTo>
                  <a:lnTo>
                    <a:pt x="0" y="107"/>
                  </a:lnTo>
                  <a:lnTo>
                    <a:pt x="0" y="114"/>
                  </a:lnTo>
                  <a:close/>
                </a:path>
              </a:pathLst>
            </a:custGeom>
            <a:solidFill>
              <a:srgbClr val="503291"/>
            </a:solidFill>
            <a:ln>
              <a:noFill/>
            </a:ln>
          </p:spPr>
          <p:txBody>
            <a:bodyPr/>
            <a:lstStyle/>
            <a:p>
              <a:pPr eaLnBrk="0" fontAlgn="base" hangingPunct="0">
                <a:spcBef>
                  <a:spcPct val="0"/>
                </a:spcBef>
                <a:spcAft>
                  <a:spcPct val="0"/>
                </a:spcAft>
              </a:pPr>
              <a:endParaRPr lang="fr-FR" dirty="0">
                <a:solidFill>
                  <a:srgbClr val="503291"/>
                </a:solidFill>
                <a:cs typeface="Arial" pitchFamily="34" charset="0"/>
              </a:endParaRPr>
            </a:p>
          </p:txBody>
        </p:sp>
        <p:sp>
          <p:nvSpPr>
            <p:cNvPr id="93214" name="Freeform 356"/>
            <p:cNvSpPr>
              <a:spLocks/>
            </p:cNvSpPr>
            <p:nvPr/>
          </p:nvSpPr>
          <p:spPr bwMode="auto">
            <a:xfrm>
              <a:off x="3112436" y="5425455"/>
              <a:ext cx="29633" cy="79375"/>
            </a:xfrm>
            <a:custGeom>
              <a:avLst/>
              <a:gdLst>
                <a:gd name="T0" fmla="*/ 2147483646 w 16"/>
                <a:gd name="T1" fmla="*/ 2147483646 h 50"/>
                <a:gd name="T2" fmla="*/ 2147483646 w 16"/>
                <a:gd name="T3" fmla="*/ 2147483646 h 50"/>
                <a:gd name="T4" fmla="*/ 2147483646 w 16"/>
                <a:gd name="T5" fmla="*/ 2147483646 h 50"/>
                <a:gd name="T6" fmla="*/ 2147483646 w 16"/>
                <a:gd name="T7" fmla="*/ 2147483646 h 50"/>
                <a:gd name="T8" fmla="*/ 2147483646 w 16"/>
                <a:gd name="T9" fmla="*/ 2147483646 h 50"/>
                <a:gd name="T10" fmla="*/ 2147483646 w 16"/>
                <a:gd name="T11" fmla="*/ 2147483646 h 50"/>
                <a:gd name="T12" fmla="*/ 2147483646 w 16"/>
                <a:gd name="T13" fmla="*/ 2147483646 h 50"/>
                <a:gd name="T14" fmla="*/ 2147483646 w 16"/>
                <a:gd name="T15" fmla="*/ 2147483646 h 50"/>
                <a:gd name="T16" fmla="*/ 2147483646 w 16"/>
                <a:gd name="T17" fmla="*/ 2147483646 h 50"/>
                <a:gd name="T18" fmla="*/ 2147483646 w 16"/>
                <a:gd name="T19" fmla="*/ 2147483646 h 50"/>
                <a:gd name="T20" fmla="*/ 2147483646 w 16"/>
                <a:gd name="T21" fmla="*/ 0 h 50"/>
                <a:gd name="T22" fmla="*/ 2147483646 w 16"/>
                <a:gd name="T23" fmla="*/ 0 h 50"/>
                <a:gd name="T24" fmla="*/ 2147483646 w 16"/>
                <a:gd name="T25" fmla="*/ 2147483646 h 50"/>
                <a:gd name="T26" fmla="*/ 2147483646 w 16"/>
                <a:gd name="T27" fmla="*/ 2147483646 h 50"/>
                <a:gd name="T28" fmla="*/ 2147483646 w 16"/>
                <a:gd name="T29" fmla="*/ 2147483646 h 50"/>
                <a:gd name="T30" fmla="*/ 2147483646 w 16"/>
                <a:gd name="T31" fmla="*/ 2147483646 h 50"/>
                <a:gd name="T32" fmla="*/ 2147483646 w 16"/>
                <a:gd name="T33" fmla="*/ 2147483646 h 50"/>
                <a:gd name="T34" fmla="*/ 2147483646 w 16"/>
                <a:gd name="T35" fmla="*/ 2147483646 h 50"/>
                <a:gd name="T36" fmla="*/ 0 w 16"/>
                <a:gd name="T37" fmla="*/ 2147483646 h 50"/>
                <a:gd name="T38" fmla="*/ 0 w 16"/>
                <a:gd name="T39" fmla="*/ 2147483646 h 50"/>
                <a:gd name="T40" fmla="*/ 2147483646 w 16"/>
                <a:gd name="T41" fmla="*/ 2147483646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0"/>
                <a:gd name="T65" fmla="*/ 16 w 16"/>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0">
                  <a:moveTo>
                    <a:pt x="7" y="50"/>
                  </a:moveTo>
                  <a:lnTo>
                    <a:pt x="7" y="29"/>
                  </a:lnTo>
                  <a:lnTo>
                    <a:pt x="9" y="28"/>
                  </a:lnTo>
                  <a:lnTo>
                    <a:pt x="9" y="17"/>
                  </a:lnTo>
                  <a:lnTo>
                    <a:pt x="11" y="16"/>
                  </a:lnTo>
                  <a:lnTo>
                    <a:pt x="11" y="12"/>
                  </a:lnTo>
                  <a:lnTo>
                    <a:pt x="12" y="10"/>
                  </a:lnTo>
                  <a:lnTo>
                    <a:pt x="12" y="7"/>
                  </a:lnTo>
                  <a:lnTo>
                    <a:pt x="14" y="4"/>
                  </a:lnTo>
                  <a:lnTo>
                    <a:pt x="16" y="4"/>
                  </a:lnTo>
                  <a:lnTo>
                    <a:pt x="9" y="0"/>
                  </a:lnTo>
                  <a:lnTo>
                    <a:pt x="11" y="0"/>
                  </a:lnTo>
                  <a:lnTo>
                    <a:pt x="5" y="4"/>
                  </a:lnTo>
                  <a:lnTo>
                    <a:pt x="5" y="7"/>
                  </a:lnTo>
                  <a:lnTo>
                    <a:pt x="4" y="9"/>
                  </a:lnTo>
                  <a:lnTo>
                    <a:pt x="4" y="12"/>
                  </a:lnTo>
                  <a:lnTo>
                    <a:pt x="2" y="14"/>
                  </a:lnTo>
                  <a:lnTo>
                    <a:pt x="2" y="24"/>
                  </a:lnTo>
                  <a:lnTo>
                    <a:pt x="0" y="26"/>
                  </a:lnTo>
                  <a:lnTo>
                    <a:pt x="0" y="50"/>
                  </a:lnTo>
                  <a:lnTo>
                    <a:pt x="7" y="50"/>
                  </a:lnTo>
                  <a:close/>
                </a:path>
              </a:pathLst>
            </a:custGeom>
            <a:solidFill>
              <a:srgbClr val="503291"/>
            </a:solidFill>
            <a:ln>
              <a:noFill/>
            </a:ln>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15" name="Freeform 357"/>
            <p:cNvSpPr>
              <a:spLocks/>
            </p:cNvSpPr>
            <p:nvPr/>
          </p:nvSpPr>
          <p:spPr bwMode="auto">
            <a:xfrm>
              <a:off x="3128542" y="5382592"/>
              <a:ext cx="48684" cy="49213"/>
            </a:xfrm>
            <a:custGeom>
              <a:avLst/>
              <a:gdLst>
                <a:gd name="T0" fmla="*/ 2147483646 w 26"/>
                <a:gd name="T1" fmla="*/ 2147483646 h 31"/>
                <a:gd name="T2" fmla="*/ 2147483646 w 26"/>
                <a:gd name="T3" fmla="*/ 2147483646 h 31"/>
                <a:gd name="T4" fmla="*/ 2147483646 w 26"/>
                <a:gd name="T5" fmla="*/ 2147483646 h 31"/>
                <a:gd name="T6" fmla="*/ 2147483646 w 26"/>
                <a:gd name="T7" fmla="*/ 2147483646 h 31"/>
                <a:gd name="T8" fmla="*/ 2147483646 w 26"/>
                <a:gd name="T9" fmla="*/ 2147483646 h 31"/>
                <a:gd name="T10" fmla="*/ 2147483646 w 26"/>
                <a:gd name="T11" fmla="*/ 2147483646 h 31"/>
                <a:gd name="T12" fmla="*/ 2147483646 w 26"/>
                <a:gd name="T13" fmla="*/ 2147483646 h 31"/>
                <a:gd name="T14" fmla="*/ 2147483646 w 26"/>
                <a:gd name="T15" fmla="*/ 2147483646 h 31"/>
                <a:gd name="T16" fmla="*/ 2147483646 w 26"/>
                <a:gd name="T17" fmla="*/ 2147483646 h 31"/>
                <a:gd name="T18" fmla="*/ 2147483646 w 26"/>
                <a:gd name="T19" fmla="*/ 2147483646 h 31"/>
                <a:gd name="T20" fmla="*/ 2147483646 w 26"/>
                <a:gd name="T21" fmla="*/ 2147483646 h 31"/>
                <a:gd name="T22" fmla="*/ 2147483646 w 26"/>
                <a:gd name="T23" fmla="*/ 2147483646 h 31"/>
                <a:gd name="T24" fmla="*/ 2147483646 w 26"/>
                <a:gd name="T25" fmla="*/ 0 h 31"/>
                <a:gd name="T26" fmla="*/ 2147483646 w 26"/>
                <a:gd name="T27" fmla="*/ 0 h 31"/>
                <a:gd name="T28" fmla="*/ 2147483646 w 26"/>
                <a:gd name="T29" fmla="*/ 2147483646 h 31"/>
                <a:gd name="T30" fmla="*/ 2147483646 w 26"/>
                <a:gd name="T31" fmla="*/ 2147483646 h 31"/>
                <a:gd name="T32" fmla="*/ 2147483646 w 26"/>
                <a:gd name="T33" fmla="*/ 2147483646 h 31"/>
                <a:gd name="T34" fmla="*/ 2147483646 w 26"/>
                <a:gd name="T35" fmla="*/ 2147483646 h 31"/>
                <a:gd name="T36" fmla="*/ 2147483646 w 26"/>
                <a:gd name="T37" fmla="*/ 2147483646 h 31"/>
                <a:gd name="T38" fmla="*/ 2147483646 w 26"/>
                <a:gd name="T39" fmla="*/ 2147483646 h 31"/>
                <a:gd name="T40" fmla="*/ 2147483646 w 26"/>
                <a:gd name="T41" fmla="*/ 2147483646 h 31"/>
                <a:gd name="T42" fmla="*/ 2147483646 w 26"/>
                <a:gd name="T43" fmla="*/ 2147483646 h 31"/>
                <a:gd name="T44" fmla="*/ 2147483646 w 26"/>
                <a:gd name="T45" fmla="*/ 2147483646 h 31"/>
                <a:gd name="T46" fmla="*/ 2147483646 w 26"/>
                <a:gd name="T47" fmla="*/ 2147483646 h 31"/>
                <a:gd name="T48" fmla="*/ 0 w 26"/>
                <a:gd name="T49" fmla="*/ 2147483646 h 31"/>
                <a:gd name="T50" fmla="*/ 0 w 26"/>
                <a:gd name="T51" fmla="*/ 2147483646 h 31"/>
                <a:gd name="T52" fmla="*/ 0 w 26"/>
                <a:gd name="T53" fmla="*/ 2147483646 h 31"/>
                <a:gd name="T54" fmla="*/ 2147483646 w 26"/>
                <a:gd name="T55" fmla="*/ 2147483646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
                <a:gd name="T85" fmla="*/ 0 h 31"/>
                <a:gd name="T86" fmla="*/ 26 w 26"/>
                <a:gd name="T87" fmla="*/ 31 h 3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 h="31">
                  <a:moveTo>
                    <a:pt x="7" y="31"/>
                  </a:moveTo>
                  <a:lnTo>
                    <a:pt x="7" y="27"/>
                  </a:lnTo>
                  <a:lnTo>
                    <a:pt x="12" y="22"/>
                  </a:lnTo>
                  <a:lnTo>
                    <a:pt x="10" y="20"/>
                  </a:lnTo>
                  <a:lnTo>
                    <a:pt x="12" y="20"/>
                  </a:lnTo>
                  <a:lnTo>
                    <a:pt x="19" y="13"/>
                  </a:lnTo>
                  <a:lnTo>
                    <a:pt x="17" y="12"/>
                  </a:lnTo>
                  <a:lnTo>
                    <a:pt x="19" y="12"/>
                  </a:lnTo>
                  <a:lnTo>
                    <a:pt x="24" y="7"/>
                  </a:lnTo>
                  <a:lnTo>
                    <a:pt x="24" y="5"/>
                  </a:lnTo>
                  <a:lnTo>
                    <a:pt x="24" y="7"/>
                  </a:lnTo>
                  <a:lnTo>
                    <a:pt x="26" y="7"/>
                  </a:lnTo>
                  <a:lnTo>
                    <a:pt x="26" y="0"/>
                  </a:lnTo>
                  <a:lnTo>
                    <a:pt x="24" y="0"/>
                  </a:lnTo>
                  <a:lnTo>
                    <a:pt x="21" y="1"/>
                  </a:lnTo>
                  <a:lnTo>
                    <a:pt x="21" y="3"/>
                  </a:lnTo>
                  <a:lnTo>
                    <a:pt x="19" y="1"/>
                  </a:lnTo>
                  <a:lnTo>
                    <a:pt x="14" y="7"/>
                  </a:lnTo>
                  <a:lnTo>
                    <a:pt x="16" y="8"/>
                  </a:lnTo>
                  <a:lnTo>
                    <a:pt x="14" y="8"/>
                  </a:lnTo>
                  <a:lnTo>
                    <a:pt x="7" y="15"/>
                  </a:lnTo>
                  <a:lnTo>
                    <a:pt x="9" y="17"/>
                  </a:lnTo>
                  <a:lnTo>
                    <a:pt x="7" y="17"/>
                  </a:lnTo>
                  <a:lnTo>
                    <a:pt x="2" y="22"/>
                  </a:lnTo>
                  <a:lnTo>
                    <a:pt x="0" y="27"/>
                  </a:lnTo>
                  <a:lnTo>
                    <a:pt x="0" y="29"/>
                  </a:lnTo>
                  <a:lnTo>
                    <a:pt x="0" y="27"/>
                  </a:lnTo>
                  <a:lnTo>
                    <a:pt x="7" y="31"/>
                  </a:lnTo>
                  <a:close/>
                </a:path>
              </a:pathLst>
            </a:custGeom>
            <a:solidFill>
              <a:srgbClr val="503291"/>
            </a:solidFill>
            <a:ln>
              <a:noFill/>
            </a:ln>
          </p:spPr>
          <p:txBody>
            <a:bodyPr/>
            <a:lstStyle/>
            <a:p>
              <a:pPr eaLnBrk="0" fontAlgn="base" hangingPunct="0">
                <a:spcBef>
                  <a:spcPct val="0"/>
                </a:spcBef>
                <a:spcAft>
                  <a:spcPct val="0"/>
                </a:spcAft>
              </a:pPr>
              <a:endParaRPr lang="fr-FR" dirty="0">
                <a:solidFill>
                  <a:srgbClr val="503291"/>
                </a:solidFill>
                <a:cs typeface="Arial" pitchFamily="34" charset="0"/>
              </a:endParaRPr>
            </a:p>
          </p:txBody>
        </p:sp>
        <p:sp>
          <p:nvSpPr>
            <p:cNvPr id="93216" name="Freeform 358"/>
            <p:cNvSpPr>
              <a:spLocks/>
            </p:cNvSpPr>
            <p:nvPr/>
          </p:nvSpPr>
          <p:spPr bwMode="auto">
            <a:xfrm>
              <a:off x="3128623" y="5346080"/>
              <a:ext cx="46567" cy="47625"/>
            </a:xfrm>
            <a:custGeom>
              <a:avLst/>
              <a:gdLst>
                <a:gd name="T0" fmla="*/ 2147483646 w 24"/>
                <a:gd name="T1" fmla="*/ 2147483646 h 30"/>
                <a:gd name="T2" fmla="*/ 2147483646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2147483646 h 30"/>
                <a:gd name="T14" fmla="*/ 2147483646 w 24"/>
                <a:gd name="T15" fmla="*/ 2147483646 h 30"/>
                <a:gd name="T16" fmla="*/ 2147483646 w 24"/>
                <a:gd name="T17" fmla="*/ 2147483646 h 30"/>
                <a:gd name="T18" fmla="*/ 2147483646 w 24"/>
                <a:gd name="T19" fmla="*/ 2147483646 h 30"/>
                <a:gd name="T20" fmla="*/ 2147483646 w 24"/>
                <a:gd name="T21" fmla="*/ 2147483646 h 30"/>
                <a:gd name="T22" fmla="*/ 2147483646 w 24"/>
                <a:gd name="T23" fmla="*/ 2147483646 h 30"/>
                <a:gd name="T24" fmla="*/ 2147483646 w 24"/>
                <a:gd name="T25" fmla="*/ 2147483646 h 30"/>
                <a:gd name="T26" fmla="*/ 2147483646 w 24"/>
                <a:gd name="T27" fmla="*/ 2147483646 h 30"/>
                <a:gd name="T28" fmla="*/ 2147483646 w 24"/>
                <a:gd name="T29" fmla="*/ 2147483646 h 30"/>
                <a:gd name="T30" fmla="*/ 2147483646 w 24"/>
                <a:gd name="T31" fmla="*/ 0 h 30"/>
                <a:gd name="T32" fmla="*/ 0 w 24"/>
                <a:gd name="T33" fmla="*/ 2147483646 h 30"/>
                <a:gd name="T34" fmla="*/ 0 w 24"/>
                <a:gd name="T35" fmla="*/ 2147483646 h 30"/>
                <a:gd name="T36" fmla="*/ 0 w 24"/>
                <a:gd name="T37" fmla="*/ 2147483646 h 30"/>
                <a:gd name="T38" fmla="*/ 2147483646 w 24"/>
                <a:gd name="T39" fmla="*/ 2147483646 h 30"/>
                <a:gd name="T40" fmla="*/ 2147483646 w 24"/>
                <a:gd name="T41" fmla="*/ 2147483646 h 30"/>
                <a:gd name="T42" fmla="*/ 2147483646 w 24"/>
                <a:gd name="T43" fmla="*/ 2147483646 h 30"/>
                <a:gd name="T44" fmla="*/ 2147483646 w 24"/>
                <a:gd name="T45" fmla="*/ 2147483646 h 30"/>
                <a:gd name="T46" fmla="*/ 2147483646 w 24"/>
                <a:gd name="T47" fmla="*/ 2147483646 h 30"/>
                <a:gd name="T48" fmla="*/ 2147483646 w 24"/>
                <a:gd name="T49" fmla="*/ 2147483646 h 30"/>
                <a:gd name="T50" fmla="*/ 2147483646 w 24"/>
                <a:gd name="T51" fmla="*/ 2147483646 h 30"/>
                <a:gd name="T52" fmla="*/ 2147483646 w 24"/>
                <a:gd name="T53" fmla="*/ 2147483646 h 30"/>
                <a:gd name="T54" fmla="*/ 2147483646 w 24"/>
                <a:gd name="T55" fmla="*/ 2147483646 h 30"/>
                <a:gd name="T56" fmla="*/ 2147483646 w 24"/>
                <a:gd name="T57" fmla="*/ 2147483646 h 30"/>
                <a:gd name="T58" fmla="*/ 2147483646 w 24"/>
                <a:gd name="T59" fmla="*/ 2147483646 h 30"/>
                <a:gd name="T60" fmla="*/ 2147483646 w 24"/>
                <a:gd name="T61" fmla="*/ 2147483646 h 30"/>
                <a:gd name="T62" fmla="*/ 2147483646 w 24"/>
                <a:gd name="T63" fmla="*/ 2147483646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30"/>
                <a:gd name="T98" fmla="*/ 24 w 24"/>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30">
                  <a:moveTo>
                    <a:pt x="24" y="30"/>
                  </a:moveTo>
                  <a:lnTo>
                    <a:pt x="24" y="23"/>
                  </a:lnTo>
                  <a:lnTo>
                    <a:pt x="24" y="24"/>
                  </a:lnTo>
                  <a:lnTo>
                    <a:pt x="24" y="23"/>
                  </a:lnTo>
                  <a:lnTo>
                    <a:pt x="19" y="17"/>
                  </a:lnTo>
                  <a:lnTo>
                    <a:pt x="17" y="17"/>
                  </a:lnTo>
                  <a:lnTo>
                    <a:pt x="17" y="16"/>
                  </a:lnTo>
                  <a:lnTo>
                    <a:pt x="16" y="16"/>
                  </a:lnTo>
                  <a:lnTo>
                    <a:pt x="17" y="14"/>
                  </a:lnTo>
                  <a:lnTo>
                    <a:pt x="14" y="11"/>
                  </a:lnTo>
                  <a:lnTo>
                    <a:pt x="12" y="12"/>
                  </a:lnTo>
                  <a:lnTo>
                    <a:pt x="14" y="11"/>
                  </a:lnTo>
                  <a:lnTo>
                    <a:pt x="12" y="9"/>
                  </a:lnTo>
                  <a:lnTo>
                    <a:pt x="12" y="7"/>
                  </a:lnTo>
                  <a:lnTo>
                    <a:pt x="7" y="2"/>
                  </a:lnTo>
                  <a:lnTo>
                    <a:pt x="7" y="0"/>
                  </a:lnTo>
                  <a:lnTo>
                    <a:pt x="0" y="4"/>
                  </a:lnTo>
                  <a:lnTo>
                    <a:pt x="0" y="2"/>
                  </a:lnTo>
                  <a:lnTo>
                    <a:pt x="0" y="5"/>
                  </a:lnTo>
                  <a:lnTo>
                    <a:pt x="5" y="11"/>
                  </a:lnTo>
                  <a:lnTo>
                    <a:pt x="5" y="12"/>
                  </a:lnTo>
                  <a:lnTo>
                    <a:pt x="12" y="19"/>
                  </a:lnTo>
                  <a:lnTo>
                    <a:pt x="14" y="19"/>
                  </a:lnTo>
                  <a:lnTo>
                    <a:pt x="14" y="21"/>
                  </a:lnTo>
                  <a:lnTo>
                    <a:pt x="16" y="21"/>
                  </a:lnTo>
                  <a:lnTo>
                    <a:pt x="14" y="23"/>
                  </a:lnTo>
                  <a:lnTo>
                    <a:pt x="19" y="28"/>
                  </a:lnTo>
                  <a:lnTo>
                    <a:pt x="21" y="26"/>
                  </a:lnTo>
                  <a:lnTo>
                    <a:pt x="21" y="28"/>
                  </a:lnTo>
                  <a:lnTo>
                    <a:pt x="24" y="30"/>
                  </a:lnTo>
                  <a:lnTo>
                    <a:pt x="24" y="23"/>
                  </a:lnTo>
                  <a:lnTo>
                    <a:pt x="24" y="30"/>
                  </a:lnTo>
                  <a:close/>
                </a:path>
              </a:pathLst>
            </a:custGeom>
            <a:solidFill>
              <a:srgbClr val="503291"/>
            </a:solidFill>
            <a:ln>
              <a:noFill/>
            </a:ln>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17" name="Freeform 359"/>
            <p:cNvSpPr>
              <a:spLocks/>
            </p:cNvSpPr>
            <p:nvPr/>
          </p:nvSpPr>
          <p:spPr bwMode="auto">
            <a:xfrm>
              <a:off x="3112436" y="5273055"/>
              <a:ext cx="29633" cy="79375"/>
            </a:xfrm>
            <a:custGeom>
              <a:avLst/>
              <a:gdLst>
                <a:gd name="T0" fmla="*/ 2147483646 w 16"/>
                <a:gd name="T1" fmla="*/ 2147483646 h 50"/>
                <a:gd name="T2" fmla="*/ 2147483646 w 16"/>
                <a:gd name="T3" fmla="*/ 2147483646 h 50"/>
                <a:gd name="T4" fmla="*/ 2147483646 w 16"/>
                <a:gd name="T5" fmla="*/ 2147483646 h 50"/>
                <a:gd name="T6" fmla="*/ 2147483646 w 16"/>
                <a:gd name="T7" fmla="*/ 2147483646 h 50"/>
                <a:gd name="T8" fmla="*/ 2147483646 w 16"/>
                <a:gd name="T9" fmla="*/ 2147483646 h 50"/>
                <a:gd name="T10" fmla="*/ 2147483646 w 16"/>
                <a:gd name="T11" fmla="*/ 2147483646 h 50"/>
                <a:gd name="T12" fmla="*/ 2147483646 w 16"/>
                <a:gd name="T13" fmla="*/ 2147483646 h 50"/>
                <a:gd name="T14" fmla="*/ 2147483646 w 16"/>
                <a:gd name="T15" fmla="*/ 2147483646 h 50"/>
                <a:gd name="T16" fmla="*/ 2147483646 w 16"/>
                <a:gd name="T17" fmla="*/ 2147483646 h 50"/>
                <a:gd name="T18" fmla="*/ 2147483646 w 16"/>
                <a:gd name="T19" fmla="*/ 2147483646 h 50"/>
                <a:gd name="T20" fmla="*/ 2147483646 w 16"/>
                <a:gd name="T21" fmla="*/ 0 h 50"/>
                <a:gd name="T22" fmla="*/ 0 w 16"/>
                <a:gd name="T23" fmla="*/ 0 h 50"/>
                <a:gd name="T24" fmla="*/ 0 w 16"/>
                <a:gd name="T25" fmla="*/ 2147483646 h 50"/>
                <a:gd name="T26" fmla="*/ 2147483646 w 16"/>
                <a:gd name="T27" fmla="*/ 2147483646 h 50"/>
                <a:gd name="T28" fmla="*/ 2147483646 w 16"/>
                <a:gd name="T29" fmla="*/ 2147483646 h 50"/>
                <a:gd name="T30" fmla="*/ 2147483646 w 16"/>
                <a:gd name="T31" fmla="*/ 2147483646 h 50"/>
                <a:gd name="T32" fmla="*/ 2147483646 w 16"/>
                <a:gd name="T33" fmla="*/ 2147483646 h 50"/>
                <a:gd name="T34" fmla="*/ 2147483646 w 16"/>
                <a:gd name="T35" fmla="*/ 2147483646 h 50"/>
                <a:gd name="T36" fmla="*/ 2147483646 w 16"/>
                <a:gd name="T37" fmla="*/ 2147483646 h 50"/>
                <a:gd name="T38" fmla="*/ 2147483646 w 16"/>
                <a:gd name="T39" fmla="*/ 2147483646 h 50"/>
                <a:gd name="T40" fmla="*/ 2147483646 w 16"/>
                <a:gd name="T41" fmla="*/ 2147483646 h 50"/>
                <a:gd name="T42" fmla="*/ 2147483646 w 16"/>
                <a:gd name="T43" fmla="*/ 2147483646 h 50"/>
                <a:gd name="T44" fmla="*/ 2147483646 w 16"/>
                <a:gd name="T45" fmla="*/ 2147483646 h 50"/>
                <a:gd name="T46" fmla="*/ 2147483646 w 16"/>
                <a:gd name="T47" fmla="*/ 2147483646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50"/>
                <a:gd name="T74" fmla="*/ 16 w 16"/>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50">
                  <a:moveTo>
                    <a:pt x="16" y="46"/>
                  </a:moveTo>
                  <a:lnTo>
                    <a:pt x="14" y="46"/>
                  </a:lnTo>
                  <a:lnTo>
                    <a:pt x="14" y="43"/>
                  </a:lnTo>
                  <a:lnTo>
                    <a:pt x="12" y="41"/>
                  </a:lnTo>
                  <a:lnTo>
                    <a:pt x="12" y="38"/>
                  </a:lnTo>
                  <a:lnTo>
                    <a:pt x="11" y="36"/>
                  </a:lnTo>
                  <a:lnTo>
                    <a:pt x="9" y="33"/>
                  </a:lnTo>
                  <a:lnTo>
                    <a:pt x="7" y="33"/>
                  </a:lnTo>
                  <a:lnTo>
                    <a:pt x="9" y="22"/>
                  </a:lnTo>
                  <a:lnTo>
                    <a:pt x="7" y="20"/>
                  </a:lnTo>
                  <a:lnTo>
                    <a:pt x="7" y="0"/>
                  </a:lnTo>
                  <a:lnTo>
                    <a:pt x="0" y="0"/>
                  </a:lnTo>
                  <a:lnTo>
                    <a:pt x="0" y="24"/>
                  </a:lnTo>
                  <a:lnTo>
                    <a:pt x="2" y="26"/>
                  </a:lnTo>
                  <a:lnTo>
                    <a:pt x="4" y="36"/>
                  </a:lnTo>
                  <a:lnTo>
                    <a:pt x="5" y="36"/>
                  </a:lnTo>
                  <a:lnTo>
                    <a:pt x="4" y="39"/>
                  </a:lnTo>
                  <a:lnTo>
                    <a:pt x="5" y="41"/>
                  </a:lnTo>
                  <a:lnTo>
                    <a:pt x="5" y="45"/>
                  </a:lnTo>
                  <a:lnTo>
                    <a:pt x="7" y="46"/>
                  </a:lnTo>
                  <a:lnTo>
                    <a:pt x="7" y="48"/>
                  </a:lnTo>
                  <a:lnTo>
                    <a:pt x="11" y="50"/>
                  </a:lnTo>
                  <a:lnTo>
                    <a:pt x="9" y="50"/>
                  </a:lnTo>
                  <a:lnTo>
                    <a:pt x="16" y="46"/>
                  </a:lnTo>
                  <a:close/>
                </a:path>
              </a:pathLst>
            </a:custGeom>
            <a:solidFill>
              <a:srgbClr val="503291"/>
            </a:solidFill>
            <a:ln>
              <a:noFill/>
            </a:ln>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18" name="Freeform 360"/>
            <p:cNvSpPr>
              <a:spLocks/>
            </p:cNvSpPr>
            <p:nvPr/>
          </p:nvSpPr>
          <p:spPr bwMode="auto">
            <a:xfrm>
              <a:off x="3026942" y="5092080"/>
              <a:ext cx="101600" cy="180975"/>
            </a:xfrm>
            <a:custGeom>
              <a:avLst/>
              <a:gdLst>
                <a:gd name="T0" fmla="*/ 2147483646 w 54"/>
                <a:gd name="T1" fmla="*/ 2147483646 h 114"/>
                <a:gd name="T2" fmla="*/ 2147483646 w 54"/>
                <a:gd name="T3" fmla="*/ 2147483646 h 114"/>
                <a:gd name="T4" fmla="*/ 2147483646 w 54"/>
                <a:gd name="T5" fmla="*/ 2147483646 h 114"/>
                <a:gd name="T6" fmla="*/ 2147483646 w 54"/>
                <a:gd name="T7" fmla="*/ 2147483646 h 114"/>
                <a:gd name="T8" fmla="*/ 2147483646 w 54"/>
                <a:gd name="T9" fmla="*/ 2147483646 h 114"/>
                <a:gd name="T10" fmla="*/ 2147483646 w 54"/>
                <a:gd name="T11" fmla="*/ 2147483646 h 114"/>
                <a:gd name="T12" fmla="*/ 2147483646 w 54"/>
                <a:gd name="T13" fmla="*/ 2147483646 h 114"/>
                <a:gd name="T14" fmla="*/ 2147483646 w 54"/>
                <a:gd name="T15" fmla="*/ 2147483646 h 114"/>
                <a:gd name="T16" fmla="*/ 2147483646 w 54"/>
                <a:gd name="T17" fmla="*/ 2147483646 h 114"/>
                <a:gd name="T18" fmla="*/ 2147483646 w 54"/>
                <a:gd name="T19" fmla="*/ 2147483646 h 114"/>
                <a:gd name="T20" fmla="*/ 2147483646 w 54"/>
                <a:gd name="T21" fmla="*/ 2147483646 h 114"/>
                <a:gd name="T22" fmla="*/ 2147483646 w 54"/>
                <a:gd name="T23" fmla="*/ 2147483646 h 114"/>
                <a:gd name="T24" fmla="*/ 2147483646 w 54"/>
                <a:gd name="T25" fmla="*/ 2147483646 h 114"/>
                <a:gd name="T26" fmla="*/ 2147483646 w 54"/>
                <a:gd name="T27" fmla="*/ 2147483646 h 114"/>
                <a:gd name="T28" fmla="*/ 2147483646 w 54"/>
                <a:gd name="T29" fmla="*/ 0 h 114"/>
                <a:gd name="T30" fmla="*/ 0 w 54"/>
                <a:gd name="T31" fmla="*/ 0 h 114"/>
                <a:gd name="T32" fmla="*/ 0 w 54"/>
                <a:gd name="T33" fmla="*/ 2147483646 h 114"/>
                <a:gd name="T34" fmla="*/ 2147483646 w 54"/>
                <a:gd name="T35" fmla="*/ 2147483646 h 114"/>
                <a:gd name="T36" fmla="*/ 2147483646 w 54"/>
                <a:gd name="T37" fmla="*/ 2147483646 h 114"/>
                <a:gd name="T38" fmla="*/ 2147483646 w 54"/>
                <a:gd name="T39" fmla="*/ 2147483646 h 114"/>
                <a:gd name="T40" fmla="*/ 2147483646 w 54"/>
                <a:gd name="T41" fmla="*/ 2147483646 h 114"/>
                <a:gd name="T42" fmla="*/ 2147483646 w 54"/>
                <a:gd name="T43" fmla="*/ 2147483646 h 114"/>
                <a:gd name="T44" fmla="*/ 2147483646 w 54"/>
                <a:gd name="T45" fmla="*/ 2147483646 h 114"/>
                <a:gd name="T46" fmla="*/ 2147483646 w 54"/>
                <a:gd name="T47" fmla="*/ 2147483646 h 114"/>
                <a:gd name="T48" fmla="*/ 2147483646 w 54"/>
                <a:gd name="T49" fmla="*/ 2147483646 h 114"/>
                <a:gd name="T50" fmla="*/ 2147483646 w 54"/>
                <a:gd name="T51" fmla="*/ 2147483646 h 114"/>
                <a:gd name="T52" fmla="*/ 2147483646 w 54"/>
                <a:gd name="T53" fmla="*/ 2147483646 h 114"/>
                <a:gd name="T54" fmla="*/ 2147483646 w 54"/>
                <a:gd name="T55" fmla="*/ 2147483646 h 114"/>
                <a:gd name="T56" fmla="*/ 2147483646 w 54"/>
                <a:gd name="T57" fmla="*/ 2147483646 h 114"/>
                <a:gd name="T58" fmla="*/ 2147483646 w 54"/>
                <a:gd name="T59" fmla="*/ 2147483646 h 114"/>
                <a:gd name="T60" fmla="*/ 2147483646 w 54"/>
                <a:gd name="T61" fmla="*/ 2147483646 h 114"/>
                <a:gd name="T62" fmla="*/ 2147483646 w 54"/>
                <a:gd name="T63" fmla="*/ 2147483646 h 114"/>
                <a:gd name="T64" fmla="*/ 2147483646 w 54"/>
                <a:gd name="T65" fmla="*/ 2147483646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114"/>
                <a:gd name="T101" fmla="*/ 54 w 54"/>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114">
                  <a:moveTo>
                    <a:pt x="52" y="114"/>
                  </a:moveTo>
                  <a:lnTo>
                    <a:pt x="52" y="88"/>
                  </a:lnTo>
                  <a:lnTo>
                    <a:pt x="54" y="85"/>
                  </a:lnTo>
                  <a:lnTo>
                    <a:pt x="54" y="52"/>
                  </a:lnTo>
                  <a:lnTo>
                    <a:pt x="52" y="48"/>
                  </a:lnTo>
                  <a:lnTo>
                    <a:pt x="52" y="43"/>
                  </a:lnTo>
                  <a:lnTo>
                    <a:pt x="50" y="40"/>
                  </a:lnTo>
                  <a:lnTo>
                    <a:pt x="50" y="35"/>
                  </a:lnTo>
                  <a:lnTo>
                    <a:pt x="47" y="26"/>
                  </a:lnTo>
                  <a:lnTo>
                    <a:pt x="45" y="21"/>
                  </a:lnTo>
                  <a:lnTo>
                    <a:pt x="31" y="7"/>
                  </a:lnTo>
                  <a:lnTo>
                    <a:pt x="28" y="5"/>
                  </a:lnTo>
                  <a:lnTo>
                    <a:pt x="23" y="4"/>
                  </a:lnTo>
                  <a:lnTo>
                    <a:pt x="19" y="2"/>
                  </a:lnTo>
                  <a:lnTo>
                    <a:pt x="12" y="0"/>
                  </a:lnTo>
                  <a:lnTo>
                    <a:pt x="0" y="0"/>
                  </a:lnTo>
                  <a:lnTo>
                    <a:pt x="0" y="7"/>
                  </a:lnTo>
                  <a:lnTo>
                    <a:pt x="12" y="7"/>
                  </a:lnTo>
                  <a:lnTo>
                    <a:pt x="16" y="9"/>
                  </a:lnTo>
                  <a:lnTo>
                    <a:pt x="19" y="11"/>
                  </a:lnTo>
                  <a:lnTo>
                    <a:pt x="24" y="12"/>
                  </a:lnTo>
                  <a:lnTo>
                    <a:pt x="28" y="14"/>
                  </a:lnTo>
                  <a:lnTo>
                    <a:pt x="38" y="24"/>
                  </a:lnTo>
                  <a:lnTo>
                    <a:pt x="40" y="30"/>
                  </a:lnTo>
                  <a:lnTo>
                    <a:pt x="44" y="35"/>
                  </a:lnTo>
                  <a:lnTo>
                    <a:pt x="44" y="40"/>
                  </a:lnTo>
                  <a:lnTo>
                    <a:pt x="45" y="43"/>
                  </a:lnTo>
                  <a:lnTo>
                    <a:pt x="45" y="48"/>
                  </a:lnTo>
                  <a:lnTo>
                    <a:pt x="47" y="52"/>
                  </a:lnTo>
                  <a:lnTo>
                    <a:pt x="47" y="85"/>
                  </a:lnTo>
                  <a:lnTo>
                    <a:pt x="45" y="88"/>
                  </a:lnTo>
                  <a:lnTo>
                    <a:pt x="45" y="114"/>
                  </a:lnTo>
                  <a:lnTo>
                    <a:pt x="52" y="114"/>
                  </a:lnTo>
                  <a:close/>
                </a:path>
              </a:pathLst>
            </a:custGeom>
            <a:solidFill>
              <a:srgbClr val="503291"/>
            </a:solidFill>
            <a:ln>
              <a:noFill/>
            </a:ln>
          </p:spPr>
          <p:txBody>
            <a:bodyPr/>
            <a:lstStyle/>
            <a:p>
              <a:pPr eaLnBrk="0" fontAlgn="base" hangingPunct="0">
                <a:spcBef>
                  <a:spcPct val="0"/>
                </a:spcBef>
                <a:spcAft>
                  <a:spcPct val="0"/>
                </a:spcAft>
              </a:pPr>
              <a:endParaRPr lang="fr-FR" dirty="0">
                <a:solidFill>
                  <a:srgbClr val="503291"/>
                </a:solidFill>
                <a:cs typeface="Arial" pitchFamily="34" charset="0"/>
              </a:endParaRPr>
            </a:p>
          </p:txBody>
        </p:sp>
        <p:sp>
          <p:nvSpPr>
            <p:cNvPr id="93219" name="Rectangle 361"/>
            <p:cNvSpPr>
              <a:spLocks noChangeArrowheads="1"/>
            </p:cNvSpPr>
            <p:nvPr/>
          </p:nvSpPr>
          <p:spPr bwMode="auto">
            <a:xfrm>
              <a:off x="2136484" y="5192440"/>
              <a:ext cx="7550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fontAlgn="base">
                <a:spcBef>
                  <a:spcPct val="0"/>
                </a:spcBef>
                <a:spcAft>
                  <a:spcPct val="0"/>
                </a:spcAft>
                <a:buFontTx/>
                <a:buNone/>
              </a:pPr>
              <a:r>
                <a:rPr lang="fr-FR" altLang="en-US" sz="1400" dirty="0">
                  <a:latin typeface="+mn-lt"/>
                </a:rPr>
                <a:t>  *p&lt;0.05</a:t>
              </a:r>
            </a:p>
          </p:txBody>
        </p:sp>
        <p:sp>
          <p:nvSpPr>
            <p:cNvPr id="93220" name="Rectangle 362"/>
            <p:cNvSpPr>
              <a:spLocks noChangeArrowheads="1"/>
            </p:cNvSpPr>
            <p:nvPr/>
          </p:nvSpPr>
          <p:spPr bwMode="auto">
            <a:xfrm>
              <a:off x="2159729" y="5389290"/>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fontAlgn="base">
                <a:spcBef>
                  <a:spcPct val="0"/>
                </a:spcBef>
                <a:spcAft>
                  <a:spcPct val="0"/>
                </a:spcAft>
                <a:buFontTx/>
                <a:buNone/>
              </a:pPr>
              <a:r>
                <a:rPr lang="fr-FR" altLang="en-US" sz="1400" dirty="0">
                  <a:latin typeface="+mn-lt"/>
                </a:rPr>
                <a:t>**p&lt;0.01</a:t>
              </a:r>
            </a:p>
          </p:txBody>
        </p:sp>
        <p:sp>
          <p:nvSpPr>
            <p:cNvPr id="93221" name="Rectangle 364"/>
            <p:cNvSpPr>
              <a:spLocks noChangeArrowheads="1"/>
            </p:cNvSpPr>
            <p:nvPr/>
          </p:nvSpPr>
          <p:spPr bwMode="auto">
            <a:xfrm rot="16200000">
              <a:off x="-425406" y="2997573"/>
              <a:ext cx="39033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a:latin typeface="+mn-lt"/>
                </a:rPr>
                <a:t> </a:t>
              </a:r>
              <a:r>
                <a:rPr lang="fr-FR" altLang="en-US" sz="1400" dirty="0">
                  <a:latin typeface="+mn-lt"/>
                  <a:sym typeface="Symbol" pitchFamily="18" charset="2"/>
                </a:rPr>
                <a:t>% changement  de niveaux </a:t>
              </a:r>
              <a:r>
                <a:rPr lang="fr-FR" altLang="en-US" sz="1400" dirty="0">
                  <a:latin typeface="+mn-lt"/>
                </a:rPr>
                <a:t>HDL-</a:t>
              </a:r>
              <a:r>
                <a:rPr lang="fr-FR" altLang="en-US" sz="1400" dirty="0" err="1">
                  <a:latin typeface="+mn-lt"/>
                </a:rPr>
                <a:t>cholésterol</a:t>
              </a:r>
              <a:r>
                <a:rPr lang="fr-FR" altLang="en-US" sz="1400" dirty="0">
                  <a:latin typeface="+mn-lt"/>
                </a:rPr>
                <a:t> </a:t>
              </a:r>
            </a:p>
            <a:p>
              <a:pPr algn="ctr" fontAlgn="base">
                <a:spcBef>
                  <a:spcPct val="0"/>
                </a:spcBef>
                <a:spcAft>
                  <a:spcPct val="0"/>
                </a:spcAft>
                <a:buFontTx/>
                <a:buNone/>
              </a:pPr>
              <a:r>
                <a:rPr lang="fr-FR" altLang="en-US" sz="1400" dirty="0">
                  <a:latin typeface="+mn-lt"/>
                </a:rPr>
                <a:t>plasmatique</a:t>
              </a:r>
            </a:p>
          </p:txBody>
        </p:sp>
        <p:sp>
          <p:nvSpPr>
            <p:cNvPr id="93224" name="Rectangle 369"/>
            <p:cNvSpPr>
              <a:spLocks noChangeArrowheads="1"/>
            </p:cNvSpPr>
            <p:nvPr/>
          </p:nvSpPr>
          <p:spPr bwMode="auto">
            <a:xfrm>
              <a:off x="1794183" y="1709465"/>
              <a:ext cx="3077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fontAlgn="base">
                <a:spcBef>
                  <a:spcPct val="0"/>
                </a:spcBef>
                <a:spcAft>
                  <a:spcPct val="0"/>
                </a:spcAft>
                <a:buFontTx/>
                <a:buNone/>
              </a:pPr>
              <a:r>
                <a:rPr lang="fr-FR" altLang="en-US" sz="1400" dirty="0">
                  <a:latin typeface="+mn-lt"/>
                </a:rPr>
                <a:t>+10</a:t>
              </a:r>
            </a:p>
          </p:txBody>
        </p:sp>
        <p:sp>
          <p:nvSpPr>
            <p:cNvPr id="93225" name="Rectangle 370"/>
            <p:cNvSpPr>
              <a:spLocks noChangeArrowheads="1"/>
            </p:cNvSpPr>
            <p:nvPr/>
          </p:nvSpPr>
          <p:spPr bwMode="auto">
            <a:xfrm>
              <a:off x="2002574" y="225715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fontAlgn="base">
                <a:spcBef>
                  <a:spcPct val="0"/>
                </a:spcBef>
                <a:spcAft>
                  <a:spcPct val="0"/>
                </a:spcAft>
                <a:buFontTx/>
                <a:buNone/>
              </a:pPr>
              <a:r>
                <a:rPr lang="fr-FR" altLang="en-US" sz="1400" dirty="0">
                  <a:latin typeface="+mn-lt"/>
                </a:rPr>
                <a:t>0</a:t>
              </a:r>
            </a:p>
          </p:txBody>
        </p:sp>
        <p:sp>
          <p:nvSpPr>
            <p:cNvPr id="93226" name="Rectangle 371"/>
            <p:cNvSpPr>
              <a:spLocks noChangeArrowheads="1"/>
            </p:cNvSpPr>
            <p:nvPr/>
          </p:nvSpPr>
          <p:spPr bwMode="auto">
            <a:xfrm>
              <a:off x="1843877" y="2776265"/>
              <a:ext cx="258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fontAlgn="base">
                <a:spcBef>
                  <a:spcPct val="0"/>
                </a:spcBef>
                <a:spcAft>
                  <a:spcPct val="0"/>
                </a:spcAft>
                <a:buFontTx/>
                <a:buNone/>
              </a:pPr>
              <a:r>
                <a:rPr lang="fr-FR" altLang="en-US" sz="1400" dirty="0">
                  <a:latin typeface="+mn-lt"/>
                </a:rPr>
                <a:t>-10</a:t>
              </a:r>
            </a:p>
          </p:txBody>
        </p:sp>
        <p:sp>
          <p:nvSpPr>
            <p:cNvPr id="93227" name="Rectangle 372"/>
            <p:cNvSpPr>
              <a:spLocks noChangeArrowheads="1"/>
            </p:cNvSpPr>
            <p:nvPr/>
          </p:nvSpPr>
          <p:spPr bwMode="auto">
            <a:xfrm>
              <a:off x="1843877" y="3254102"/>
              <a:ext cx="258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fontAlgn="base">
                <a:spcBef>
                  <a:spcPct val="0"/>
                </a:spcBef>
                <a:spcAft>
                  <a:spcPct val="0"/>
                </a:spcAft>
                <a:buFontTx/>
                <a:buNone/>
              </a:pPr>
              <a:r>
                <a:rPr lang="fr-FR" altLang="en-US" sz="1400" dirty="0">
                  <a:latin typeface="+mn-lt"/>
                </a:rPr>
                <a:t>-20</a:t>
              </a:r>
            </a:p>
          </p:txBody>
        </p:sp>
        <p:sp>
          <p:nvSpPr>
            <p:cNvPr id="93228" name="Rectangle 373"/>
            <p:cNvSpPr>
              <a:spLocks noChangeArrowheads="1"/>
            </p:cNvSpPr>
            <p:nvPr/>
          </p:nvSpPr>
          <p:spPr bwMode="auto">
            <a:xfrm>
              <a:off x="1843877" y="3770040"/>
              <a:ext cx="258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fontAlgn="base">
                <a:spcBef>
                  <a:spcPct val="0"/>
                </a:spcBef>
                <a:spcAft>
                  <a:spcPct val="0"/>
                </a:spcAft>
                <a:buFontTx/>
                <a:buNone/>
              </a:pPr>
              <a:r>
                <a:rPr lang="fr-FR" altLang="en-US" sz="1400" dirty="0">
                  <a:latin typeface="+mn-lt"/>
                </a:rPr>
                <a:t>-30</a:t>
              </a:r>
            </a:p>
          </p:txBody>
        </p:sp>
        <p:sp>
          <p:nvSpPr>
            <p:cNvPr id="93229" name="Rectangle 374"/>
            <p:cNvSpPr>
              <a:spLocks noChangeArrowheads="1"/>
            </p:cNvSpPr>
            <p:nvPr/>
          </p:nvSpPr>
          <p:spPr bwMode="auto">
            <a:xfrm>
              <a:off x="1843877" y="4285977"/>
              <a:ext cx="258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r" fontAlgn="base">
                <a:spcBef>
                  <a:spcPct val="0"/>
                </a:spcBef>
                <a:spcAft>
                  <a:spcPct val="0"/>
                </a:spcAft>
                <a:buFontTx/>
                <a:buNone/>
              </a:pPr>
              <a:r>
                <a:rPr lang="fr-FR" altLang="en-US" sz="1400" dirty="0">
                  <a:latin typeface="+mn-lt"/>
                </a:rPr>
                <a:t>-40</a:t>
              </a:r>
            </a:p>
          </p:txBody>
        </p:sp>
        <p:sp>
          <p:nvSpPr>
            <p:cNvPr id="93230" name="Line 382"/>
            <p:cNvSpPr>
              <a:spLocks noChangeShapeType="1"/>
            </p:cNvSpPr>
            <p:nvPr/>
          </p:nvSpPr>
          <p:spPr bwMode="auto">
            <a:xfrm>
              <a:off x="2281875" y="1580876"/>
              <a:ext cx="0" cy="3097213"/>
            </a:xfrm>
            <a:prstGeom prst="line">
              <a:avLst/>
            </a:prstGeom>
            <a:noFill/>
            <a:ln w="19050">
              <a:solidFill>
                <a:srgbClr val="50329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31" name="Line 383"/>
            <p:cNvSpPr>
              <a:spLocks noChangeShapeType="1"/>
            </p:cNvSpPr>
            <p:nvPr/>
          </p:nvSpPr>
          <p:spPr bwMode="auto">
            <a:xfrm flipH="1">
              <a:off x="2156992" y="1815826"/>
              <a:ext cx="124883" cy="0"/>
            </a:xfrm>
            <a:prstGeom prst="line">
              <a:avLst/>
            </a:prstGeom>
            <a:noFill/>
            <a:ln w="19050">
              <a:solidFill>
                <a:srgbClr val="50329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32" name="Line 384"/>
            <p:cNvSpPr>
              <a:spLocks noChangeShapeType="1"/>
            </p:cNvSpPr>
            <p:nvPr/>
          </p:nvSpPr>
          <p:spPr bwMode="auto">
            <a:xfrm flipH="1">
              <a:off x="2156992" y="2358751"/>
              <a:ext cx="124883" cy="0"/>
            </a:xfrm>
            <a:prstGeom prst="line">
              <a:avLst/>
            </a:prstGeom>
            <a:noFill/>
            <a:ln w="19050">
              <a:solidFill>
                <a:srgbClr val="50329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33" name="Line 385"/>
            <p:cNvSpPr>
              <a:spLocks noChangeShapeType="1"/>
            </p:cNvSpPr>
            <p:nvPr/>
          </p:nvSpPr>
          <p:spPr bwMode="auto">
            <a:xfrm flipH="1">
              <a:off x="2156992" y="2857226"/>
              <a:ext cx="124883" cy="0"/>
            </a:xfrm>
            <a:prstGeom prst="line">
              <a:avLst/>
            </a:prstGeom>
            <a:noFill/>
            <a:ln w="19050">
              <a:solidFill>
                <a:srgbClr val="50329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34" name="Line 386"/>
            <p:cNvSpPr>
              <a:spLocks noChangeShapeType="1"/>
            </p:cNvSpPr>
            <p:nvPr/>
          </p:nvSpPr>
          <p:spPr bwMode="auto">
            <a:xfrm flipH="1">
              <a:off x="2156992" y="3369989"/>
              <a:ext cx="124883" cy="0"/>
            </a:xfrm>
            <a:prstGeom prst="line">
              <a:avLst/>
            </a:prstGeom>
            <a:noFill/>
            <a:ln w="19050">
              <a:solidFill>
                <a:srgbClr val="50329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35" name="Line 387"/>
            <p:cNvSpPr>
              <a:spLocks noChangeShapeType="1"/>
            </p:cNvSpPr>
            <p:nvPr/>
          </p:nvSpPr>
          <p:spPr bwMode="auto">
            <a:xfrm flipH="1">
              <a:off x="2156992" y="3877989"/>
              <a:ext cx="124883" cy="0"/>
            </a:xfrm>
            <a:prstGeom prst="line">
              <a:avLst/>
            </a:prstGeom>
            <a:noFill/>
            <a:ln w="19050">
              <a:solidFill>
                <a:srgbClr val="50329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36" name="Line 388"/>
            <p:cNvSpPr>
              <a:spLocks noChangeShapeType="1"/>
            </p:cNvSpPr>
            <p:nvPr/>
          </p:nvSpPr>
          <p:spPr bwMode="auto">
            <a:xfrm flipH="1">
              <a:off x="2156992" y="4392339"/>
              <a:ext cx="124883" cy="0"/>
            </a:xfrm>
            <a:prstGeom prst="line">
              <a:avLst/>
            </a:prstGeom>
            <a:noFill/>
            <a:ln w="19050">
              <a:solidFill>
                <a:srgbClr val="50329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37" name="Line 389"/>
            <p:cNvSpPr>
              <a:spLocks noChangeShapeType="1"/>
            </p:cNvSpPr>
            <p:nvPr/>
          </p:nvSpPr>
          <p:spPr bwMode="auto">
            <a:xfrm>
              <a:off x="2277647" y="4678089"/>
              <a:ext cx="5431367" cy="0"/>
            </a:xfrm>
            <a:prstGeom prst="line">
              <a:avLst/>
            </a:prstGeom>
            <a:noFill/>
            <a:ln w="19050">
              <a:solidFill>
                <a:srgbClr val="50329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38" name="Line 391"/>
            <p:cNvSpPr>
              <a:spLocks noChangeShapeType="1"/>
            </p:cNvSpPr>
            <p:nvPr/>
          </p:nvSpPr>
          <p:spPr bwMode="auto">
            <a:xfrm rot="16200000" flipH="1">
              <a:off x="3088061" y="4724920"/>
              <a:ext cx="93662" cy="0"/>
            </a:xfrm>
            <a:prstGeom prst="line">
              <a:avLst/>
            </a:prstGeom>
            <a:noFill/>
            <a:ln w="19050">
              <a:solidFill>
                <a:srgbClr val="50329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39" name="Line 395"/>
            <p:cNvSpPr>
              <a:spLocks noChangeShapeType="1"/>
            </p:cNvSpPr>
            <p:nvPr/>
          </p:nvSpPr>
          <p:spPr bwMode="auto">
            <a:xfrm rot="16200000" flipH="1">
              <a:off x="4006695" y="4724920"/>
              <a:ext cx="93662" cy="0"/>
            </a:xfrm>
            <a:prstGeom prst="line">
              <a:avLst/>
            </a:prstGeom>
            <a:noFill/>
            <a:ln w="19050">
              <a:solidFill>
                <a:srgbClr val="50329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40" name="Line 396"/>
            <p:cNvSpPr>
              <a:spLocks noChangeShapeType="1"/>
            </p:cNvSpPr>
            <p:nvPr/>
          </p:nvSpPr>
          <p:spPr bwMode="auto">
            <a:xfrm rot="16200000" flipH="1">
              <a:off x="4929561" y="4724920"/>
              <a:ext cx="93662" cy="0"/>
            </a:xfrm>
            <a:prstGeom prst="line">
              <a:avLst/>
            </a:prstGeom>
            <a:noFill/>
            <a:ln w="19050">
              <a:solidFill>
                <a:srgbClr val="50329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41" name="Line 397"/>
            <p:cNvSpPr>
              <a:spLocks noChangeShapeType="1"/>
            </p:cNvSpPr>
            <p:nvPr/>
          </p:nvSpPr>
          <p:spPr bwMode="auto">
            <a:xfrm rot="16200000" flipH="1">
              <a:off x="5835495" y="4724920"/>
              <a:ext cx="93662" cy="0"/>
            </a:xfrm>
            <a:prstGeom prst="line">
              <a:avLst/>
            </a:prstGeom>
            <a:noFill/>
            <a:ln w="19050">
              <a:solidFill>
                <a:srgbClr val="50329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42" name="Line 400"/>
            <p:cNvSpPr>
              <a:spLocks noChangeShapeType="1"/>
            </p:cNvSpPr>
            <p:nvPr/>
          </p:nvSpPr>
          <p:spPr bwMode="auto">
            <a:xfrm rot="16200000" flipH="1">
              <a:off x="6760477" y="4724920"/>
              <a:ext cx="93662" cy="0"/>
            </a:xfrm>
            <a:prstGeom prst="line">
              <a:avLst/>
            </a:prstGeom>
            <a:noFill/>
            <a:ln w="19050">
              <a:solidFill>
                <a:srgbClr val="50329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43" name="Line 401"/>
            <p:cNvSpPr>
              <a:spLocks noChangeShapeType="1"/>
            </p:cNvSpPr>
            <p:nvPr/>
          </p:nvSpPr>
          <p:spPr bwMode="auto">
            <a:xfrm rot="16200000" flipH="1">
              <a:off x="7645244" y="4724920"/>
              <a:ext cx="93662" cy="0"/>
            </a:xfrm>
            <a:prstGeom prst="line">
              <a:avLst/>
            </a:prstGeom>
            <a:noFill/>
            <a:ln w="19050">
              <a:solidFill>
                <a:srgbClr val="50329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44" name="Rectangle 415"/>
            <p:cNvSpPr>
              <a:spLocks noChangeArrowheads="1"/>
            </p:cNvSpPr>
            <p:nvPr/>
          </p:nvSpPr>
          <p:spPr bwMode="auto">
            <a:xfrm>
              <a:off x="7609527" y="2152376"/>
              <a:ext cx="143933" cy="107950"/>
            </a:xfrm>
            <a:prstGeom prst="rect">
              <a:avLst/>
            </a:prstGeom>
            <a:solidFill>
              <a:srgbClr val="B2B2B2"/>
            </a:solidFill>
            <a:ln w="9525">
              <a:solidFill>
                <a:srgbClr val="B2B2B2"/>
              </a:solidFill>
              <a:miter lim="800000"/>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sp>
          <p:nvSpPr>
            <p:cNvPr id="93245" name="Rectangle 416"/>
            <p:cNvSpPr>
              <a:spLocks noChangeArrowheads="1"/>
            </p:cNvSpPr>
            <p:nvPr/>
          </p:nvSpPr>
          <p:spPr bwMode="auto">
            <a:xfrm>
              <a:off x="6728995" y="2152376"/>
              <a:ext cx="143933" cy="107950"/>
            </a:xfrm>
            <a:prstGeom prst="rect">
              <a:avLst/>
            </a:prstGeom>
            <a:solidFill>
              <a:srgbClr val="B2B2B2"/>
            </a:solidFill>
            <a:ln w="9525">
              <a:solidFill>
                <a:srgbClr val="B2B2B2"/>
              </a:solidFill>
              <a:miter lim="800000"/>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sp>
          <p:nvSpPr>
            <p:cNvPr id="93246" name="Rectangle 417"/>
            <p:cNvSpPr>
              <a:spLocks noChangeArrowheads="1"/>
            </p:cNvSpPr>
            <p:nvPr/>
          </p:nvSpPr>
          <p:spPr bwMode="auto">
            <a:xfrm>
              <a:off x="5814595" y="2099989"/>
              <a:ext cx="143933" cy="107950"/>
            </a:xfrm>
            <a:prstGeom prst="rect">
              <a:avLst/>
            </a:prstGeom>
            <a:solidFill>
              <a:srgbClr val="B2B2B2"/>
            </a:solidFill>
            <a:ln w="9525">
              <a:solidFill>
                <a:srgbClr val="B2B2B2"/>
              </a:solidFill>
              <a:miter lim="800000"/>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sp>
          <p:nvSpPr>
            <p:cNvPr id="93247" name="Rectangle 418"/>
            <p:cNvSpPr>
              <a:spLocks noChangeArrowheads="1"/>
            </p:cNvSpPr>
            <p:nvPr/>
          </p:nvSpPr>
          <p:spPr bwMode="auto">
            <a:xfrm>
              <a:off x="4919243" y="2028551"/>
              <a:ext cx="143933" cy="107950"/>
            </a:xfrm>
            <a:prstGeom prst="rect">
              <a:avLst/>
            </a:prstGeom>
            <a:solidFill>
              <a:srgbClr val="B2B2B2"/>
            </a:solidFill>
            <a:ln w="9525">
              <a:solidFill>
                <a:srgbClr val="B2B2B2"/>
              </a:solidFill>
              <a:miter lim="800000"/>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sp>
          <p:nvSpPr>
            <p:cNvPr id="93248" name="Rectangle 419"/>
            <p:cNvSpPr>
              <a:spLocks noChangeArrowheads="1"/>
            </p:cNvSpPr>
            <p:nvPr/>
          </p:nvSpPr>
          <p:spPr bwMode="auto">
            <a:xfrm>
              <a:off x="4004843" y="2009501"/>
              <a:ext cx="143933" cy="107950"/>
            </a:xfrm>
            <a:prstGeom prst="rect">
              <a:avLst/>
            </a:prstGeom>
            <a:solidFill>
              <a:srgbClr val="B2B2B2"/>
            </a:solidFill>
            <a:ln w="9525">
              <a:solidFill>
                <a:srgbClr val="B2B2B2"/>
              </a:solidFill>
              <a:miter lim="800000"/>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sp>
          <p:nvSpPr>
            <p:cNvPr id="93249" name="Rectangle 420"/>
            <p:cNvSpPr>
              <a:spLocks noChangeArrowheads="1"/>
            </p:cNvSpPr>
            <p:nvPr/>
          </p:nvSpPr>
          <p:spPr bwMode="auto">
            <a:xfrm>
              <a:off x="3096795" y="2166664"/>
              <a:ext cx="143933" cy="107950"/>
            </a:xfrm>
            <a:prstGeom prst="rect">
              <a:avLst/>
            </a:prstGeom>
            <a:solidFill>
              <a:srgbClr val="B2B2B2"/>
            </a:solidFill>
            <a:ln w="9525">
              <a:solidFill>
                <a:srgbClr val="B2B2B2"/>
              </a:solidFill>
              <a:miter lim="800000"/>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sp>
          <p:nvSpPr>
            <p:cNvPr id="93250" name="Freeform 421"/>
            <p:cNvSpPr>
              <a:spLocks/>
            </p:cNvSpPr>
            <p:nvPr/>
          </p:nvSpPr>
          <p:spPr bwMode="auto">
            <a:xfrm>
              <a:off x="2300926" y="2057126"/>
              <a:ext cx="5372100" cy="300038"/>
            </a:xfrm>
            <a:custGeom>
              <a:avLst/>
              <a:gdLst>
                <a:gd name="T0" fmla="*/ 0 w 2538"/>
                <a:gd name="T1" fmla="*/ 2147483646 h 189"/>
                <a:gd name="T2" fmla="*/ 2147483646 w 2538"/>
                <a:gd name="T3" fmla="*/ 2147483646 h 189"/>
                <a:gd name="T4" fmla="*/ 2147483646 w 2538"/>
                <a:gd name="T5" fmla="*/ 0 h 189"/>
                <a:gd name="T6" fmla="*/ 2147483646 w 2538"/>
                <a:gd name="T7" fmla="*/ 2147483646 h 189"/>
                <a:gd name="T8" fmla="*/ 2147483646 w 2538"/>
                <a:gd name="T9" fmla="*/ 2147483646 h 189"/>
                <a:gd name="T10" fmla="*/ 2147483646 w 2538"/>
                <a:gd name="T11" fmla="*/ 2147483646 h 189"/>
                <a:gd name="T12" fmla="*/ 2147483646 w 2538"/>
                <a:gd name="T13" fmla="*/ 2147483646 h 189"/>
                <a:gd name="T14" fmla="*/ 0 60000 65536"/>
                <a:gd name="T15" fmla="*/ 0 60000 65536"/>
                <a:gd name="T16" fmla="*/ 0 60000 65536"/>
                <a:gd name="T17" fmla="*/ 0 60000 65536"/>
                <a:gd name="T18" fmla="*/ 0 60000 65536"/>
                <a:gd name="T19" fmla="*/ 0 60000 65536"/>
                <a:gd name="T20" fmla="*/ 0 60000 65536"/>
                <a:gd name="T21" fmla="*/ 0 w 2538"/>
                <a:gd name="T22" fmla="*/ 0 h 189"/>
                <a:gd name="T23" fmla="*/ 2538 w 2538"/>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8" h="189">
                  <a:moveTo>
                    <a:pt x="0" y="189"/>
                  </a:moveTo>
                  <a:lnTo>
                    <a:pt x="402" y="102"/>
                  </a:lnTo>
                  <a:lnTo>
                    <a:pt x="831" y="0"/>
                  </a:lnTo>
                  <a:lnTo>
                    <a:pt x="1263" y="15"/>
                  </a:lnTo>
                  <a:lnTo>
                    <a:pt x="1692" y="63"/>
                  </a:lnTo>
                  <a:lnTo>
                    <a:pt x="2121" y="96"/>
                  </a:lnTo>
                  <a:lnTo>
                    <a:pt x="2538" y="93"/>
                  </a:lnTo>
                </a:path>
              </a:pathLst>
            </a:custGeom>
            <a:noFill/>
            <a:ln w="190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grpSp>
          <p:nvGrpSpPr>
            <p:cNvPr id="93251" name="Group 436"/>
            <p:cNvGrpSpPr>
              <a:grpSpLocks/>
            </p:cNvGrpSpPr>
            <p:nvPr/>
          </p:nvGrpSpPr>
          <p:grpSpPr bwMode="auto">
            <a:xfrm>
              <a:off x="2307314" y="2257151"/>
              <a:ext cx="5439833" cy="508000"/>
              <a:chOff x="1050" y="1674"/>
              <a:chExt cx="2570" cy="320"/>
            </a:xfrm>
          </p:grpSpPr>
          <p:sp>
            <p:nvSpPr>
              <p:cNvPr id="93269" name="Rectangle 429"/>
              <p:cNvSpPr>
                <a:spLocks noChangeArrowheads="1"/>
              </p:cNvSpPr>
              <p:nvPr/>
            </p:nvSpPr>
            <p:spPr bwMode="auto">
              <a:xfrm>
                <a:off x="3552" y="1746"/>
                <a:ext cx="68" cy="68"/>
              </a:xfrm>
              <a:prstGeom prst="rect">
                <a:avLst/>
              </a:prstGeom>
              <a:solidFill>
                <a:srgbClr val="E61E50"/>
              </a:solidFill>
              <a:ln w="9525">
                <a:solidFill>
                  <a:srgbClr val="E61E50"/>
                </a:solidFill>
                <a:miter lim="800000"/>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sp>
            <p:nvSpPr>
              <p:cNvPr id="93270" name="Rectangle 430"/>
              <p:cNvSpPr>
                <a:spLocks noChangeArrowheads="1"/>
              </p:cNvSpPr>
              <p:nvPr/>
            </p:nvSpPr>
            <p:spPr bwMode="auto">
              <a:xfrm>
                <a:off x="3136" y="1734"/>
                <a:ext cx="68" cy="68"/>
              </a:xfrm>
              <a:prstGeom prst="rect">
                <a:avLst/>
              </a:prstGeom>
              <a:solidFill>
                <a:srgbClr val="E61E50"/>
              </a:solidFill>
              <a:ln w="9525">
                <a:solidFill>
                  <a:srgbClr val="E61E50"/>
                </a:solidFill>
                <a:miter lim="800000"/>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sp>
            <p:nvSpPr>
              <p:cNvPr id="93272" name="Rectangle 432"/>
              <p:cNvSpPr>
                <a:spLocks noChangeArrowheads="1"/>
              </p:cNvSpPr>
              <p:nvPr/>
            </p:nvSpPr>
            <p:spPr bwMode="auto">
              <a:xfrm>
                <a:off x="2281" y="1722"/>
                <a:ext cx="68" cy="68"/>
              </a:xfrm>
              <a:prstGeom prst="rect">
                <a:avLst/>
              </a:prstGeom>
              <a:solidFill>
                <a:srgbClr val="E61E50"/>
              </a:solidFill>
              <a:ln w="9525">
                <a:solidFill>
                  <a:srgbClr val="E61E50"/>
                </a:solidFill>
                <a:miter lim="800000"/>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sp>
            <p:nvSpPr>
              <p:cNvPr id="93275" name="Freeform 435"/>
              <p:cNvSpPr>
                <a:spLocks/>
              </p:cNvSpPr>
              <p:nvPr/>
            </p:nvSpPr>
            <p:spPr bwMode="auto">
              <a:xfrm>
                <a:off x="1050" y="1710"/>
                <a:ext cx="2541" cy="255"/>
              </a:xfrm>
              <a:custGeom>
                <a:avLst/>
                <a:gdLst>
                  <a:gd name="T0" fmla="*/ 0 w 2541"/>
                  <a:gd name="T1" fmla="*/ 27 h 255"/>
                  <a:gd name="T2" fmla="*/ 405 w 2541"/>
                  <a:gd name="T3" fmla="*/ 255 h 255"/>
                  <a:gd name="T4" fmla="*/ 822 w 2541"/>
                  <a:gd name="T5" fmla="*/ 66 h 255"/>
                  <a:gd name="T6" fmla="*/ 1257 w 2541"/>
                  <a:gd name="T7" fmla="*/ 45 h 255"/>
                  <a:gd name="T8" fmla="*/ 1695 w 2541"/>
                  <a:gd name="T9" fmla="*/ 0 h 255"/>
                  <a:gd name="T10" fmla="*/ 2115 w 2541"/>
                  <a:gd name="T11" fmla="*/ 48 h 255"/>
                  <a:gd name="T12" fmla="*/ 2541 w 2541"/>
                  <a:gd name="T13" fmla="*/ 60 h 255"/>
                  <a:gd name="T14" fmla="*/ 0 60000 65536"/>
                  <a:gd name="T15" fmla="*/ 0 60000 65536"/>
                  <a:gd name="T16" fmla="*/ 0 60000 65536"/>
                  <a:gd name="T17" fmla="*/ 0 60000 65536"/>
                  <a:gd name="T18" fmla="*/ 0 60000 65536"/>
                  <a:gd name="T19" fmla="*/ 0 60000 65536"/>
                  <a:gd name="T20" fmla="*/ 0 60000 65536"/>
                  <a:gd name="T21" fmla="*/ 0 w 2541"/>
                  <a:gd name="T22" fmla="*/ 0 h 255"/>
                  <a:gd name="T23" fmla="*/ 2541 w 2541"/>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1" h="255">
                    <a:moveTo>
                      <a:pt x="0" y="27"/>
                    </a:moveTo>
                    <a:lnTo>
                      <a:pt x="405" y="255"/>
                    </a:lnTo>
                    <a:lnTo>
                      <a:pt x="822" y="66"/>
                    </a:lnTo>
                    <a:lnTo>
                      <a:pt x="1257" y="45"/>
                    </a:lnTo>
                    <a:lnTo>
                      <a:pt x="1695" y="0"/>
                    </a:lnTo>
                    <a:lnTo>
                      <a:pt x="2115" y="48"/>
                    </a:lnTo>
                    <a:lnTo>
                      <a:pt x="2541" y="60"/>
                    </a:lnTo>
                  </a:path>
                </a:pathLst>
              </a:custGeom>
              <a:solidFill>
                <a:srgbClr val="FFFFFF"/>
              </a:solidFill>
              <a:ln w="19050">
                <a:solidFill>
                  <a:srgbClr val="E61E50"/>
                </a:solidFill>
                <a:round/>
                <a:headEnd/>
                <a:tailEnd/>
              </a:ln>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74" name="Rectangle 434"/>
              <p:cNvSpPr>
                <a:spLocks noChangeArrowheads="1"/>
              </p:cNvSpPr>
              <p:nvPr/>
            </p:nvSpPr>
            <p:spPr bwMode="auto">
              <a:xfrm>
                <a:off x="1420" y="1926"/>
                <a:ext cx="68" cy="68"/>
              </a:xfrm>
              <a:prstGeom prst="rect">
                <a:avLst/>
              </a:prstGeom>
              <a:solidFill>
                <a:srgbClr val="E61E50"/>
              </a:solidFill>
              <a:ln w="9525">
                <a:solidFill>
                  <a:srgbClr val="E61E50"/>
                </a:solidFill>
                <a:miter lim="800000"/>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sp>
            <p:nvSpPr>
              <p:cNvPr id="93273" name="Rectangle 433"/>
              <p:cNvSpPr>
                <a:spLocks noChangeArrowheads="1"/>
              </p:cNvSpPr>
              <p:nvPr/>
            </p:nvSpPr>
            <p:spPr bwMode="auto">
              <a:xfrm>
                <a:off x="1843" y="1740"/>
                <a:ext cx="68" cy="68"/>
              </a:xfrm>
              <a:prstGeom prst="rect">
                <a:avLst/>
              </a:prstGeom>
              <a:solidFill>
                <a:srgbClr val="E61E50"/>
              </a:solidFill>
              <a:ln w="9525">
                <a:solidFill>
                  <a:srgbClr val="E61E50"/>
                </a:solidFill>
                <a:miter lim="800000"/>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sp>
            <p:nvSpPr>
              <p:cNvPr id="93271" name="Rectangle 431"/>
              <p:cNvSpPr>
                <a:spLocks noChangeArrowheads="1"/>
              </p:cNvSpPr>
              <p:nvPr/>
            </p:nvSpPr>
            <p:spPr bwMode="auto">
              <a:xfrm>
                <a:off x="2704" y="1674"/>
                <a:ext cx="68" cy="68"/>
              </a:xfrm>
              <a:prstGeom prst="rect">
                <a:avLst/>
              </a:prstGeom>
              <a:solidFill>
                <a:srgbClr val="E61E50"/>
              </a:solidFill>
              <a:ln w="9525">
                <a:solidFill>
                  <a:srgbClr val="E61E50"/>
                </a:solidFill>
                <a:miter lim="800000"/>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grpSp>
        <p:grpSp>
          <p:nvGrpSpPr>
            <p:cNvPr id="93252" name="Group 451"/>
            <p:cNvGrpSpPr>
              <a:grpSpLocks/>
            </p:cNvGrpSpPr>
            <p:nvPr/>
          </p:nvGrpSpPr>
          <p:grpSpPr bwMode="auto">
            <a:xfrm>
              <a:off x="2307275" y="2363167"/>
              <a:ext cx="5461000" cy="1033463"/>
              <a:chOff x="1050" y="1740"/>
              <a:chExt cx="2580" cy="651"/>
            </a:xfrm>
          </p:grpSpPr>
          <p:sp>
            <p:nvSpPr>
              <p:cNvPr id="93262" name="Freeform 452"/>
              <p:cNvSpPr>
                <a:spLocks/>
              </p:cNvSpPr>
              <p:nvPr/>
            </p:nvSpPr>
            <p:spPr bwMode="auto">
              <a:xfrm>
                <a:off x="1050" y="1740"/>
                <a:ext cx="2541" cy="609"/>
              </a:xfrm>
              <a:custGeom>
                <a:avLst/>
                <a:gdLst>
                  <a:gd name="T0" fmla="*/ 0 w 2541"/>
                  <a:gd name="T1" fmla="*/ 0 h 609"/>
                  <a:gd name="T2" fmla="*/ 402 w 2541"/>
                  <a:gd name="T3" fmla="*/ 471 h 609"/>
                  <a:gd name="T4" fmla="*/ 825 w 2541"/>
                  <a:gd name="T5" fmla="*/ 501 h 609"/>
                  <a:gd name="T6" fmla="*/ 1260 w 2541"/>
                  <a:gd name="T7" fmla="*/ 609 h 609"/>
                  <a:gd name="T8" fmla="*/ 1686 w 2541"/>
                  <a:gd name="T9" fmla="*/ 609 h 609"/>
                  <a:gd name="T10" fmla="*/ 2121 w 2541"/>
                  <a:gd name="T11" fmla="*/ 516 h 609"/>
                  <a:gd name="T12" fmla="*/ 2541 w 2541"/>
                  <a:gd name="T13" fmla="*/ 438 h 609"/>
                  <a:gd name="T14" fmla="*/ 0 60000 65536"/>
                  <a:gd name="T15" fmla="*/ 0 60000 65536"/>
                  <a:gd name="T16" fmla="*/ 0 60000 65536"/>
                  <a:gd name="T17" fmla="*/ 0 60000 65536"/>
                  <a:gd name="T18" fmla="*/ 0 60000 65536"/>
                  <a:gd name="T19" fmla="*/ 0 60000 65536"/>
                  <a:gd name="T20" fmla="*/ 0 60000 65536"/>
                  <a:gd name="T21" fmla="*/ 0 w 2541"/>
                  <a:gd name="T22" fmla="*/ 0 h 609"/>
                  <a:gd name="T23" fmla="*/ 2541 w 2541"/>
                  <a:gd name="T24" fmla="*/ 609 h 6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1" h="609">
                    <a:moveTo>
                      <a:pt x="0" y="0"/>
                    </a:moveTo>
                    <a:lnTo>
                      <a:pt x="402" y="471"/>
                    </a:lnTo>
                    <a:lnTo>
                      <a:pt x="825" y="501"/>
                    </a:lnTo>
                    <a:lnTo>
                      <a:pt x="1260" y="609"/>
                    </a:lnTo>
                    <a:lnTo>
                      <a:pt x="1686" y="609"/>
                    </a:lnTo>
                    <a:lnTo>
                      <a:pt x="2121" y="516"/>
                    </a:lnTo>
                    <a:lnTo>
                      <a:pt x="2541" y="438"/>
                    </a:lnTo>
                  </a:path>
                </a:pathLst>
              </a:custGeom>
              <a:noFill/>
              <a:ln w="19050">
                <a:solidFill>
                  <a:srgbClr val="FFC832"/>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63" name="Oval 453"/>
              <p:cNvSpPr>
                <a:spLocks noChangeArrowheads="1"/>
              </p:cNvSpPr>
              <p:nvPr/>
            </p:nvSpPr>
            <p:spPr bwMode="auto">
              <a:xfrm>
                <a:off x="2271" y="2322"/>
                <a:ext cx="69" cy="69"/>
              </a:xfrm>
              <a:prstGeom prst="ellipse">
                <a:avLst/>
              </a:prstGeom>
              <a:solidFill>
                <a:srgbClr val="FFC832"/>
              </a:solidFill>
              <a:ln w="19050">
                <a:solidFill>
                  <a:srgbClr val="FFC832"/>
                </a:solidFill>
                <a:round/>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sp>
            <p:nvSpPr>
              <p:cNvPr id="93264" name="Oval 454"/>
              <p:cNvSpPr>
                <a:spLocks noChangeArrowheads="1"/>
              </p:cNvSpPr>
              <p:nvPr/>
            </p:nvSpPr>
            <p:spPr bwMode="auto">
              <a:xfrm>
                <a:off x="2706" y="2322"/>
                <a:ext cx="69" cy="69"/>
              </a:xfrm>
              <a:prstGeom prst="ellipse">
                <a:avLst/>
              </a:prstGeom>
              <a:solidFill>
                <a:srgbClr val="FFC832"/>
              </a:solidFill>
              <a:ln w="19050">
                <a:solidFill>
                  <a:srgbClr val="FFC832"/>
                </a:solidFill>
                <a:round/>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sp>
            <p:nvSpPr>
              <p:cNvPr id="93265" name="Oval 455"/>
              <p:cNvSpPr>
                <a:spLocks noChangeArrowheads="1"/>
              </p:cNvSpPr>
              <p:nvPr/>
            </p:nvSpPr>
            <p:spPr bwMode="auto">
              <a:xfrm>
                <a:off x="3135" y="2220"/>
                <a:ext cx="69" cy="69"/>
              </a:xfrm>
              <a:prstGeom prst="ellipse">
                <a:avLst/>
              </a:prstGeom>
              <a:solidFill>
                <a:srgbClr val="FFC832"/>
              </a:solidFill>
              <a:ln w="19050">
                <a:solidFill>
                  <a:srgbClr val="FFC832"/>
                </a:solidFill>
                <a:round/>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sp>
            <p:nvSpPr>
              <p:cNvPr id="93266" name="Oval 456"/>
              <p:cNvSpPr>
                <a:spLocks noChangeArrowheads="1"/>
              </p:cNvSpPr>
              <p:nvPr/>
            </p:nvSpPr>
            <p:spPr bwMode="auto">
              <a:xfrm>
                <a:off x="3561" y="2145"/>
                <a:ext cx="69" cy="69"/>
              </a:xfrm>
              <a:prstGeom prst="ellipse">
                <a:avLst/>
              </a:prstGeom>
              <a:solidFill>
                <a:srgbClr val="FFC832"/>
              </a:solidFill>
              <a:ln w="19050">
                <a:solidFill>
                  <a:srgbClr val="FFC832"/>
                </a:solidFill>
                <a:round/>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sp>
            <p:nvSpPr>
              <p:cNvPr id="93267" name="Oval 457"/>
              <p:cNvSpPr>
                <a:spLocks noChangeArrowheads="1"/>
              </p:cNvSpPr>
              <p:nvPr/>
            </p:nvSpPr>
            <p:spPr bwMode="auto">
              <a:xfrm>
                <a:off x="1842" y="2211"/>
                <a:ext cx="69" cy="69"/>
              </a:xfrm>
              <a:prstGeom prst="ellipse">
                <a:avLst/>
              </a:prstGeom>
              <a:solidFill>
                <a:srgbClr val="FFC832"/>
              </a:solidFill>
              <a:ln w="19050">
                <a:solidFill>
                  <a:srgbClr val="FFC832"/>
                </a:solidFill>
                <a:round/>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sp>
            <p:nvSpPr>
              <p:cNvPr id="93268" name="Oval 458"/>
              <p:cNvSpPr>
                <a:spLocks noChangeArrowheads="1"/>
              </p:cNvSpPr>
              <p:nvPr/>
            </p:nvSpPr>
            <p:spPr bwMode="auto">
              <a:xfrm>
                <a:off x="1419" y="2178"/>
                <a:ext cx="69" cy="69"/>
              </a:xfrm>
              <a:prstGeom prst="ellipse">
                <a:avLst/>
              </a:prstGeom>
              <a:solidFill>
                <a:srgbClr val="FFC832"/>
              </a:solidFill>
              <a:ln w="19050">
                <a:solidFill>
                  <a:srgbClr val="FFC832"/>
                </a:solidFill>
                <a:round/>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000000"/>
                  </a:solidFill>
                  <a:latin typeface="+mn-lt"/>
                </a:endParaRPr>
              </a:p>
            </p:txBody>
          </p:sp>
        </p:grpSp>
        <p:grpSp>
          <p:nvGrpSpPr>
            <p:cNvPr id="93253" name="Group 467"/>
            <p:cNvGrpSpPr>
              <a:grpSpLocks/>
            </p:cNvGrpSpPr>
            <p:nvPr/>
          </p:nvGrpSpPr>
          <p:grpSpPr bwMode="auto">
            <a:xfrm>
              <a:off x="2307275" y="2361926"/>
              <a:ext cx="5461000" cy="1701800"/>
              <a:chOff x="1050" y="1740"/>
              <a:chExt cx="2580" cy="1072"/>
            </a:xfrm>
          </p:grpSpPr>
          <p:sp>
            <p:nvSpPr>
              <p:cNvPr id="93255" name="Freeform 466"/>
              <p:cNvSpPr>
                <a:spLocks/>
              </p:cNvSpPr>
              <p:nvPr/>
            </p:nvSpPr>
            <p:spPr bwMode="auto">
              <a:xfrm>
                <a:off x="1050" y="1740"/>
                <a:ext cx="2547" cy="1038"/>
              </a:xfrm>
              <a:custGeom>
                <a:avLst/>
                <a:gdLst>
                  <a:gd name="T0" fmla="*/ 0 w 2547"/>
                  <a:gd name="T1" fmla="*/ 0 h 1038"/>
                  <a:gd name="T2" fmla="*/ 396 w 2547"/>
                  <a:gd name="T3" fmla="*/ 759 h 1038"/>
                  <a:gd name="T4" fmla="*/ 822 w 2547"/>
                  <a:gd name="T5" fmla="*/ 1038 h 1038"/>
                  <a:gd name="T6" fmla="*/ 1254 w 2547"/>
                  <a:gd name="T7" fmla="*/ 993 h 1038"/>
                  <a:gd name="T8" fmla="*/ 1686 w 2547"/>
                  <a:gd name="T9" fmla="*/ 927 h 1038"/>
                  <a:gd name="T10" fmla="*/ 2121 w 2547"/>
                  <a:gd name="T11" fmla="*/ 603 h 1038"/>
                  <a:gd name="T12" fmla="*/ 2547 w 2547"/>
                  <a:gd name="T13" fmla="*/ 306 h 1038"/>
                  <a:gd name="T14" fmla="*/ 0 60000 65536"/>
                  <a:gd name="T15" fmla="*/ 0 60000 65536"/>
                  <a:gd name="T16" fmla="*/ 0 60000 65536"/>
                  <a:gd name="T17" fmla="*/ 0 60000 65536"/>
                  <a:gd name="T18" fmla="*/ 0 60000 65536"/>
                  <a:gd name="T19" fmla="*/ 0 60000 65536"/>
                  <a:gd name="T20" fmla="*/ 0 60000 65536"/>
                  <a:gd name="T21" fmla="*/ 0 w 2547"/>
                  <a:gd name="T22" fmla="*/ 0 h 1038"/>
                  <a:gd name="T23" fmla="*/ 2547 w 2547"/>
                  <a:gd name="T24" fmla="*/ 1038 h 10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7" h="1038">
                    <a:moveTo>
                      <a:pt x="0" y="0"/>
                    </a:moveTo>
                    <a:lnTo>
                      <a:pt x="396" y="759"/>
                    </a:lnTo>
                    <a:lnTo>
                      <a:pt x="822" y="1038"/>
                    </a:lnTo>
                    <a:lnTo>
                      <a:pt x="1254" y="993"/>
                    </a:lnTo>
                    <a:lnTo>
                      <a:pt x="1686" y="927"/>
                    </a:lnTo>
                    <a:lnTo>
                      <a:pt x="2121" y="603"/>
                    </a:lnTo>
                    <a:lnTo>
                      <a:pt x="2547" y="306"/>
                    </a:lnTo>
                  </a:path>
                </a:pathLst>
              </a:custGeom>
              <a:noFill/>
              <a:ln w="19050">
                <a:solidFill>
                  <a:srgbClr val="149B5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dirty="0">
                  <a:solidFill>
                    <a:srgbClr val="000000"/>
                  </a:solidFill>
                  <a:cs typeface="Arial" pitchFamily="34" charset="0"/>
                </a:endParaRPr>
              </a:p>
            </p:txBody>
          </p:sp>
          <p:sp>
            <p:nvSpPr>
              <p:cNvPr id="93256" name="Oval 460"/>
              <p:cNvSpPr>
                <a:spLocks noChangeArrowheads="1"/>
              </p:cNvSpPr>
              <p:nvPr/>
            </p:nvSpPr>
            <p:spPr bwMode="auto">
              <a:xfrm>
                <a:off x="2271" y="2707"/>
                <a:ext cx="69" cy="69"/>
              </a:xfrm>
              <a:prstGeom prst="ellipse">
                <a:avLst/>
              </a:prstGeom>
              <a:solidFill>
                <a:srgbClr val="149B5F"/>
              </a:solidFill>
              <a:ln w="19050">
                <a:solidFill>
                  <a:srgbClr val="149B5F"/>
                </a:solidFill>
                <a:round/>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149B5F"/>
                  </a:solidFill>
                  <a:latin typeface="+mn-lt"/>
                </a:endParaRPr>
              </a:p>
            </p:txBody>
          </p:sp>
          <p:sp>
            <p:nvSpPr>
              <p:cNvPr id="93257" name="Oval 461"/>
              <p:cNvSpPr>
                <a:spLocks noChangeArrowheads="1"/>
              </p:cNvSpPr>
              <p:nvPr/>
            </p:nvSpPr>
            <p:spPr bwMode="auto">
              <a:xfrm>
                <a:off x="2706" y="2647"/>
                <a:ext cx="69" cy="69"/>
              </a:xfrm>
              <a:prstGeom prst="ellipse">
                <a:avLst/>
              </a:prstGeom>
              <a:solidFill>
                <a:srgbClr val="149B5F"/>
              </a:solidFill>
              <a:ln w="19050">
                <a:solidFill>
                  <a:srgbClr val="149B5F"/>
                </a:solidFill>
                <a:round/>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149B5F"/>
                  </a:solidFill>
                  <a:latin typeface="+mn-lt"/>
                </a:endParaRPr>
              </a:p>
            </p:txBody>
          </p:sp>
          <p:sp>
            <p:nvSpPr>
              <p:cNvPr id="93258" name="Oval 462"/>
              <p:cNvSpPr>
                <a:spLocks noChangeArrowheads="1"/>
              </p:cNvSpPr>
              <p:nvPr/>
            </p:nvSpPr>
            <p:spPr bwMode="auto">
              <a:xfrm>
                <a:off x="3135" y="2314"/>
                <a:ext cx="69" cy="69"/>
              </a:xfrm>
              <a:prstGeom prst="ellipse">
                <a:avLst/>
              </a:prstGeom>
              <a:solidFill>
                <a:srgbClr val="149B5F"/>
              </a:solidFill>
              <a:ln w="19050">
                <a:solidFill>
                  <a:srgbClr val="149B5F"/>
                </a:solidFill>
                <a:round/>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149B5F"/>
                  </a:solidFill>
                  <a:latin typeface="+mn-lt"/>
                </a:endParaRPr>
              </a:p>
            </p:txBody>
          </p:sp>
          <p:sp>
            <p:nvSpPr>
              <p:cNvPr id="93259" name="Oval 463"/>
              <p:cNvSpPr>
                <a:spLocks noChangeArrowheads="1"/>
              </p:cNvSpPr>
              <p:nvPr/>
            </p:nvSpPr>
            <p:spPr bwMode="auto">
              <a:xfrm>
                <a:off x="3561" y="2014"/>
                <a:ext cx="69" cy="69"/>
              </a:xfrm>
              <a:prstGeom prst="ellipse">
                <a:avLst/>
              </a:prstGeom>
              <a:solidFill>
                <a:srgbClr val="149B5F"/>
              </a:solidFill>
              <a:ln w="19050">
                <a:solidFill>
                  <a:srgbClr val="149B5F"/>
                </a:solidFill>
                <a:round/>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149B5F"/>
                  </a:solidFill>
                  <a:latin typeface="+mn-lt"/>
                </a:endParaRPr>
              </a:p>
            </p:txBody>
          </p:sp>
          <p:sp>
            <p:nvSpPr>
              <p:cNvPr id="93260" name="Oval 464"/>
              <p:cNvSpPr>
                <a:spLocks noChangeArrowheads="1"/>
              </p:cNvSpPr>
              <p:nvPr/>
            </p:nvSpPr>
            <p:spPr bwMode="auto">
              <a:xfrm>
                <a:off x="1842" y="2743"/>
                <a:ext cx="69" cy="69"/>
              </a:xfrm>
              <a:prstGeom prst="ellipse">
                <a:avLst/>
              </a:prstGeom>
              <a:solidFill>
                <a:srgbClr val="149B5F"/>
              </a:solidFill>
              <a:ln w="19050">
                <a:solidFill>
                  <a:srgbClr val="149B5F"/>
                </a:solidFill>
                <a:round/>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149B5F"/>
                  </a:solidFill>
                  <a:latin typeface="+mn-lt"/>
                </a:endParaRPr>
              </a:p>
            </p:txBody>
          </p:sp>
          <p:sp>
            <p:nvSpPr>
              <p:cNvPr id="93261" name="Oval 465"/>
              <p:cNvSpPr>
                <a:spLocks noChangeArrowheads="1"/>
              </p:cNvSpPr>
              <p:nvPr/>
            </p:nvSpPr>
            <p:spPr bwMode="auto">
              <a:xfrm>
                <a:off x="1419" y="2454"/>
                <a:ext cx="69" cy="69"/>
              </a:xfrm>
              <a:prstGeom prst="ellipse">
                <a:avLst/>
              </a:prstGeom>
              <a:solidFill>
                <a:srgbClr val="149B5F"/>
              </a:solidFill>
              <a:ln w="19050">
                <a:solidFill>
                  <a:srgbClr val="149B5F"/>
                </a:solidFill>
                <a:round/>
                <a:headEnd/>
                <a:tailEnd/>
              </a:ln>
            </p:spPr>
            <p:txBody>
              <a:bodyPr wrap="none" anchor="ct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endParaRPr lang="fr-FR" altLang="en-US" sz="1800" dirty="0">
                  <a:solidFill>
                    <a:srgbClr val="149B5F"/>
                  </a:solidFill>
                  <a:latin typeface="+mn-lt"/>
                </a:endParaRPr>
              </a:p>
            </p:txBody>
          </p:sp>
        </p:grpSp>
        <p:sp>
          <p:nvSpPr>
            <p:cNvPr id="93" name="Rectangle 57"/>
            <p:cNvSpPr>
              <a:spLocks noChangeArrowheads="1"/>
            </p:cNvSpPr>
            <p:nvPr/>
          </p:nvSpPr>
          <p:spPr bwMode="auto">
            <a:xfrm>
              <a:off x="6772715" y="3356992"/>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buFontTx/>
                <a:buNone/>
              </a:pPr>
              <a:r>
                <a:rPr lang="fr-FR" altLang="en-US" sz="1400" dirty="0">
                  <a:solidFill>
                    <a:srgbClr val="000000"/>
                  </a:solidFill>
                  <a:latin typeface="+mn-lt"/>
                </a:rPr>
                <a:t>**</a:t>
              </a:r>
            </a:p>
          </p:txBody>
        </p:sp>
      </p:grpSp>
    </p:spTree>
    <p:extLst>
      <p:ext uri="{BB962C8B-B14F-4D97-AF65-F5344CB8AC3E}">
        <p14:creationId xmlns:p14="http://schemas.microsoft.com/office/powerpoint/2010/main" val="325820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263" y="114996"/>
            <a:ext cx="9689910" cy="1143000"/>
          </a:xfrm>
        </p:spPr>
        <p:txBody>
          <a:bodyPr/>
          <a:lstStyle/>
          <a:p>
            <a:r>
              <a:rPr lang="fr-FR" sz="4800" b="1" dirty="0">
                <a:solidFill>
                  <a:srgbClr val="FFFF00"/>
                </a:solidFill>
              </a:rPr>
              <a:t>Activité sympathique et HTA</a:t>
            </a:r>
          </a:p>
        </p:txBody>
      </p:sp>
      <p:sp>
        <p:nvSpPr>
          <p:cNvPr id="3" name="Espace réservé du contenu 2"/>
          <p:cNvSpPr>
            <a:spLocks noGrp="1"/>
          </p:cNvSpPr>
          <p:nvPr>
            <p:ph sz="quarter" idx="1"/>
          </p:nvPr>
        </p:nvSpPr>
        <p:spPr/>
        <p:txBody>
          <a:bodyPr/>
          <a:lstStyle/>
          <a:p>
            <a:endParaRPr lang="fr-FR" b="1" dirty="0">
              <a:solidFill>
                <a:schemeClr val="tx2"/>
              </a:solidFill>
            </a:endParaRPr>
          </a:p>
        </p:txBody>
      </p:sp>
      <p:sp>
        <p:nvSpPr>
          <p:cNvPr id="4" name="Rectangle à coins arrondis 3"/>
          <p:cNvSpPr/>
          <p:nvPr/>
        </p:nvSpPr>
        <p:spPr>
          <a:xfrm>
            <a:off x="641445" y="1571611"/>
            <a:ext cx="4597299" cy="4515289"/>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FF00"/>
                </a:solidFill>
              </a:rPr>
              <a:t>Hyperactivité</a:t>
            </a:r>
          </a:p>
          <a:p>
            <a:pPr algn="ctr"/>
            <a:r>
              <a:rPr lang="fr-FR" sz="2800" b="1" dirty="0">
                <a:solidFill>
                  <a:srgbClr val="FFFF00"/>
                </a:solidFill>
              </a:rPr>
              <a:t>Sympathique</a:t>
            </a:r>
          </a:p>
          <a:p>
            <a:pPr algn="ctr"/>
            <a:endParaRPr lang="fr-FR" sz="3200" b="1" dirty="0"/>
          </a:p>
          <a:p>
            <a:pPr algn="ctr"/>
            <a:r>
              <a:rPr lang="fr-FR" b="1" dirty="0">
                <a:solidFill>
                  <a:srgbClr val="FFFFCC"/>
                </a:solidFill>
              </a:rPr>
              <a:t>Régulation à court terme </a:t>
            </a:r>
            <a:r>
              <a:rPr lang="fr-FR" b="1" dirty="0"/>
              <a:t>(stress, activité physique)</a:t>
            </a:r>
          </a:p>
          <a:p>
            <a:pPr algn="ctr"/>
            <a:endParaRPr lang="fr-FR" b="1" dirty="0"/>
          </a:p>
          <a:p>
            <a:pPr algn="ctr"/>
            <a:r>
              <a:rPr lang="fr-FR" b="1" dirty="0">
                <a:solidFill>
                  <a:srgbClr val="FFFFCC"/>
                </a:solidFill>
              </a:rPr>
              <a:t>Régulation à long terme</a:t>
            </a:r>
          </a:p>
          <a:p>
            <a:pPr algn="ctr"/>
            <a:r>
              <a:rPr lang="fr-FR" b="1" dirty="0"/>
              <a:t>(stimulation du SRAA par l’innervation sympathique rénale, hypertrophie du muscle vasculaire lisse par la Noradrénaline)</a:t>
            </a:r>
          </a:p>
        </p:txBody>
      </p:sp>
      <p:sp>
        <p:nvSpPr>
          <p:cNvPr id="5" name="Rectangle à coins arrondis 4"/>
          <p:cNvSpPr/>
          <p:nvPr/>
        </p:nvSpPr>
        <p:spPr>
          <a:xfrm>
            <a:off x="6751894" y="5532921"/>
            <a:ext cx="3883765" cy="642942"/>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HTA du sujet jeune</a:t>
            </a:r>
          </a:p>
        </p:txBody>
      </p:sp>
      <p:sp>
        <p:nvSpPr>
          <p:cNvPr id="6" name="Rectangle à coins arrondis 5"/>
          <p:cNvSpPr/>
          <p:nvPr/>
        </p:nvSpPr>
        <p:spPr>
          <a:xfrm>
            <a:off x="6827551" y="1360254"/>
            <a:ext cx="3824033" cy="64294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HTA de l’obèse</a:t>
            </a:r>
          </a:p>
        </p:txBody>
      </p:sp>
      <p:sp>
        <p:nvSpPr>
          <p:cNvPr id="7" name="Rectangle à coins arrondis 6"/>
          <p:cNvSpPr/>
          <p:nvPr/>
        </p:nvSpPr>
        <p:spPr>
          <a:xfrm>
            <a:off x="6751894" y="4638059"/>
            <a:ext cx="3883764" cy="642942"/>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HTA de l’IRC</a:t>
            </a:r>
          </a:p>
        </p:txBody>
      </p:sp>
      <p:sp>
        <p:nvSpPr>
          <p:cNvPr id="8" name="Rectangle à coins arrondis 7"/>
          <p:cNvSpPr/>
          <p:nvPr/>
        </p:nvSpPr>
        <p:spPr>
          <a:xfrm>
            <a:off x="6767820" y="3745890"/>
            <a:ext cx="3883764" cy="642942"/>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HTA du diabétique</a:t>
            </a:r>
          </a:p>
        </p:txBody>
      </p:sp>
      <p:sp>
        <p:nvSpPr>
          <p:cNvPr id="9" name="Rectangle à coins arrondis 8"/>
          <p:cNvSpPr/>
          <p:nvPr/>
        </p:nvSpPr>
        <p:spPr>
          <a:xfrm>
            <a:off x="6777716" y="2267881"/>
            <a:ext cx="3891850" cy="129614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HTA du syndrome d’apnée du sommeil </a:t>
            </a:r>
            <a:r>
              <a:rPr lang="fr-FR" sz="2000" b="1" dirty="0">
                <a:solidFill>
                  <a:schemeClr val="tx1"/>
                </a:solidFill>
              </a:rPr>
              <a:t>(</a:t>
            </a:r>
            <a:r>
              <a:rPr lang="fr-FR" sz="1600" b="1" dirty="0">
                <a:solidFill>
                  <a:schemeClr val="tx1"/>
                </a:solidFill>
              </a:rPr>
              <a:t>activation des chémorécepteurs par l’hypoxie)</a:t>
            </a:r>
            <a:endParaRPr lang="fr-FR" sz="2000" b="1" dirty="0">
              <a:solidFill>
                <a:schemeClr val="tx1"/>
              </a:solidFill>
            </a:endParaRPr>
          </a:p>
        </p:txBody>
      </p:sp>
      <p:cxnSp>
        <p:nvCxnSpPr>
          <p:cNvPr id="11" name="Connecteur en angle 10"/>
          <p:cNvCxnSpPr/>
          <p:nvPr/>
        </p:nvCxnSpPr>
        <p:spPr>
          <a:xfrm rot="10800000" flipV="1">
            <a:off x="5214540" y="1648484"/>
            <a:ext cx="1643071" cy="67866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10800000">
            <a:off x="5231904" y="4056037"/>
            <a:ext cx="157163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10800000">
            <a:off x="5196184" y="4874108"/>
            <a:ext cx="157163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en angle 18"/>
          <p:cNvCxnSpPr/>
          <p:nvPr/>
        </p:nvCxnSpPr>
        <p:spPr>
          <a:xfrm rot="10800000">
            <a:off x="5206656" y="2601370"/>
            <a:ext cx="1571636" cy="65092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ngle 24"/>
          <p:cNvCxnSpPr/>
          <p:nvPr/>
        </p:nvCxnSpPr>
        <p:spPr>
          <a:xfrm rot="10800000">
            <a:off x="5160466" y="5155531"/>
            <a:ext cx="1643074" cy="678658"/>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074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9728" y="3492798"/>
            <a:ext cx="8825657" cy="1915647"/>
          </a:xfrm>
          <a:solidFill>
            <a:schemeClr val="bg2">
              <a:lumMod val="50000"/>
            </a:schemeClr>
          </a:solidFill>
        </p:spPr>
        <p:txBody>
          <a:bodyPr/>
          <a:lstStyle/>
          <a:p>
            <a:r>
              <a:rPr lang="fr-FR" sz="6000" b="1" dirty="0">
                <a:solidFill>
                  <a:srgbClr val="FFFF00"/>
                </a:solidFill>
              </a:rPr>
              <a:t>Fonction érectile</a:t>
            </a:r>
          </a:p>
        </p:txBody>
      </p:sp>
      <p:sp>
        <p:nvSpPr>
          <p:cNvPr id="3" name="Espace réservé du texte 2"/>
          <p:cNvSpPr>
            <a:spLocks noGrp="1"/>
          </p:cNvSpPr>
          <p:nvPr>
            <p:ph type="body" idx="1"/>
          </p:nvPr>
        </p:nvSpPr>
        <p:spPr/>
        <p:txBody>
          <a:bodyPr/>
          <a:lstStyle/>
          <a:p>
            <a:endParaRPr lang="fr-FR" dirty="0"/>
          </a:p>
        </p:txBody>
      </p:sp>
      <p:pic>
        <p:nvPicPr>
          <p:cNvPr id="8194" name="Picture 2" descr="http://www.acheterpilules.com/wp-content/uploads/2012/03/dysfonction-erecti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76" y="22158"/>
            <a:ext cx="3922035" cy="28617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p:cNvPicPr>
            <a:picLocks noChangeAspect="1" noChangeArrowheads="1"/>
          </p:cNvPicPr>
          <p:nvPr/>
        </p:nvPicPr>
        <p:blipFill>
          <a:blip r:embed="rId3" cstate="print"/>
          <a:srcRect/>
          <a:stretch>
            <a:fillRect/>
          </a:stretch>
        </p:blipFill>
        <p:spPr bwMode="auto">
          <a:xfrm>
            <a:off x="5099959" y="22158"/>
            <a:ext cx="2886075" cy="2839573"/>
          </a:xfrm>
          <a:prstGeom prst="rect">
            <a:avLst/>
          </a:prstGeom>
          <a:noFill/>
          <a:ln w="9525">
            <a:noFill/>
            <a:miter lim="800000"/>
            <a:headEnd/>
            <a:tailEnd/>
          </a:ln>
        </p:spPr>
      </p:pic>
      <p:pic>
        <p:nvPicPr>
          <p:cNvPr id="2050" name="Picture 2" descr="Afficher l’image source">
            <a:extLst>
              <a:ext uri="{FF2B5EF4-FFF2-40B4-BE49-F238E27FC236}">
                <a16:creationId xmlns:a16="http://schemas.microsoft.com/office/drawing/2014/main" id="{397CDA5A-F441-4ABB-8A82-DFA85D20C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254" y="32582"/>
            <a:ext cx="3922035" cy="410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033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0223"/>
            <a:ext cx="9985545" cy="325952"/>
          </a:xfrm>
        </p:spPr>
        <p:txBody>
          <a:bodyPr/>
          <a:lstStyle/>
          <a:p>
            <a:r>
              <a:rPr lang="fr-FR" sz="3600" b="1" dirty="0">
                <a:solidFill>
                  <a:srgbClr val="FFFF00"/>
                </a:solidFill>
              </a:rPr>
              <a:t>Le </a:t>
            </a:r>
            <a:r>
              <a:rPr lang="fr-FR" sz="3600" b="1" dirty="0" err="1">
                <a:solidFill>
                  <a:srgbClr val="FFFF00"/>
                </a:solidFill>
              </a:rPr>
              <a:t>bisoprolol</a:t>
            </a:r>
            <a:r>
              <a:rPr lang="fr-FR" sz="3600" b="1" dirty="0">
                <a:solidFill>
                  <a:srgbClr val="FFFF00"/>
                </a:solidFill>
              </a:rPr>
              <a:t> a un effet minime sur la fonction sexuelle masculine</a:t>
            </a:r>
            <a:endParaRPr lang="fr-FR" sz="3600" b="1" dirty="0">
              <a:solidFill>
                <a:srgbClr val="FFFF00"/>
              </a:solidFill>
              <a:latin typeface="+mn-lt"/>
            </a:endParaRPr>
          </a:p>
        </p:txBody>
      </p:sp>
      <p:sp>
        <p:nvSpPr>
          <p:cNvPr id="8" name="Rectangle 366"/>
          <p:cNvSpPr>
            <a:spLocks noChangeArrowheads="1"/>
          </p:cNvSpPr>
          <p:nvPr/>
        </p:nvSpPr>
        <p:spPr bwMode="auto">
          <a:xfrm>
            <a:off x="3191000" y="6316684"/>
            <a:ext cx="9001000" cy="471924"/>
          </a:xfrm>
          <a:prstGeom prst="rect">
            <a:avLst/>
          </a:prstGeom>
          <a:noFill/>
        </p:spPr>
        <p:txBody>
          <a:bodyPr wrap="square" lIns="45720" rIns="45720" rtlCol="0">
            <a:spAutoFit/>
          </a:bodyPr>
          <a:lstStyle/>
          <a:p>
            <a:pPr>
              <a:spcBef>
                <a:spcPts val="400"/>
              </a:spcBef>
            </a:pPr>
            <a:r>
              <a:rPr lang="fr-FR" altLang="en-US" sz="600" dirty="0">
                <a:ea typeface="ヒラギノ角ゴ Pro W3" pitchFamily="-1" charset="-128"/>
              </a:rPr>
              <a:t>Prisant LM, Weir MR, </a:t>
            </a:r>
            <a:r>
              <a:rPr lang="fr-FR" altLang="en-US" sz="600" dirty="0" err="1">
                <a:ea typeface="ヒラギノ角ゴ Pro W3" pitchFamily="-1" charset="-128"/>
              </a:rPr>
              <a:t>Frishman</a:t>
            </a:r>
            <a:r>
              <a:rPr lang="fr-FR" altLang="en-US" sz="600" dirty="0">
                <a:ea typeface="ヒラギノ角ゴ Pro W3" pitchFamily="-1" charset="-128"/>
              </a:rPr>
              <a:t> WH et al. Self </a:t>
            </a:r>
            <a:r>
              <a:rPr lang="fr-FR" altLang="en-US" sz="600" dirty="0" err="1">
                <a:ea typeface="ヒラギノ角ゴ Pro W3" pitchFamily="-1" charset="-128"/>
              </a:rPr>
              <a:t>reported</a:t>
            </a:r>
            <a:r>
              <a:rPr lang="fr-FR" altLang="en-US" sz="600" dirty="0">
                <a:ea typeface="ヒラギノ角ゴ Pro W3" pitchFamily="-1" charset="-128"/>
              </a:rPr>
              <a:t> </a:t>
            </a:r>
            <a:r>
              <a:rPr lang="fr-FR" altLang="en-US" sz="600" dirty="0" err="1">
                <a:ea typeface="ヒラギノ角ゴ Pro W3" pitchFamily="-1" charset="-128"/>
              </a:rPr>
              <a:t>sexual</a:t>
            </a:r>
            <a:r>
              <a:rPr lang="fr-FR" altLang="en-US" sz="600" dirty="0">
                <a:ea typeface="ヒラギノ角ゴ Pro W3" pitchFamily="-1" charset="-128"/>
              </a:rPr>
              <a:t> </a:t>
            </a:r>
            <a:r>
              <a:rPr lang="fr-FR" altLang="en-US" sz="600" dirty="0" err="1">
                <a:ea typeface="ヒラギノ角ゴ Pro W3" pitchFamily="-1" charset="-128"/>
              </a:rPr>
              <a:t>dysfunction</a:t>
            </a:r>
            <a:r>
              <a:rPr lang="fr-FR" altLang="en-US" sz="600" dirty="0">
                <a:ea typeface="ヒラギノ角ゴ Pro W3" pitchFamily="-1" charset="-128"/>
              </a:rPr>
              <a:t> in men and </a:t>
            </a:r>
            <a:r>
              <a:rPr lang="fr-FR" altLang="en-US" sz="600" dirty="0" err="1">
                <a:ea typeface="ヒラギノ角ゴ Pro W3" pitchFamily="-1" charset="-128"/>
              </a:rPr>
              <a:t>women</a:t>
            </a:r>
            <a:r>
              <a:rPr lang="fr-FR" altLang="en-US" sz="600" dirty="0">
                <a:ea typeface="ヒラギノ角ゴ Pro W3" pitchFamily="-1" charset="-128"/>
              </a:rPr>
              <a:t> </a:t>
            </a:r>
            <a:r>
              <a:rPr lang="fr-FR" altLang="en-US" sz="600" dirty="0" err="1">
                <a:ea typeface="ヒラギノ角ゴ Pro W3" pitchFamily="-1" charset="-128"/>
              </a:rPr>
              <a:t>treated</a:t>
            </a:r>
            <a:r>
              <a:rPr lang="fr-FR" altLang="en-US" sz="600" dirty="0">
                <a:ea typeface="ヒラギノ角ゴ Pro W3" pitchFamily="-1" charset="-128"/>
              </a:rPr>
              <a:t> </a:t>
            </a:r>
            <a:r>
              <a:rPr lang="fr-FR" altLang="en-US" sz="600" dirty="0" err="1">
                <a:ea typeface="ヒラギノ角ゴ Pro W3" pitchFamily="-1" charset="-128"/>
              </a:rPr>
              <a:t>with</a:t>
            </a:r>
            <a:r>
              <a:rPr lang="fr-FR" altLang="en-US" sz="600" dirty="0">
                <a:ea typeface="ヒラギノ角ゴ Pro W3" pitchFamily="-1" charset="-128"/>
              </a:rPr>
              <a:t> </a:t>
            </a:r>
            <a:r>
              <a:rPr lang="fr-FR" altLang="en-US" sz="600" dirty="0" err="1">
                <a:ea typeface="ヒラギノ角ゴ Pro W3" pitchFamily="-1" charset="-128"/>
              </a:rPr>
              <a:t>bisoprolol</a:t>
            </a:r>
            <a:r>
              <a:rPr lang="fr-FR" altLang="en-US" sz="600" dirty="0">
                <a:ea typeface="ヒラギノ角ゴ Pro W3" pitchFamily="-1" charset="-128"/>
              </a:rPr>
              <a:t>, </a:t>
            </a:r>
            <a:r>
              <a:rPr lang="fr-FR" altLang="en-US" sz="600" dirty="0" err="1">
                <a:ea typeface="ヒラギノ角ゴ Pro W3" pitchFamily="-1" charset="-128"/>
              </a:rPr>
              <a:t>hydrochlorothiazide</a:t>
            </a:r>
            <a:r>
              <a:rPr lang="fr-FR" altLang="en-US" sz="600" dirty="0">
                <a:ea typeface="ヒラギノ角ゴ Pro W3" pitchFamily="-1" charset="-128"/>
              </a:rPr>
              <a:t>, </a:t>
            </a:r>
            <a:r>
              <a:rPr lang="fr-FR" altLang="en-US" sz="600" dirty="0" err="1">
                <a:ea typeface="ヒラギノ角ゴ Pro W3" pitchFamily="-1" charset="-128"/>
              </a:rPr>
              <a:t>enalapril</a:t>
            </a:r>
            <a:r>
              <a:rPr lang="fr-FR" altLang="en-US" sz="600" dirty="0">
                <a:ea typeface="ヒラギノ角ゴ Pro W3" pitchFamily="-1" charset="-128"/>
              </a:rPr>
              <a:t>, </a:t>
            </a:r>
            <a:r>
              <a:rPr lang="fr-FR" altLang="en-US" sz="600" dirty="0" err="1">
                <a:ea typeface="ヒラギノ角ゴ Pro W3" pitchFamily="-1" charset="-128"/>
              </a:rPr>
              <a:t>amlodipine</a:t>
            </a:r>
            <a:r>
              <a:rPr lang="fr-FR" altLang="en-US" sz="600" dirty="0">
                <a:ea typeface="ヒラギノ角ゴ Pro W3" pitchFamily="-1" charset="-128"/>
              </a:rPr>
              <a:t>), placebo or </a:t>
            </a:r>
            <a:r>
              <a:rPr lang="fr-FR" altLang="en-US" sz="600" dirty="0" err="1">
                <a:ea typeface="ヒラギノ角ゴ Pro W3" pitchFamily="-1" charset="-128"/>
              </a:rPr>
              <a:t>bisoprolol</a:t>
            </a:r>
            <a:r>
              <a:rPr lang="fr-FR" altLang="en-US" sz="600" dirty="0">
                <a:ea typeface="ヒラギノ角ゴ Pro W3" pitchFamily="-1" charset="-128"/>
              </a:rPr>
              <a:t>/</a:t>
            </a:r>
            <a:r>
              <a:rPr lang="fr-FR" altLang="en-US" sz="600" dirty="0" err="1">
                <a:ea typeface="ヒラギノ角ゴ Pro W3" pitchFamily="-1" charset="-128"/>
              </a:rPr>
              <a:t>hydrochlorothiazide</a:t>
            </a:r>
            <a:r>
              <a:rPr lang="fr-FR" altLang="en-US" sz="600" dirty="0">
                <a:ea typeface="ヒラギノ角ゴ Pro W3" pitchFamily="-1" charset="-128"/>
              </a:rPr>
              <a:t>. J Clin </a:t>
            </a:r>
            <a:r>
              <a:rPr lang="fr-FR" altLang="en-US" sz="600" dirty="0" err="1">
                <a:ea typeface="ヒラギノ角ゴ Pro W3" pitchFamily="-1" charset="-128"/>
              </a:rPr>
              <a:t>Hypertens</a:t>
            </a:r>
            <a:r>
              <a:rPr lang="fr-FR" altLang="en-US" sz="600" dirty="0">
                <a:ea typeface="ヒラギノ角ゴ Pro W3" pitchFamily="-1" charset="-128"/>
              </a:rPr>
              <a:t>. 1999;1:22-26. </a:t>
            </a:r>
          </a:p>
          <a:p>
            <a:pPr>
              <a:spcBef>
                <a:spcPts val="400"/>
              </a:spcBef>
            </a:pPr>
            <a:r>
              <a:rPr lang="fr-FR" altLang="en-US" sz="600" dirty="0" err="1">
                <a:ea typeface="ヒラギノ角ゴ Pro W3" pitchFamily="-1" charset="-128"/>
              </a:rPr>
              <a:t>Broekman</a:t>
            </a:r>
            <a:r>
              <a:rPr lang="fr-FR" altLang="en-US" sz="600" dirty="0">
                <a:ea typeface="ヒラギノ角ゴ Pro W3" pitchFamily="-1" charset="-128"/>
              </a:rPr>
              <a:t> CPM , </a:t>
            </a:r>
            <a:r>
              <a:rPr lang="fr-FR" altLang="en-US" sz="600" dirty="0" err="1">
                <a:ea typeface="ヒラギノ角ゴ Pro W3" pitchFamily="-1" charset="-128"/>
              </a:rPr>
              <a:t>Haensel</a:t>
            </a:r>
            <a:r>
              <a:rPr lang="fr-FR" altLang="en-US" sz="600" dirty="0">
                <a:ea typeface="ヒラギノ角ゴ Pro W3" pitchFamily="-1" charset="-128"/>
              </a:rPr>
              <a:t> SM, van de </a:t>
            </a:r>
            <a:r>
              <a:rPr lang="fr-FR" altLang="en-US" sz="600" dirty="0" err="1">
                <a:ea typeface="ヒラギノ角ゴ Pro W3" pitchFamily="-1" charset="-128"/>
              </a:rPr>
              <a:t>Ven</a:t>
            </a:r>
            <a:r>
              <a:rPr lang="fr-FR" altLang="en-US" sz="600" dirty="0">
                <a:ea typeface="ヒラギノ角ゴ Pro W3" pitchFamily="-1" charset="-128"/>
              </a:rPr>
              <a:t> LLM et al. Bisoprolol and hypertension: </a:t>
            </a:r>
            <a:r>
              <a:rPr lang="fr-FR" altLang="en-US" sz="600" dirty="0" err="1">
                <a:ea typeface="ヒラギノ角ゴ Pro W3" pitchFamily="-1" charset="-128"/>
              </a:rPr>
              <a:t>Effects</a:t>
            </a:r>
            <a:r>
              <a:rPr lang="fr-FR" altLang="en-US" sz="600" dirty="0">
                <a:ea typeface="ヒラギノ角ゴ Pro W3" pitchFamily="-1" charset="-128"/>
              </a:rPr>
              <a:t> on </a:t>
            </a:r>
            <a:r>
              <a:rPr lang="fr-FR" altLang="en-US" sz="600" dirty="0" err="1">
                <a:ea typeface="ヒラギノ角ゴ Pro W3" pitchFamily="-1" charset="-128"/>
              </a:rPr>
              <a:t>sexual</a:t>
            </a:r>
            <a:r>
              <a:rPr lang="fr-FR" altLang="en-US" sz="600" dirty="0">
                <a:ea typeface="ヒラギノ角ゴ Pro W3" pitchFamily="-1" charset="-128"/>
              </a:rPr>
              <a:t> </a:t>
            </a:r>
            <a:r>
              <a:rPr lang="fr-FR" altLang="en-US" sz="600" dirty="0" err="1">
                <a:ea typeface="ヒラギノ角ゴ Pro W3" pitchFamily="-1" charset="-128"/>
              </a:rPr>
              <a:t>functioning</a:t>
            </a:r>
            <a:r>
              <a:rPr lang="fr-FR" altLang="en-US" sz="600" dirty="0">
                <a:ea typeface="ヒラギノ角ゴ Pro W3" pitchFamily="-1" charset="-128"/>
              </a:rPr>
              <a:t> in men. J </a:t>
            </a:r>
            <a:r>
              <a:rPr lang="fr-FR" altLang="en-US" sz="600" dirty="0" err="1">
                <a:ea typeface="ヒラギノ角ゴ Pro W3" pitchFamily="-1" charset="-128"/>
              </a:rPr>
              <a:t>Sex</a:t>
            </a:r>
            <a:r>
              <a:rPr lang="fr-FR" altLang="en-US" sz="600" dirty="0">
                <a:ea typeface="ヒラギノ角ゴ Pro W3" pitchFamily="-1" charset="-128"/>
              </a:rPr>
              <a:t> Marital </a:t>
            </a:r>
            <a:r>
              <a:rPr lang="fr-FR" altLang="en-US" sz="600" dirty="0" err="1">
                <a:ea typeface="ヒラギノ角ゴ Pro W3" pitchFamily="-1" charset="-128"/>
              </a:rPr>
              <a:t>Ther</a:t>
            </a:r>
            <a:r>
              <a:rPr lang="fr-FR" altLang="en-US" sz="600" dirty="0">
                <a:ea typeface="ヒラギノ角ゴ Pro W3" pitchFamily="-1" charset="-128"/>
              </a:rPr>
              <a:t>. 1992;18(4):325-31.</a:t>
            </a:r>
          </a:p>
          <a:p>
            <a:pPr>
              <a:spcBef>
                <a:spcPts val="400"/>
              </a:spcBef>
            </a:pPr>
            <a:r>
              <a:rPr lang="fr-FR" altLang="en-US" sz="600" dirty="0" err="1">
                <a:ea typeface="ヒラギノ角ゴ Pro W3" pitchFamily="-1" charset="-128"/>
              </a:rPr>
              <a:t>Erdmann</a:t>
            </a:r>
            <a:r>
              <a:rPr lang="fr-FR" altLang="en-US" sz="600" dirty="0">
                <a:ea typeface="ヒラギノ角ゴ Pro W3" pitchFamily="-1" charset="-128"/>
              </a:rPr>
              <a:t> E. </a:t>
            </a:r>
            <a:r>
              <a:rPr lang="fr-FR" altLang="en-US" sz="600" dirty="0" err="1">
                <a:ea typeface="ヒラギノ角ゴ Pro W3" pitchFamily="-1" charset="-128"/>
              </a:rPr>
              <a:t>Safety</a:t>
            </a:r>
            <a:r>
              <a:rPr lang="fr-FR" altLang="en-US" sz="600" dirty="0">
                <a:ea typeface="ヒラギノ角ゴ Pro W3" pitchFamily="-1" charset="-128"/>
              </a:rPr>
              <a:t> and </a:t>
            </a:r>
            <a:r>
              <a:rPr lang="fr-FR" altLang="en-US" sz="600" dirty="0" err="1">
                <a:ea typeface="ヒラギノ角ゴ Pro W3" pitchFamily="-1" charset="-128"/>
              </a:rPr>
              <a:t>tolerability</a:t>
            </a:r>
            <a:r>
              <a:rPr lang="fr-FR" altLang="en-US" sz="600" dirty="0">
                <a:ea typeface="ヒラギノ角ゴ Pro W3" pitchFamily="-1" charset="-128"/>
              </a:rPr>
              <a:t> of beta-</a:t>
            </a:r>
            <a:r>
              <a:rPr lang="fr-FR" altLang="en-US" sz="600" dirty="0" err="1">
                <a:ea typeface="ヒラギノ角ゴ Pro W3" pitchFamily="-1" charset="-128"/>
              </a:rPr>
              <a:t>blockers</a:t>
            </a:r>
            <a:r>
              <a:rPr lang="fr-FR" altLang="en-US" sz="600" dirty="0">
                <a:ea typeface="ヒラギノ角ゴ Pro W3" pitchFamily="-1" charset="-128"/>
              </a:rPr>
              <a:t>: </a:t>
            </a:r>
            <a:r>
              <a:rPr lang="fr-FR" altLang="en-US" sz="600" dirty="0" err="1">
                <a:ea typeface="ヒラギノ角ゴ Pro W3" pitchFamily="-1" charset="-128"/>
              </a:rPr>
              <a:t>prejudices</a:t>
            </a:r>
            <a:r>
              <a:rPr lang="fr-FR" altLang="en-US" sz="600" dirty="0">
                <a:ea typeface="ヒラギノ角ゴ Pro W3" pitchFamily="-1" charset="-128"/>
              </a:rPr>
              <a:t> and reality. </a:t>
            </a:r>
            <a:r>
              <a:rPr lang="fr-FR" altLang="en-US" sz="600" dirty="0" err="1">
                <a:ea typeface="ヒラギノ角ゴ Pro W3" pitchFamily="-1" charset="-128"/>
              </a:rPr>
              <a:t>Eur</a:t>
            </a:r>
            <a:r>
              <a:rPr lang="fr-FR" altLang="en-US" sz="600" dirty="0">
                <a:ea typeface="ヒラギノ角ゴ Pro W3" pitchFamily="-1" charset="-128"/>
              </a:rPr>
              <a:t> </a:t>
            </a:r>
            <a:r>
              <a:rPr lang="fr-FR" altLang="en-US" sz="600" dirty="0" err="1">
                <a:ea typeface="ヒラギノ角ゴ Pro W3" pitchFamily="-1" charset="-128"/>
              </a:rPr>
              <a:t>Heart</a:t>
            </a:r>
            <a:r>
              <a:rPr lang="fr-FR" altLang="en-US" sz="600" dirty="0">
                <a:ea typeface="ヒラギノ角ゴ Pro W3" pitchFamily="-1" charset="-128"/>
              </a:rPr>
              <a:t> J </a:t>
            </a:r>
            <a:r>
              <a:rPr lang="fr-FR" altLang="en-US" sz="600" dirty="0" err="1">
                <a:ea typeface="ヒラギノ角ゴ Pro W3" pitchFamily="-1" charset="-128"/>
              </a:rPr>
              <a:t>Suppls</a:t>
            </a:r>
            <a:r>
              <a:rPr lang="fr-FR" altLang="en-US" sz="600" dirty="0">
                <a:ea typeface="ヒラギノ角ゴ Pro W3" pitchFamily="-1" charset="-128"/>
              </a:rPr>
              <a:t>. 2009;11(</a:t>
            </a:r>
            <a:r>
              <a:rPr lang="fr-FR" altLang="en-US" sz="600" dirty="0" err="1">
                <a:ea typeface="ヒラギノ角ゴ Pro W3" pitchFamily="-1" charset="-128"/>
              </a:rPr>
              <a:t>Suppl</a:t>
            </a:r>
            <a:r>
              <a:rPr lang="fr-FR" altLang="en-US" sz="600" dirty="0">
                <a:ea typeface="ヒラギノ角ゴ Pro W3" pitchFamily="-1" charset="-128"/>
              </a:rPr>
              <a:t> A):A21-A25.</a:t>
            </a:r>
          </a:p>
        </p:txBody>
      </p:sp>
      <p:graphicFrame>
        <p:nvGraphicFramePr>
          <p:cNvPr id="9" name="Diagramm 8"/>
          <p:cNvGraphicFramePr/>
          <p:nvPr>
            <p:custDataLst>
              <p:tags r:id="rId1"/>
            </p:custDataLst>
            <p:extLst>
              <p:ext uri="{D42A27DB-BD31-4B8C-83A1-F6EECF244321}">
                <p14:modId xmlns:p14="http://schemas.microsoft.com/office/powerpoint/2010/main" val="519034216"/>
              </p:ext>
            </p:extLst>
          </p:nvPr>
        </p:nvGraphicFramePr>
        <p:xfrm>
          <a:off x="1127448" y="868068"/>
          <a:ext cx="9793088" cy="51122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6214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C4336A9-E968-4BEE-9497-0173FA7CE011}"/>
              </a:ext>
            </a:extLst>
          </p:cNvPr>
          <p:cNvSpPr>
            <a:spLocks noGrp="1"/>
          </p:cNvSpPr>
          <p:nvPr>
            <p:ph type="body" sz="quarter" idx="13"/>
          </p:nvPr>
        </p:nvSpPr>
        <p:spPr/>
        <p:txBody>
          <a:bodyPr/>
          <a:lstStyle/>
          <a:p>
            <a:endParaRPr lang="fr-FR"/>
          </a:p>
        </p:txBody>
      </p:sp>
      <p:sp>
        <p:nvSpPr>
          <p:cNvPr id="3" name="Titre 2">
            <a:extLst>
              <a:ext uri="{FF2B5EF4-FFF2-40B4-BE49-F238E27FC236}">
                <a16:creationId xmlns:a16="http://schemas.microsoft.com/office/drawing/2014/main" id="{42366E28-1609-4666-BCB4-591034F9428F}"/>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568FD275-2C48-4901-AED9-29B8233240F4}"/>
              </a:ext>
            </a:extLst>
          </p:cNvPr>
          <p:cNvPicPr>
            <a:picLocks noChangeAspect="1"/>
          </p:cNvPicPr>
          <p:nvPr/>
        </p:nvPicPr>
        <p:blipFill rotWithShape="1">
          <a:blip r:embed="rId2"/>
          <a:srcRect b="24159"/>
          <a:stretch/>
        </p:blipFill>
        <p:spPr>
          <a:xfrm>
            <a:off x="1869440" y="531728"/>
            <a:ext cx="8453120" cy="5794544"/>
          </a:xfrm>
          <a:prstGeom prst="rect">
            <a:avLst/>
          </a:prstGeom>
        </p:spPr>
      </p:pic>
      <p:pic>
        <p:nvPicPr>
          <p:cNvPr id="6" name="Image 5">
            <a:extLst>
              <a:ext uri="{FF2B5EF4-FFF2-40B4-BE49-F238E27FC236}">
                <a16:creationId xmlns:a16="http://schemas.microsoft.com/office/drawing/2014/main" id="{2CA8898B-0E26-4487-874E-5EDC296E09EC}"/>
              </a:ext>
            </a:extLst>
          </p:cNvPr>
          <p:cNvPicPr>
            <a:picLocks noChangeAspect="1"/>
          </p:cNvPicPr>
          <p:nvPr/>
        </p:nvPicPr>
        <p:blipFill rotWithShape="1">
          <a:blip r:embed="rId2"/>
          <a:srcRect l="5323" t="75111" r="4833" b="5334"/>
          <a:stretch/>
        </p:blipFill>
        <p:spPr>
          <a:xfrm>
            <a:off x="1005838" y="2367280"/>
            <a:ext cx="9792000" cy="2123439"/>
          </a:xfrm>
          <a:prstGeom prst="rect">
            <a:avLst/>
          </a:prstGeom>
        </p:spPr>
      </p:pic>
    </p:spTree>
    <p:extLst>
      <p:ext uri="{BB962C8B-B14F-4D97-AF65-F5344CB8AC3E}">
        <p14:creationId xmlns:p14="http://schemas.microsoft.com/office/powerpoint/2010/main" val="150888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SN" sz="4800" b="1" dirty="0">
                <a:solidFill>
                  <a:srgbClr val="FFFF00"/>
                </a:solidFill>
              </a:rPr>
              <a:t>Les </a:t>
            </a:r>
            <a:r>
              <a:rPr lang="fr-SN" sz="4800" b="1" dirty="0" err="1">
                <a:solidFill>
                  <a:srgbClr val="FFFF00"/>
                </a:solidFill>
              </a:rPr>
              <a:t>béta-bloquants</a:t>
            </a:r>
            <a:r>
              <a:rPr lang="fr-SN" sz="4800" b="1" dirty="0">
                <a:solidFill>
                  <a:srgbClr val="FFFF00"/>
                </a:solidFill>
              </a:rPr>
              <a:t> </a:t>
            </a:r>
            <a:r>
              <a:rPr lang="fr-SN" sz="4800" b="1" dirty="0" err="1">
                <a:solidFill>
                  <a:srgbClr val="FFFF00"/>
                </a:solidFill>
              </a:rPr>
              <a:t>ressucités</a:t>
            </a:r>
            <a:r>
              <a:rPr lang="fr-SN" sz="4800" b="1" dirty="0">
                <a:solidFill>
                  <a:srgbClr val="FFFF00"/>
                </a:solidFill>
              </a:rPr>
              <a:t> ?</a:t>
            </a:r>
            <a:endParaRPr lang="fr-FR" sz="4800" b="1" dirty="0">
              <a:solidFill>
                <a:srgbClr val="FFFF00"/>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1832" y="1853248"/>
            <a:ext cx="7340957" cy="4739425"/>
          </a:xfrm>
        </p:spPr>
      </p:pic>
    </p:spTree>
    <p:extLst>
      <p:ext uri="{BB962C8B-B14F-4D97-AF65-F5344CB8AC3E}">
        <p14:creationId xmlns:p14="http://schemas.microsoft.com/office/powerpoint/2010/main" val="401481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2">
              <a:lumMod val="25000"/>
            </a:schemeClr>
          </a:solidFill>
        </p:spPr>
        <p:txBody>
          <a:bodyPr/>
          <a:lstStyle/>
          <a:p>
            <a:r>
              <a:rPr lang="fr-FR" sz="4800" b="1" dirty="0" err="1">
                <a:solidFill>
                  <a:srgbClr val="FFFF00"/>
                </a:solidFill>
                <a:latin typeface="Aharoni" panose="02010803020104030203" pitchFamily="2" charset="-79"/>
                <a:cs typeface="Aharoni" panose="02010803020104030203" pitchFamily="2" charset="-79"/>
              </a:rPr>
              <a:t>Béta-bloquants</a:t>
            </a:r>
            <a:endParaRPr lang="fr-FR" sz="4800" b="1" dirty="0">
              <a:solidFill>
                <a:srgbClr val="FFFF00"/>
              </a:solidFill>
              <a:latin typeface="Aharoni" panose="02010803020104030203" pitchFamily="2" charset="-79"/>
              <a:cs typeface="Aharoni" panose="02010803020104030203" pitchFamily="2" charset="-79"/>
            </a:endParaRPr>
          </a:p>
        </p:txBody>
      </p:sp>
      <p:sp>
        <p:nvSpPr>
          <p:cNvPr id="3" name="Espace réservé du contenu 2"/>
          <p:cNvSpPr>
            <a:spLocks noGrp="1"/>
          </p:cNvSpPr>
          <p:nvPr>
            <p:ph idx="1"/>
          </p:nvPr>
        </p:nvSpPr>
        <p:spPr>
          <a:xfrm>
            <a:off x="646111" y="2179523"/>
            <a:ext cx="9404723" cy="4195481"/>
          </a:xfrm>
          <a:ln>
            <a:solidFill>
              <a:schemeClr val="bg1">
                <a:lumMod val="65000"/>
                <a:lumOff val="35000"/>
              </a:schemeClr>
            </a:solidFill>
          </a:ln>
        </p:spPr>
        <p:txBody>
          <a:bodyPr>
            <a:normAutofit fontScale="92500" lnSpcReduction="10000"/>
          </a:bodyPr>
          <a:lstStyle/>
          <a:p>
            <a:r>
              <a:rPr lang="fr-FR" sz="3200" b="1" dirty="0">
                <a:solidFill>
                  <a:srgbClr val="FFC000"/>
                </a:solidFill>
                <a:latin typeface="Aharoni" panose="02010803020104030203" pitchFamily="2" charset="-79"/>
                <a:cs typeface="Aharoni" panose="02010803020104030203" pitchFamily="2" charset="-79"/>
              </a:rPr>
              <a:t>Classe hétérogène</a:t>
            </a:r>
          </a:p>
          <a:p>
            <a:endParaRPr lang="fr-FR" sz="3200" b="1" dirty="0">
              <a:solidFill>
                <a:srgbClr val="FFC000"/>
              </a:solidFill>
              <a:latin typeface="Aharoni" panose="02010803020104030203" pitchFamily="2" charset="-79"/>
              <a:cs typeface="Aharoni" panose="02010803020104030203" pitchFamily="2" charset="-79"/>
            </a:endParaRPr>
          </a:p>
          <a:p>
            <a:r>
              <a:rPr lang="fr-FR" sz="3200" b="1" dirty="0">
                <a:solidFill>
                  <a:srgbClr val="FFC000"/>
                </a:solidFill>
                <a:latin typeface="Aharoni" panose="02010803020104030203" pitchFamily="2" charset="-79"/>
                <a:cs typeface="Aharoni" panose="02010803020104030203" pitchFamily="2" charset="-79"/>
              </a:rPr>
              <a:t>Intérêt des </a:t>
            </a:r>
            <a:r>
              <a:rPr lang="fr-FR" sz="3200" b="1" dirty="0" err="1">
                <a:solidFill>
                  <a:srgbClr val="FFC000"/>
                </a:solidFill>
                <a:latin typeface="Aharoni" panose="02010803020104030203" pitchFamily="2" charset="-79"/>
                <a:cs typeface="Aharoni" panose="02010803020104030203" pitchFamily="2" charset="-79"/>
              </a:rPr>
              <a:t>béta-bloquants</a:t>
            </a:r>
            <a:r>
              <a:rPr lang="fr-FR" sz="3200" b="1" dirty="0">
                <a:solidFill>
                  <a:srgbClr val="FFC000"/>
                </a:solidFill>
                <a:latin typeface="Aharoni" panose="02010803020104030203" pitchFamily="2" charset="-79"/>
                <a:cs typeface="Aharoni" panose="02010803020104030203" pitchFamily="2" charset="-79"/>
              </a:rPr>
              <a:t> </a:t>
            </a:r>
            <a:r>
              <a:rPr lang="fr-FR" sz="3200" b="1" dirty="0" err="1">
                <a:solidFill>
                  <a:srgbClr val="FFC000"/>
                </a:solidFill>
                <a:latin typeface="Aharoni" panose="02010803020104030203" pitchFamily="2" charset="-79"/>
                <a:cs typeface="Aharoni" panose="02010803020104030203" pitchFamily="2" charset="-79"/>
              </a:rPr>
              <a:t>cardiosélectifs</a:t>
            </a:r>
            <a:r>
              <a:rPr lang="fr-FR" sz="3200" b="1" dirty="0">
                <a:solidFill>
                  <a:srgbClr val="FFC000"/>
                </a:solidFill>
                <a:latin typeface="Aharoni" panose="02010803020104030203" pitchFamily="2" charset="-79"/>
                <a:cs typeface="Aharoni" panose="02010803020104030203" pitchFamily="2" charset="-79"/>
              </a:rPr>
              <a:t>, avec un meilleur profil métabolique </a:t>
            </a:r>
          </a:p>
          <a:p>
            <a:endParaRPr lang="fr-FR" sz="3200" b="1" dirty="0">
              <a:solidFill>
                <a:srgbClr val="FFC000"/>
              </a:solidFill>
              <a:latin typeface="Aharoni" panose="02010803020104030203" pitchFamily="2" charset="-79"/>
              <a:cs typeface="Aharoni" panose="02010803020104030203" pitchFamily="2" charset="-79"/>
            </a:endParaRPr>
          </a:p>
          <a:p>
            <a:r>
              <a:rPr lang="fr-FR" sz="3200" b="1" dirty="0">
                <a:solidFill>
                  <a:srgbClr val="FFC000"/>
                </a:solidFill>
                <a:latin typeface="Aharoni" panose="02010803020104030203" pitchFamily="2" charset="-79"/>
                <a:cs typeface="Aharoni" panose="02010803020104030203" pitchFamily="2" charset="-79"/>
              </a:rPr>
              <a:t>Bénéfique/indication privilégiée </a:t>
            </a:r>
            <a:r>
              <a:rPr lang="fr-FR" sz="3200" b="1" dirty="0">
                <a:latin typeface="Aharoni" panose="02010803020104030203" pitchFamily="2" charset="-79"/>
                <a:cs typeface="Aharoni" panose="02010803020104030203" pitchFamily="2" charset="-79"/>
              </a:rPr>
              <a:t>: Insuffisance cardiaque, maladie coronaire, arythmie supra-ventriculaire, sujet jeune, tachycarde …</a:t>
            </a:r>
          </a:p>
          <a:p>
            <a:endParaRPr lang="fr-FR" sz="32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44577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017" y="-12217"/>
            <a:ext cx="10049610" cy="1400530"/>
          </a:xfrm>
          <a:solidFill>
            <a:schemeClr val="tx2">
              <a:lumMod val="25000"/>
            </a:schemeClr>
          </a:solidFill>
        </p:spPr>
        <p:txBody>
          <a:bodyPr/>
          <a:lstStyle/>
          <a:p>
            <a:r>
              <a:rPr lang="fr-FR" sz="4800" b="1" dirty="0" err="1">
                <a:solidFill>
                  <a:srgbClr val="FFFF00"/>
                </a:solidFill>
                <a:latin typeface="Aharoni" panose="02010803020104030203" pitchFamily="2" charset="-79"/>
                <a:cs typeface="Aharoni" panose="02010803020104030203" pitchFamily="2" charset="-79"/>
              </a:rPr>
              <a:t>Bisoprolol</a:t>
            </a:r>
            <a:br>
              <a:rPr lang="fr-FR" sz="4800" b="1" dirty="0">
                <a:solidFill>
                  <a:srgbClr val="FFFF00"/>
                </a:solidFill>
                <a:latin typeface="Arial" panose="020B0604020202020204" pitchFamily="34" charset="0"/>
                <a:cs typeface="Arial" panose="020B0604020202020204" pitchFamily="34" charset="0"/>
              </a:rPr>
            </a:br>
            <a:r>
              <a:rPr lang="fr-FR" sz="4000" b="1" dirty="0">
                <a:solidFill>
                  <a:srgbClr val="FFC000"/>
                </a:solidFill>
                <a:latin typeface="Arial" panose="020B0604020202020204" pitchFamily="34" charset="0"/>
                <a:cs typeface="Arial" panose="020B0604020202020204" pitchFamily="34" charset="0"/>
              </a:rPr>
              <a:t>I</a:t>
            </a:r>
            <a:r>
              <a:rPr lang="fr-FR" sz="3200" b="1" dirty="0">
                <a:solidFill>
                  <a:srgbClr val="FFC000"/>
                </a:solidFill>
                <a:latin typeface="Aharoni" panose="02010803020104030203" pitchFamily="2" charset="-79"/>
                <a:cs typeface="Aharoni" panose="02010803020104030203" pitchFamily="2" charset="-79"/>
              </a:rPr>
              <a:t>ndications : </a:t>
            </a:r>
            <a:r>
              <a:rPr lang="fr-FR" sz="4000" b="1" dirty="0">
                <a:solidFill>
                  <a:srgbClr val="FFFFCC"/>
                </a:solidFill>
                <a:latin typeface="Aharoni" panose="02010803020104030203" pitchFamily="2" charset="-79"/>
                <a:cs typeface="Aharoni" panose="02010803020104030203" pitchFamily="2" charset="-79"/>
              </a:rPr>
              <a:t>HTA</a:t>
            </a:r>
            <a:r>
              <a:rPr lang="fr-FR" sz="3200" b="1" dirty="0">
                <a:solidFill>
                  <a:srgbClr val="FFC000"/>
                </a:solidFill>
                <a:latin typeface="Aharoni" panose="02010803020104030203" pitchFamily="2" charset="-79"/>
                <a:cs typeface="Aharoni" panose="02010803020104030203" pitchFamily="2" charset="-79"/>
              </a:rPr>
              <a:t> et autres indications privilégiées</a:t>
            </a:r>
            <a:endParaRPr lang="fr-FR" sz="4000" b="1" dirty="0">
              <a:solidFill>
                <a:srgbClr val="FFC000"/>
              </a:solidFill>
              <a:latin typeface="Aharoni" panose="02010803020104030203" pitchFamily="2" charset="-79"/>
              <a:cs typeface="Aharoni" panose="02010803020104030203" pitchFamily="2" charset="-79"/>
            </a:endParaRPr>
          </a:p>
        </p:txBody>
      </p:sp>
      <p:sp>
        <p:nvSpPr>
          <p:cNvPr id="3" name="Espace réservé du contenu 2"/>
          <p:cNvSpPr>
            <a:spLocks noGrp="1"/>
          </p:cNvSpPr>
          <p:nvPr>
            <p:ph idx="1"/>
          </p:nvPr>
        </p:nvSpPr>
        <p:spPr>
          <a:xfrm>
            <a:off x="646111" y="2040039"/>
            <a:ext cx="9404723" cy="4195481"/>
          </a:xfrm>
        </p:spPr>
        <p:txBody>
          <a:bodyPr>
            <a:normAutofit/>
          </a:bodyPr>
          <a:lstStyle/>
          <a:p>
            <a:endParaRPr lang="fr-FR" sz="3200" b="1" dirty="0">
              <a:latin typeface="Aharoni" panose="02010803020104030203" pitchFamily="2" charset="-79"/>
              <a:cs typeface="Aharoni" panose="02010803020104030203" pitchFamily="2" charset="-79"/>
            </a:endParaRPr>
          </a:p>
        </p:txBody>
      </p:sp>
      <p:pic>
        <p:nvPicPr>
          <p:cNvPr id="1026" name="Picture 2" descr="http://3.bp.blogspot.com/-jA1y1n3lA_8/VWSCbWkR1zI/AAAAAAAAVAA/7RJO3oHvL2o/s1600/%25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3174"/>
            <a:ext cx="3788013" cy="14903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RqHjqdnaVbGG8wYSYTkZXrXsL2-MpcrVszqQqbet8Np8ci_z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637" y="3042223"/>
            <a:ext cx="3788013" cy="38328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healthsciences.utah.edu/carma/images/afibrhyth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637" y="1868054"/>
            <a:ext cx="3788013" cy="17904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830" y="1901457"/>
            <a:ext cx="3735977" cy="48079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Maladie coronaire</a:t>
            </a:r>
          </a:p>
        </p:txBody>
      </p:sp>
      <p:sp>
        <p:nvSpPr>
          <p:cNvPr id="8" name="Rectangle 7"/>
          <p:cNvSpPr/>
          <p:nvPr/>
        </p:nvSpPr>
        <p:spPr>
          <a:xfrm>
            <a:off x="3914637" y="1388400"/>
            <a:ext cx="3786390" cy="48079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Fibrillation atriale</a:t>
            </a:r>
          </a:p>
        </p:txBody>
      </p:sp>
      <p:sp>
        <p:nvSpPr>
          <p:cNvPr id="9" name="Rectangle 8"/>
          <p:cNvSpPr/>
          <p:nvPr/>
        </p:nvSpPr>
        <p:spPr>
          <a:xfrm>
            <a:off x="3919712" y="5407644"/>
            <a:ext cx="3786390" cy="48079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Insuffisance cardiaque</a:t>
            </a:r>
          </a:p>
        </p:txBody>
      </p:sp>
      <p:sp>
        <p:nvSpPr>
          <p:cNvPr id="10" name="Rectangle 9"/>
          <p:cNvSpPr/>
          <p:nvPr/>
        </p:nvSpPr>
        <p:spPr>
          <a:xfrm>
            <a:off x="-19717" y="4267192"/>
            <a:ext cx="3742631" cy="65672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Cardiomyopathie obstructive</a:t>
            </a:r>
          </a:p>
        </p:txBody>
      </p:sp>
      <p:pic>
        <p:nvPicPr>
          <p:cNvPr id="11" name="rg_hi" descr="http://t2.gstatic.com/images?q=tbn:ANd9GcTx9GDqSkK49OFM8jenM30GOvueRoPzVW9B0LkfewJiBAkz3GthBA"/>
          <p:cNvPicPr>
            <a:picLocks noChangeAspect="1" noChangeArrowheads="1"/>
          </p:cNvPicPr>
          <p:nvPr/>
        </p:nvPicPr>
        <p:blipFill>
          <a:blip r:embed="rId5"/>
          <a:srcRect/>
          <a:stretch>
            <a:fillRect/>
          </a:stretch>
        </p:blipFill>
        <p:spPr bwMode="auto">
          <a:xfrm>
            <a:off x="0" y="4923918"/>
            <a:ext cx="3722914" cy="1929041"/>
          </a:xfrm>
          <a:prstGeom prst="rect">
            <a:avLst/>
          </a:prstGeom>
          <a:noFill/>
          <a:ln w="9525">
            <a:noFill/>
            <a:miter lim="800000"/>
            <a:headEnd/>
            <a:tailEnd/>
          </a:ln>
        </p:spPr>
      </p:pic>
      <p:graphicFrame>
        <p:nvGraphicFramePr>
          <p:cNvPr id="12" name="Group 1028"/>
          <p:cNvGraphicFramePr>
            <a:graphicFrameLocks noGrp="1"/>
          </p:cNvGraphicFramePr>
          <p:nvPr>
            <p:extLst>
              <p:ext uri="{D42A27DB-BD31-4B8C-83A1-F6EECF244321}">
                <p14:modId xmlns:p14="http://schemas.microsoft.com/office/powerpoint/2010/main" val="3368578733"/>
              </p:ext>
            </p:extLst>
          </p:nvPr>
        </p:nvGraphicFramePr>
        <p:xfrm>
          <a:off x="7711177" y="1398042"/>
          <a:ext cx="4480823" cy="5454917"/>
        </p:xfrm>
        <a:graphic>
          <a:graphicData uri="http://schemas.openxmlformats.org/drawingml/2006/table">
            <a:tbl>
              <a:tblPr/>
              <a:tblGrid>
                <a:gridCol w="1350936">
                  <a:extLst>
                    <a:ext uri="{9D8B030D-6E8A-4147-A177-3AD203B41FA5}">
                      <a16:colId xmlns:a16="http://schemas.microsoft.com/office/drawing/2014/main" val="20000"/>
                    </a:ext>
                  </a:extLst>
                </a:gridCol>
                <a:gridCol w="3129887">
                  <a:extLst>
                    <a:ext uri="{9D8B030D-6E8A-4147-A177-3AD203B41FA5}">
                      <a16:colId xmlns:a16="http://schemas.microsoft.com/office/drawing/2014/main" val="20001"/>
                    </a:ext>
                  </a:extLst>
                </a:gridCol>
              </a:tblGrid>
              <a:tr h="6518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Arial" pitchFamily="34" charset="0"/>
                          <a:cs typeface="Times New Roman" pitchFamily="18" charset="0"/>
                        </a:rPr>
                        <a:t>Diur</a:t>
                      </a:r>
                      <a:r>
                        <a:rPr kumimoji="0" lang="fr-FR" sz="1400" b="1" i="0" u="none" strike="noStrike" cap="none" normalizeH="0" baseline="0" dirty="0">
                          <a:ln>
                            <a:noFill/>
                          </a:ln>
                          <a:solidFill>
                            <a:schemeClr val="tx1"/>
                          </a:solidFill>
                          <a:effectLst/>
                          <a:latin typeface="Times New Roman" pitchFamily="18" charset="0"/>
                          <a:cs typeface="Times New Roman" pitchFamily="18" charset="0"/>
                        </a:rPr>
                        <a:t>é</a:t>
                      </a:r>
                      <a:r>
                        <a:rPr kumimoji="0" lang="fr-FR" sz="1400" b="1" i="0" u="none" strike="noStrike" cap="none" normalizeH="0" baseline="0" dirty="0">
                          <a:ln>
                            <a:noFill/>
                          </a:ln>
                          <a:solidFill>
                            <a:schemeClr val="tx1"/>
                          </a:solidFill>
                          <a:effectLst/>
                          <a:latin typeface="Arial" pitchFamily="34" charset="0"/>
                          <a:cs typeface="Times New Roman" pitchFamily="18" charset="0"/>
                        </a:rPr>
                        <a:t>tiques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chemeClr val="tx1"/>
                          </a:solidFill>
                          <a:effectLst/>
                          <a:latin typeface="Arial" pitchFamily="34" charset="0"/>
                          <a:cs typeface="Times New Roman" pitchFamily="18" charset="0"/>
                        </a:rPr>
                        <a:t>HTA systolique, I. cardiaque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a:ln>
                          <a:noFill/>
                        </a:ln>
                        <a:solidFill>
                          <a:schemeClr val="tx1"/>
                        </a:solidFill>
                        <a:effectLst/>
                        <a:latin typeface="Arial" pitchFamily="34"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49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FFFF00"/>
                          </a:solidFill>
                          <a:effectLst/>
                          <a:latin typeface="Arial" pitchFamily="34" charset="0"/>
                          <a:cs typeface="Times New Roman" pitchFamily="18" charset="0"/>
                        </a:rPr>
                        <a:t>IEC</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FFFF00"/>
                          </a:solidFill>
                          <a:effectLst/>
                          <a:latin typeface="Arial" pitchFamily="34" charset="0"/>
                          <a:cs typeface="Times New Roman" pitchFamily="18" charset="0"/>
                        </a:rPr>
                        <a:t>I. cardiaque, Dysfonction systolique, Post-IDM, N</a:t>
                      </a:r>
                      <a:r>
                        <a:rPr kumimoji="0" lang="fr-FR" sz="1400" b="1" i="0" u="none" strike="noStrike" cap="none" normalizeH="0" baseline="0" dirty="0">
                          <a:ln>
                            <a:noFill/>
                          </a:ln>
                          <a:solidFill>
                            <a:srgbClr val="FFFF00"/>
                          </a:solidFill>
                          <a:effectLst/>
                          <a:latin typeface="Times New Roman" pitchFamily="18" charset="0"/>
                          <a:cs typeface="Times New Roman" pitchFamily="18" charset="0"/>
                        </a:rPr>
                        <a:t>é</a:t>
                      </a:r>
                      <a:r>
                        <a:rPr kumimoji="0" lang="fr-FR" sz="1400" b="1" i="0" u="none" strike="noStrike" cap="none" normalizeH="0" baseline="0" dirty="0">
                          <a:ln>
                            <a:noFill/>
                          </a:ln>
                          <a:solidFill>
                            <a:srgbClr val="FFFF00"/>
                          </a:solidFill>
                          <a:effectLst/>
                          <a:latin typeface="Arial" pitchFamily="34" charset="0"/>
                          <a:cs typeface="Times New Roman" pitchFamily="18" charset="0"/>
                        </a:rPr>
                        <a:t>phropathie diab</a:t>
                      </a:r>
                      <a:r>
                        <a:rPr kumimoji="0" lang="fr-FR" sz="1400" b="1" i="0" u="none" strike="noStrike" cap="none" normalizeH="0" baseline="0" dirty="0">
                          <a:ln>
                            <a:noFill/>
                          </a:ln>
                          <a:solidFill>
                            <a:srgbClr val="FFFF00"/>
                          </a:solidFill>
                          <a:effectLst/>
                          <a:latin typeface="Times New Roman" pitchFamily="18" charset="0"/>
                          <a:cs typeface="Times New Roman" pitchFamily="18" charset="0"/>
                        </a:rPr>
                        <a:t>é</a:t>
                      </a:r>
                      <a:r>
                        <a:rPr kumimoji="0" lang="fr-FR" sz="1400" b="1" i="0" u="none" strike="noStrike" cap="none" normalizeH="0" baseline="0" dirty="0">
                          <a:ln>
                            <a:noFill/>
                          </a:ln>
                          <a:solidFill>
                            <a:srgbClr val="FFFF00"/>
                          </a:solidFill>
                          <a:effectLst/>
                          <a:latin typeface="Arial" pitchFamily="34" charset="0"/>
                          <a:cs typeface="Times New Roman" pitchFamily="18" charset="0"/>
                        </a:rPr>
                        <a:t>tique , Prot</a:t>
                      </a:r>
                      <a:r>
                        <a:rPr kumimoji="0" lang="fr-FR" sz="1400" b="1" i="0" u="none" strike="noStrike" cap="none" normalizeH="0" baseline="0" dirty="0">
                          <a:ln>
                            <a:noFill/>
                          </a:ln>
                          <a:solidFill>
                            <a:srgbClr val="FFFF00"/>
                          </a:solidFill>
                          <a:effectLst/>
                          <a:latin typeface="Times New Roman" pitchFamily="18" charset="0"/>
                          <a:cs typeface="Times New Roman" pitchFamily="18" charset="0"/>
                        </a:rPr>
                        <a:t>é</a:t>
                      </a:r>
                      <a:r>
                        <a:rPr kumimoji="0" lang="fr-FR" sz="1400" b="1" i="0" u="none" strike="noStrike" cap="none" normalizeH="0" baseline="0" dirty="0">
                          <a:ln>
                            <a:noFill/>
                          </a:ln>
                          <a:solidFill>
                            <a:srgbClr val="FFFF00"/>
                          </a:solidFill>
                          <a:effectLst/>
                          <a:latin typeface="Arial" pitchFamily="34" charset="0"/>
                          <a:cs typeface="Times New Roman" pitchFamily="18" charset="0"/>
                        </a:rPr>
                        <a:t>inurie, insuffisance rénale, « métabolique », prévention FA, HVG</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374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FFFF99"/>
                          </a:solidFill>
                          <a:effectLst/>
                          <a:latin typeface="Arial" pitchFamily="34" charset="0"/>
                          <a:cs typeface="Times New Roman" pitchFamily="18" charset="0"/>
                        </a:rPr>
                        <a:t>ARA2</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FFFF99"/>
                          </a:solidFill>
                          <a:effectLst/>
                          <a:latin typeface="Arial" pitchFamily="34" charset="0"/>
                          <a:cs typeface="Times New Roman" pitchFamily="18" charset="0"/>
                        </a:rPr>
                        <a:t>N</a:t>
                      </a:r>
                      <a:r>
                        <a:rPr kumimoji="0" lang="fr-FR" sz="1400" b="1" i="0" u="none" strike="noStrike" cap="none" normalizeH="0" baseline="0" dirty="0">
                          <a:ln>
                            <a:noFill/>
                          </a:ln>
                          <a:solidFill>
                            <a:srgbClr val="FFFF99"/>
                          </a:solidFill>
                          <a:effectLst/>
                          <a:latin typeface="Times New Roman" pitchFamily="18" charset="0"/>
                          <a:cs typeface="Times New Roman" pitchFamily="18" charset="0"/>
                        </a:rPr>
                        <a:t>é</a:t>
                      </a:r>
                      <a:r>
                        <a:rPr kumimoji="0" lang="fr-FR" sz="1400" b="1" i="0" u="none" strike="noStrike" cap="none" normalizeH="0" baseline="0" dirty="0">
                          <a:ln>
                            <a:noFill/>
                          </a:ln>
                          <a:solidFill>
                            <a:srgbClr val="FFFF99"/>
                          </a:solidFill>
                          <a:effectLst/>
                          <a:latin typeface="Arial" pitchFamily="34" charset="0"/>
                          <a:cs typeface="Times New Roman" pitchFamily="18" charset="0"/>
                        </a:rPr>
                        <a:t>phropathie diab</a:t>
                      </a:r>
                      <a:r>
                        <a:rPr kumimoji="0" lang="fr-FR" sz="1400" b="1" i="0" u="none" strike="noStrike" cap="none" normalizeH="0" baseline="0" dirty="0">
                          <a:ln>
                            <a:noFill/>
                          </a:ln>
                          <a:solidFill>
                            <a:srgbClr val="FFFF99"/>
                          </a:solidFill>
                          <a:effectLst/>
                          <a:latin typeface="Times New Roman" pitchFamily="18" charset="0"/>
                          <a:cs typeface="Times New Roman" pitchFamily="18" charset="0"/>
                        </a:rPr>
                        <a:t>é</a:t>
                      </a:r>
                      <a:r>
                        <a:rPr kumimoji="0" lang="fr-FR" sz="1400" b="1" i="0" u="none" strike="noStrike" cap="none" normalizeH="0" baseline="0" dirty="0">
                          <a:ln>
                            <a:noFill/>
                          </a:ln>
                          <a:solidFill>
                            <a:srgbClr val="FFFF99"/>
                          </a:solidFill>
                          <a:effectLst/>
                          <a:latin typeface="Arial" pitchFamily="34" charset="0"/>
                          <a:cs typeface="Times New Roman" pitchFamily="18" charset="0"/>
                        </a:rPr>
                        <a:t>tique , </a:t>
                      </a:r>
                      <a:r>
                        <a:rPr kumimoji="0" lang="fr-FR" sz="1400" b="1" i="0" u="none" strike="noStrike" cap="none" normalizeH="0" baseline="0" dirty="0" err="1">
                          <a:ln>
                            <a:noFill/>
                          </a:ln>
                          <a:solidFill>
                            <a:srgbClr val="FFFF99"/>
                          </a:solidFill>
                          <a:effectLst/>
                          <a:latin typeface="Arial" pitchFamily="34" charset="0"/>
                          <a:cs typeface="Times New Roman" pitchFamily="18" charset="0"/>
                        </a:rPr>
                        <a:t>Microalbuminurie</a:t>
                      </a:r>
                      <a:r>
                        <a:rPr kumimoji="0" lang="fr-FR" sz="1400" b="1" i="0" u="none" strike="noStrike" cap="none" normalizeH="0" baseline="0" dirty="0">
                          <a:ln>
                            <a:noFill/>
                          </a:ln>
                          <a:solidFill>
                            <a:srgbClr val="FFFF99"/>
                          </a:solidFill>
                          <a:effectLst/>
                          <a:latin typeface="Arial" pitchFamily="34" charset="0"/>
                          <a:cs typeface="Times New Roman" pitchFamily="18" charset="0"/>
                        </a:rPr>
                        <a:t>, Prot</a:t>
                      </a:r>
                      <a:r>
                        <a:rPr kumimoji="0" lang="fr-FR" sz="1400" b="1" i="0" u="none" strike="noStrike" cap="none" normalizeH="0" baseline="0" dirty="0">
                          <a:ln>
                            <a:noFill/>
                          </a:ln>
                          <a:solidFill>
                            <a:srgbClr val="FFFF99"/>
                          </a:solidFill>
                          <a:effectLst/>
                          <a:latin typeface="Times New Roman" pitchFamily="18" charset="0"/>
                          <a:cs typeface="Times New Roman" pitchFamily="18" charset="0"/>
                        </a:rPr>
                        <a:t>é</a:t>
                      </a:r>
                      <a:r>
                        <a:rPr kumimoji="0" lang="fr-FR" sz="1400" b="1" i="0" u="none" strike="noStrike" cap="none" normalizeH="0" baseline="0" dirty="0">
                          <a:ln>
                            <a:noFill/>
                          </a:ln>
                          <a:solidFill>
                            <a:srgbClr val="FFFF99"/>
                          </a:solidFill>
                          <a:effectLst/>
                          <a:latin typeface="Arial" pitchFamily="34" charset="0"/>
                          <a:cs typeface="Times New Roman" pitchFamily="18" charset="0"/>
                        </a:rPr>
                        <a:t>inurie, Intol</a:t>
                      </a:r>
                      <a:r>
                        <a:rPr kumimoji="0" lang="fr-FR" sz="1400" b="1" i="0" u="none" strike="noStrike" cap="none" normalizeH="0" baseline="0" dirty="0">
                          <a:ln>
                            <a:noFill/>
                          </a:ln>
                          <a:solidFill>
                            <a:srgbClr val="FFFF99"/>
                          </a:solidFill>
                          <a:effectLst/>
                          <a:latin typeface="Times New Roman" pitchFamily="18" charset="0"/>
                          <a:cs typeface="Times New Roman" pitchFamily="18" charset="0"/>
                        </a:rPr>
                        <a:t>é</a:t>
                      </a:r>
                      <a:r>
                        <a:rPr kumimoji="0" lang="fr-FR" sz="1400" b="1" i="0" u="none" strike="noStrike" cap="none" normalizeH="0" baseline="0" dirty="0">
                          <a:ln>
                            <a:noFill/>
                          </a:ln>
                          <a:solidFill>
                            <a:srgbClr val="FFFF99"/>
                          </a:solidFill>
                          <a:effectLst/>
                          <a:latin typeface="Arial" pitchFamily="34" charset="0"/>
                          <a:cs typeface="Times New Roman" pitchFamily="18" charset="0"/>
                        </a:rPr>
                        <a:t>rance aux IEC, insuffisance rénale, « métabolique », prévention FA, HVG</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4454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CC"/>
                          </a:solidFill>
                          <a:effectLst/>
                          <a:latin typeface="Arial" pitchFamily="34" charset="0"/>
                          <a:cs typeface="Times New Roman" pitchFamily="18" charset="0"/>
                        </a:rPr>
                        <a:t>B-Bloquants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CC"/>
                          </a:solidFill>
                          <a:effectLst/>
                          <a:latin typeface="Arial" pitchFamily="34" charset="0"/>
                          <a:cs typeface="Times New Roman" pitchFamily="18" charset="0"/>
                        </a:rPr>
                        <a:t>Angor, infarctus du myocarde, tachyarythmie, insuffisance cardiaque, anévrisme de l’aorte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dirty="0">
                        <a:ln>
                          <a:noFill/>
                        </a:ln>
                        <a:solidFill>
                          <a:srgbClr val="FFFFCC"/>
                        </a:solidFill>
                        <a:effectLst/>
                        <a:latin typeface="Arial" pitchFamily="34"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3"/>
                  </a:ext>
                </a:extLst>
              </a:tr>
              <a:tr h="77236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FFC000"/>
                          </a:solidFill>
                          <a:effectLst/>
                          <a:latin typeface="Arial" pitchFamily="34" charset="0"/>
                          <a:cs typeface="Times New Roman" pitchFamily="18" charset="0"/>
                        </a:rPr>
                        <a:t>I. calciques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a:ln>
                            <a:noFill/>
                          </a:ln>
                          <a:solidFill>
                            <a:srgbClr val="FFC000"/>
                          </a:solidFill>
                          <a:effectLst/>
                          <a:latin typeface="Arial" pitchFamily="34" charset="0"/>
                          <a:cs typeface="Times New Roman" pitchFamily="18" charset="0"/>
                        </a:rPr>
                        <a:t>HTA systolique, Angor,  AOMI, Tachyarythmie (</a:t>
                      </a:r>
                      <a:r>
                        <a:rPr kumimoji="0" lang="fr-FR" sz="1400" b="1" i="0" u="none" strike="noStrike" cap="none" normalizeH="0" baseline="0" dirty="0" err="1">
                          <a:ln>
                            <a:noFill/>
                          </a:ln>
                          <a:solidFill>
                            <a:srgbClr val="FFC000"/>
                          </a:solidFill>
                          <a:effectLst/>
                          <a:latin typeface="Arial" pitchFamily="34" charset="0"/>
                          <a:cs typeface="Times New Roman" pitchFamily="18" charset="0"/>
                        </a:rPr>
                        <a:t>V</a:t>
                      </a:r>
                      <a:r>
                        <a:rPr kumimoji="0" lang="fr-FR" sz="1400" b="1" i="0" u="none" strike="noStrike" cap="none" normalizeH="0" baseline="0" dirty="0" err="1">
                          <a:ln>
                            <a:noFill/>
                          </a:ln>
                          <a:solidFill>
                            <a:srgbClr val="FFC000"/>
                          </a:solidFill>
                          <a:effectLst/>
                          <a:latin typeface="Times New Roman" pitchFamily="18" charset="0"/>
                          <a:cs typeface="Times New Roman" pitchFamily="18" charset="0"/>
                        </a:rPr>
                        <a:t>é</a:t>
                      </a:r>
                      <a:r>
                        <a:rPr kumimoji="0" lang="fr-FR" sz="1400" b="1" i="0" u="none" strike="noStrike" cap="none" normalizeH="0" baseline="0" dirty="0" err="1">
                          <a:ln>
                            <a:noFill/>
                          </a:ln>
                          <a:solidFill>
                            <a:srgbClr val="FFC000"/>
                          </a:solidFill>
                          <a:effectLst/>
                          <a:latin typeface="Arial" pitchFamily="34" charset="0"/>
                          <a:cs typeface="Times New Roman" pitchFamily="18" charset="0"/>
                        </a:rPr>
                        <a:t>rapamil</a:t>
                      </a:r>
                      <a:r>
                        <a:rPr kumimoji="0" lang="fr-FR" sz="1400" b="1" i="0" u="none" strike="noStrike" cap="none" normalizeH="0" baseline="0" dirty="0">
                          <a:ln>
                            <a:noFill/>
                          </a:ln>
                          <a:solidFill>
                            <a:srgbClr val="FFC000"/>
                          </a:solidFill>
                          <a:effectLst/>
                          <a:latin typeface="Arial" pitchFamily="34" charset="0"/>
                          <a:cs typeface="Times New Roman" pitchFamily="18" charset="0"/>
                        </a:rPr>
                        <a:t>, </a:t>
                      </a:r>
                      <a:r>
                        <a:rPr kumimoji="0" lang="fr-FR" sz="1400" b="1" i="0" u="none" strike="noStrike" cap="none" normalizeH="0" baseline="0" dirty="0" err="1">
                          <a:ln>
                            <a:noFill/>
                          </a:ln>
                          <a:solidFill>
                            <a:srgbClr val="FFC000"/>
                          </a:solidFill>
                          <a:effectLst/>
                          <a:latin typeface="Arial" pitchFamily="34" charset="0"/>
                          <a:cs typeface="Times New Roman" pitchFamily="18" charset="0"/>
                        </a:rPr>
                        <a:t>Diltiazem</a:t>
                      </a:r>
                      <a:r>
                        <a:rPr kumimoji="0" lang="fr-FR" sz="1400" b="1" i="0" u="none" strike="noStrike" cap="none" normalizeH="0" baseline="0" dirty="0">
                          <a:ln>
                            <a:noFill/>
                          </a:ln>
                          <a:solidFill>
                            <a:srgbClr val="FFC000"/>
                          </a:solidFill>
                          <a:effectLst/>
                          <a:latin typeface="Arial" pitchFamily="34" charset="0"/>
                          <a:cs typeface="Times New Roman" pitchFamily="18" charset="0"/>
                        </a:rPr>
                        <a:t>), « métabolique », HVG</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84830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198" y="182261"/>
            <a:ext cx="9404723" cy="1400530"/>
          </a:xfrm>
          <a:solidFill>
            <a:schemeClr val="tx2">
              <a:lumMod val="25000"/>
            </a:schemeClr>
          </a:solidFill>
        </p:spPr>
        <p:txBody>
          <a:bodyPr/>
          <a:lstStyle/>
          <a:p>
            <a:r>
              <a:rPr lang="fr-FR" sz="4800" b="1" dirty="0" err="1">
                <a:solidFill>
                  <a:srgbClr val="FFFF00"/>
                </a:solidFill>
                <a:latin typeface="Aharoni" panose="02010803020104030203" pitchFamily="2" charset="-79"/>
                <a:cs typeface="Aharoni" panose="02010803020104030203" pitchFamily="2" charset="-79"/>
              </a:rPr>
              <a:t>Bisoprolol</a:t>
            </a:r>
            <a:endParaRPr lang="fr-FR" sz="4800" b="1" dirty="0">
              <a:solidFill>
                <a:srgbClr val="FFFF00"/>
              </a:solidFill>
              <a:latin typeface="Aharoni" panose="02010803020104030203" pitchFamily="2" charset="-79"/>
              <a:cs typeface="Aharoni" panose="02010803020104030203" pitchFamily="2" charset="-79"/>
            </a:endParaRPr>
          </a:p>
        </p:txBody>
      </p:sp>
      <p:sp>
        <p:nvSpPr>
          <p:cNvPr id="3" name="Espace réservé du contenu 2"/>
          <p:cNvSpPr>
            <a:spLocks noGrp="1"/>
          </p:cNvSpPr>
          <p:nvPr>
            <p:ph idx="1"/>
          </p:nvPr>
        </p:nvSpPr>
        <p:spPr>
          <a:xfrm>
            <a:off x="105198" y="1529965"/>
            <a:ext cx="11561738" cy="4195481"/>
          </a:xfrm>
          <a:ln>
            <a:solidFill>
              <a:schemeClr val="bg1">
                <a:lumMod val="65000"/>
                <a:lumOff val="35000"/>
              </a:schemeClr>
            </a:solidFill>
          </a:ln>
        </p:spPr>
        <p:txBody>
          <a:bodyPr>
            <a:normAutofit/>
          </a:bodyPr>
          <a:lstStyle/>
          <a:p>
            <a:pPr marL="0" indent="0">
              <a:buNone/>
            </a:pPr>
            <a:r>
              <a:rPr lang="fr-FR" sz="3200" b="1" dirty="0">
                <a:solidFill>
                  <a:srgbClr val="FFC000"/>
                </a:solidFill>
                <a:latin typeface="Aharoni" panose="02010803020104030203" pitchFamily="2" charset="-79"/>
                <a:cs typeface="Aharoni" panose="02010803020104030203" pitchFamily="2" charset="-79"/>
              </a:rPr>
              <a:t>Gardent une place dans l’HTA</a:t>
            </a:r>
          </a:p>
          <a:p>
            <a:pPr marL="0" indent="0">
              <a:buNone/>
            </a:pPr>
            <a:r>
              <a:rPr lang="fr-FR" sz="3200" b="1" dirty="0">
                <a:solidFill>
                  <a:srgbClr val="FFC000"/>
                </a:solidFill>
                <a:latin typeface="Aharoni" panose="02010803020104030203" pitchFamily="2" charset="-79"/>
                <a:cs typeface="Aharoni" panose="02010803020104030203" pitchFamily="2" charset="-79"/>
              </a:rPr>
              <a:t>Sans risque voire bénéfiques sur des situations considérées classiquement comme des contre-indications aux </a:t>
            </a:r>
            <a:r>
              <a:rPr lang="fr-FR" sz="3200" b="1" dirty="0" err="1">
                <a:solidFill>
                  <a:srgbClr val="FFC000"/>
                </a:solidFill>
                <a:latin typeface="Aharoni" panose="02010803020104030203" pitchFamily="2" charset="-79"/>
                <a:cs typeface="Aharoni" panose="02010803020104030203" pitchFamily="2" charset="-79"/>
              </a:rPr>
              <a:t>béta-bloquants</a:t>
            </a:r>
            <a:r>
              <a:rPr lang="fr-FR" sz="3200" b="1" dirty="0">
                <a:solidFill>
                  <a:srgbClr val="FFC000"/>
                </a:solidFill>
                <a:latin typeface="Aharoni" panose="02010803020104030203" pitchFamily="2" charset="-79"/>
                <a:cs typeface="Aharoni" panose="02010803020104030203" pitchFamily="2" charset="-79"/>
              </a:rPr>
              <a:t> de 1</a:t>
            </a:r>
            <a:r>
              <a:rPr lang="fr-FR" sz="3200" b="1" baseline="30000" dirty="0">
                <a:solidFill>
                  <a:srgbClr val="FFC000"/>
                </a:solidFill>
                <a:latin typeface="Aharoni" panose="02010803020104030203" pitchFamily="2" charset="-79"/>
                <a:cs typeface="Aharoni" panose="02010803020104030203" pitchFamily="2" charset="-79"/>
              </a:rPr>
              <a:t>ère</a:t>
            </a:r>
            <a:r>
              <a:rPr lang="fr-FR" sz="3200" b="1" dirty="0">
                <a:solidFill>
                  <a:srgbClr val="FFC000"/>
                </a:solidFill>
                <a:latin typeface="Aharoni" panose="02010803020104030203" pitchFamily="2" charset="-79"/>
                <a:cs typeface="Aharoni" panose="02010803020104030203" pitchFamily="2" charset="-79"/>
              </a:rPr>
              <a:t> génération</a:t>
            </a:r>
            <a:endParaRPr lang="fr-FR" sz="3200" b="1" dirty="0">
              <a:latin typeface="Aharoni" panose="02010803020104030203" pitchFamily="2" charset="-79"/>
              <a:cs typeface="Aharoni" panose="02010803020104030203" pitchFamily="2" charset="-79"/>
            </a:endParaRPr>
          </a:p>
        </p:txBody>
      </p:sp>
      <p:pic>
        <p:nvPicPr>
          <p:cNvPr id="4" name="Picture 10" descr="http://www.topsante.com/var/topsante/storage/images/medecine/medecine-divers/hopital/insuffisance-respiratoire-bientot-un-poumon-artificiel-329446/6348484-1-fre-FR/Insuffisance-respiratoire-bientot-un-poumon-artifici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60" y="3734410"/>
            <a:ext cx="3394129" cy="29195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74578" y="3734410"/>
            <a:ext cx="8074616" cy="29195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Dans le syndrome métabolique, l’intolérance au glucose, la BPCO …</a:t>
            </a:r>
          </a:p>
          <a:p>
            <a:pPr algn="ctr"/>
            <a:endParaRPr lang="fr-FR" sz="2800" b="1" dirty="0"/>
          </a:p>
          <a:p>
            <a:pPr algn="ctr"/>
            <a:r>
              <a:rPr lang="fr-FR" sz="3200" b="1" dirty="0">
                <a:solidFill>
                  <a:srgbClr val="FFFF99"/>
                </a:solidFill>
              </a:rPr>
              <a:t>… les </a:t>
            </a:r>
            <a:r>
              <a:rPr lang="fr-FR" sz="3200" b="1" dirty="0" err="1">
                <a:solidFill>
                  <a:srgbClr val="FFFF99"/>
                </a:solidFill>
              </a:rPr>
              <a:t>béta-bloquants</a:t>
            </a:r>
            <a:r>
              <a:rPr lang="fr-FR" sz="3200" b="1" dirty="0">
                <a:solidFill>
                  <a:srgbClr val="FFFF99"/>
                </a:solidFill>
              </a:rPr>
              <a:t> cardiosélectifs peuvent être prescrits</a:t>
            </a:r>
          </a:p>
        </p:txBody>
      </p:sp>
    </p:spTree>
    <p:extLst>
      <p:ext uri="{BB962C8B-B14F-4D97-AF65-F5344CB8AC3E}">
        <p14:creationId xmlns:p14="http://schemas.microsoft.com/office/powerpoint/2010/main" val="3557350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AutoShape 2" descr="data:image/jpeg;base64,/9j/4AAQSkZJRgABAQAAAQABAAD/2wCEAAkGBw0QDxAODg8PDQ0ODw8QDg4PDxAQDw8NFREWFxcRFhMYHCggJBsnGxMTITEhJTUtLi4uFyszODYsNygtMC8BCgoKDg0OGRAPFSsiFSU3Nyw3Ky0rKy0tKzc1NysrKzcsLTAtNzgrODU3KzcrKzIrNystODc3NSs3NzgrMisuLf/AABEIAKcBLgMBIgACEQEDEQH/xAAbAAEAAQUBAAAAAAAAAAAAAAAAAgEDBAUGB//EAD8QAAICAgAEBAQDBAcHBQAAAAECAAMEEQUSITEGE0FRBxQiYTJxgUJSYpEVIyQzkqHBNENTc7HR8BZEcoKy/8QAFwEBAQEBAAAAAAAAAAAAAAAAAAECBP/EABsRAQACAgMAAAAAAAAAAAAAAAABAwIRIUFR/9oADAMBAAIRAxEAPwD3GIiAiIgIiICIiAiIgIiICIiAiIgIiICIiAiIgIiICIiAiIgIiICIiAiIgIiICIiAiIgIiICIiAiIgIiICIiAiIgIiICIiAiIgIiICIiAiIgIiICIiAiIgIiICIiAiUJltsisd3X+YgXYiICIiAiIgIiICIiAiIgIiICIiAiIgIiICIiAiIgIiICcB8Z/EebgYFRwWCX5WSuPz8vM6qa3P0b6Btqo3O/nA/GHDNmPw+wDa0cYwXs+1bMyf/p0/nA67w/h2UYmPTbbZkW10ott1rs72Wa+pix699zYREBERAREQI2OFGz0AmqyeI+gbkH26tMPimWbHIB+hTofc+pmEBKMp8sH0LfdjLZyW9AB+kthZLklR1kREypERAREQEREBETFyuI41RC2301Mey2WIhP6EwMqJQEEbB2D1BHYiay/OttY1YnKSpK25LjmqqYdCijpzv8AYdB6nf0kMjiXFMfGUNfatYY6QE7extb5UQdWboeg2ZyXG/iFbj1vkLwfidmLX1e96lpAQd38tjzhfuwE6rB4VTUxs623sNPkWkPcw9ub0X+FdL9pieLLm+WbHq0cjN5sagEbAd1PNYR+6qB3P2XXrAzeC8Try8anLq5hVkVJagYaYKw3oj3mbMXheDXjUVY1Q1VRWlSD+FVAH/SZUBERAREQEREBE1ObxZvMbGxK/mclAPN2/JRjgjY82zR6kdQqgt66AO5quL5nFsRBk2X4N1YtrQ4q411T2CyxUCV2m5v6z6um10x6aEDq5zvhzOz8m7IvuT5XBSx6cSh6yt9wRirZFhbqASDyqNdOs2/Fc+vGouybTy1Y9T2uf4VUk/r0ml+HviK7ieCudbWlAuttFVaEtqpG5PqY9zzK3tA6WanxVwxsrCyMdNC16mNJPZchfqrb9HVZs7bFVS7EKigszE6CqBskn2ms8OZF91b5NpIryLDZi1FeU14nKBXzDvzMAXIPbn16QL/AuIrlY1OQoK+bWpZD+Kuzs9bfdWDKfuJnzks3j+Dw3iGPw/y7Efi1tlvOD/UV3EAE6J6F2HUL6ts9WO+ptuRfxMB9vX+UC5E1WfxymleZt6LKi9Or2MdKir3JJ9JVs6w+y/kOsuhtJxmV43rszUwMNRbtmW7IJ+hAqktyAdz01vtv3lrx1xeyjBtZXYPYVpQgka5+5GvXlDTgfhwR8+PtRaR+f0j/AFM6qaImvLPLpiZ509R+T9m/mJUYZ9x/nKm8D11HnzmaVGK3uv8AM/8AaTGMfcf5y0ciROTA6aIiZUiJqH4nZczV4SpZykq+VZv5ZGHQquutjA9wugNEFgRqBtiZqsjxPwytuSzOxEftytkVAg/cblp/DVFvXNezPJ7pe39n/IY66TXX9oE+5Mm/hXhTJ5RwMM19uT5anlH5DlgbPGyK7FD1OlqHs6MGU/kR0ljiHEq6dA81lr78uisc1thHsvt7sdKN9SJ5jTw8cJ45VjcIcDG4ktteTjObLMfEy0rFiuNftcmzybB13IBE9N4fw5Kdttrbn15t9mjbYR22QNBRs6UaA30Aga+3h+blf7Re2HSf/bYjatZev95k62PTpXy61+JhNNxP4W8BtqdWxOV2DH5jzr2uD6/GXZiSf/ludtOR47xj5rMXguKeZyos4nau9Y2H608w7WWbCgdwrE+0DWfDGjIfhOJjeaxoRX58lSVays2MVpqPcAIV247dl67K97RSlaqlahEQBVVRpVUegErRSiKtaKERFCoigBVUDQUAempOBQmaPgo+ZufiDf3ZU04K9NfLc22yB/zGAI/gRe2zJ+I7C/lYKHT5jMtmj9S4aaNzD1GwVQH0NoM3FaBQFUBVUAKB0AAHQCBKJbyL0rRrLGVK61Lu7HSqgGyxPtqaHHqsz0F97W0YLjmpxlZqbLaj1Ft7DTDY6isEAA/Vs9FDoQRKzgvCnAcccVv4hw9Bj8O+VGOfL2Ks3K8zma9R2KqNLz+p3r1J6nj/ABRqK1WlRdmXt5eJSToPb6sx9EUbZj6Aep0CHKeEviBZl5fEEyKqsPCw7PJqssci17QzDlIPckDeh22B1mz4N44qzOJXcOx8e8rjVl78mxTUqN05U8thzdd+uu3aZjYdfD8K/I5RkZNNF+RbeUXzr7xWWZt/cjQA6AaHpOT+AqK/Dr8xiHyczNvsyH/aLjWgf8Rb/wC8D0yc38QfEv8ARuBdkovmZHKy49ei27dfjYfuL+I/lruRNzxXiVONU1178iLoDQLM7k6WtFHVnJ0Ao6kmc7d4dfPx8p84eTfnY749VewxwsVuqp06c5YI7kdCVA6hQYG18JYPkYVClue161uyLfW7JsHPZYfzYn9OnpL39B4xyfnHVrMjp5bWWWOlP08v9VWTyqSO5ABO55vwHxVxrhSLw7iXCszOXHUV4+Zg1tcLKV6KD00ToD1B13Hv0+Pn8X4kAqY1vBcNv7y/IK/Pun7tVQ2EP8TdR6D1gQ8W0WcVrzMKjZx8ei9Xf9m/iXlN5dA91RmV2I/aCj0YTTfBPxJiDhK4t11ePkYL3JdXc61sFNjMG02un1a/NTPR8DCqoqSilBXVWvKij0HuT3JPck9STNTk+DOEW3nKswMWzIJ5msapTzN+8R2J+56wMMZH9LMFqDDhCMGsuIK/0g6npVWD18kEbZuz65Rtdk9SIUAdB0A6AD0ErA5/xTwVb2x8kU033YbOahaOnK4AbR0dN0BB0eomMMr3BUn31zf9p079pps/EB30lGtuyz0PIH5TsHoSDrWxv10T6yozD6jX2PeYeViWj+7Ib+Fjo/oZpcvJyU/FTaB7hCy/4h0lRZ+JNpfCBHau+tj+RDLv+bCcZ4GzAnEKQTrzA9f6lSQP5gToeIZ3no9DAkWjk167PbX33qcDxjEy+GZYrvXkupZbKm68loVth0b1Gx+nYztosia5wlmY5290ZvuR9+n+olOcf+ATVYHE0vprvrO0tQOPtvuD9wdj9JeN842md5okTdMA3yJyJB6TERMq5zKymzcmzCpYri4xUcQuRiGe1l5hiVsDsHRVnb0BCjqSV6CmpEVURVRFAVUUBVVR2AA7CWcDApoUpRWtaM72MF/asduZnJ7kknezMmAmmysu3IsbGxWNaVnlyssaPlt601b6Gz3PZfuegjxDMsvuOFjMUKgHMyV/3FbdqkPbzmH+FTzHuoN7MvqwsdK6KwWOqcTGU6NtpB0u++u7M3XQBY9oGox+HVNxOmuhQuPwmi0sB13m5XLrmY9S4rDsSep84E951kwOCcO+Xp5GbzLnZrci3WvNvc7Z9eg9APQAD0kPEfG6MDFuzMhuWqlC2vV27Ki/cnQH5wOZ+KfjocKx1SkCziOVtcWvXNy9gbWHsN6A9T+RmT8M/CzcPw+bIJs4jmN5+bax25tbqKy38IOvz2fWcL8MOB5HFs+zxHxJfo5z8jUdleZdgED9xOw922fTr7TAREQOW4LkjI4vxF+64NWNh19ujODdaR+ZNQP/AC/tOpnlvw/4wlXHuN8PvYJdflfMUBunOAOqj78rIde35T1KB5v8aOLmuvh+DzLXXxHNrTIdwSny1b1l1bRH0kumxvqAROwbgfm/7XdZlJ/wNLVjfka1/EPs5YfaYXj3wbj8Xxfl7map0bnouUbNdmtfh9QR0InJ8K8DeJqFWhfEHJjLpR/ZxbYE9gX6jp94He8Z4zj4da84LWOfLxsWkBrr7NdK60/16ADqSAJj8C4Xd5j5ubytm2ryrWp5qsPH3sUVn1J0C7ftEewUCPh3wrj4bNdzW5ebYOW3NyXNl7rvfKCeirv9ldCb6BF0DAqwBVgQQeoIPcGeeYnwytw7rLOE8UyeHU3PzWY3l131b9lDdvbZ2des9FiBouFeGa6rFvyL7+IZab5L8oqfK2NHyqlARCQdEgbPqZvYiAiIgIiICUMrKGBBjMe5dzIMtPA1t1MscmpsXWWHSBjKi72VUkdiQCR+st8V4TiZlflZdFeQgO1Drsq2tcyt3B+4mTyySwOa/wDSNGHQVwFsCKzOaWsa3oe/JzdfvqaQ5X3noqmaPjfhmu8mypvJuPU9No5+49D9xLv1HJNlfeWzl/eXsrw1nodeSbB+9WQ4P6d/8pZr4Bnt2xrf1Xl/6yj2KIiZUml8S8Wela6MflbOzHNWKrDmVSBt73A/3aL9R9+g7sJup4/wvx0lnH+I/wBnycy+pRhcOooQHSVufOJZiAoZwpLHpoD2gelUJj8Oxfrdiqnb2MOa7JyXPViFH1WOx7DuToDtHC8Ox7PnMpeW9lK007DDFoJ3y7/4jaBYj2AHQbNrhnDLndcvPKNkgHyaKyTRiAjqEJ/FZrYNhA6dAACd7uAnjfiFLvEvFhg0ll4Jwuz+13DoLskbDKjep7qPYczeonsN9YdWQkgMrKSp0wBGtg+8wuB8GxcKhcbEqFNKdlGyWY92Zj1LH3MDKw8WumtKakWuqpVStFGlVANAAS9EQEREDzj4nfDU8RsTOwbRi8TqC/WWZEtC/h2y9VcejD8j6Ebz4f4fHKqCvGcim+waFQrXdgQetlo0Cftr02Sd9OriAiIgIiICIiAiIgIiICIiAlJWUgQaW2l0y2RAssstMsyCJbYQMdlkeWXyJAiBESYMjqVEC4DJhpaEluBsIiICWMfCprLtXVXW1jc1jIiqXb3YjuZfiAiIgIiICIiAiIgIiICIiAiIgIiICIiAiIgIiICUlZSBEyLCTkTAtkSBEuGRIgWiJAiXiJAiBa1EnqU1ApKwJWBsIiICIiAiIgIiICIiAiIgIiICIiAiIgIiICIiAiIgIiICUlYgUMjJSJgRMgZcMhAiZAiXJTUC0RKS5qUIgQlNSeo1AzYiICIiAiIgIiICIiAiIgIiICIiAiIgIiICIiAiIgIiICIiBSUMrECJkSJIyJgRlNSUoRAjKESUoYEIktRqBlREQEREBERAREQEREBERAREQEREBERAREQEREBERAREQERECkREChkYiAkTKxAiZSViBExEQ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316" name="Picture 4" descr="http://le-manager-urbain.com/wp-content/uploads/2013/09/Merc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3" y="-347730"/>
            <a:ext cx="12180517" cy="720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97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307" y="655095"/>
            <a:ext cx="11573302" cy="3524668"/>
          </a:xfrm>
          <a:solidFill>
            <a:schemeClr val="accent6">
              <a:lumMod val="50000"/>
            </a:schemeClr>
          </a:solidFill>
        </p:spPr>
        <p:txBody>
          <a:bodyPr/>
          <a:lstStyle/>
          <a:p>
            <a:pPr algn="ctr"/>
            <a:r>
              <a:rPr lang="fr-SN" sz="4400" b="1" dirty="0">
                <a:solidFill>
                  <a:srgbClr val="FFFF00"/>
                </a:solidFill>
              </a:rPr>
              <a:t>Malgré tout, les </a:t>
            </a:r>
            <a:r>
              <a:rPr lang="fr-SN" sz="4400" b="1" dirty="0" err="1">
                <a:solidFill>
                  <a:srgbClr val="FFFF00"/>
                </a:solidFill>
              </a:rPr>
              <a:t>béta-bloquants</a:t>
            </a:r>
            <a:r>
              <a:rPr lang="fr-SN" sz="4400" b="1" dirty="0">
                <a:solidFill>
                  <a:srgbClr val="FFFF00"/>
                </a:solidFill>
              </a:rPr>
              <a:t> </a:t>
            </a:r>
            <a:br>
              <a:rPr lang="fr-SN" sz="4400" b="1" dirty="0">
                <a:solidFill>
                  <a:srgbClr val="FFFF00"/>
                </a:solidFill>
              </a:rPr>
            </a:br>
            <a:r>
              <a:rPr lang="fr-SN" sz="4400" b="1" dirty="0">
                <a:solidFill>
                  <a:srgbClr val="FFCC00"/>
                </a:solidFill>
              </a:rPr>
              <a:t>(qui s’opposent à cette </a:t>
            </a:r>
            <a:r>
              <a:rPr lang="fr-SN" sz="4400" b="1" dirty="0" err="1">
                <a:solidFill>
                  <a:srgbClr val="FFCC00"/>
                </a:solidFill>
              </a:rPr>
              <a:t>hyperactivation</a:t>
            </a:r>
            <a:r>
              <a:rPr lang="fr-SN" sz="4400" b="1" dirty="0">
                <a:solidFill>
                  <a:srgbClr val="FFCC00"/>
                </a:solidFill>
              </a:rPr>
              <a:t> sympathique et qui en furent une des pierres angulaires) </a:t>
            </a:r>
            <a:br>
              <a:rPr lang="fr-SN" sz="4400" b="1" dirty="0">
                <a:solidFill>
                  <a:srgbClr val="FFCC00"/>
                </a:solidFill>
              </a:rPr>
            </a:br>
            <a:r>
              <a:rPr lang="fr-SN" sz="4400" b="1" dirty="0">
                <a:solidFill>
                  <a:srgbClr val="FFFF00"/>
                </a:solidFill>
              </a:rPr>
              <a:t>sont controversés dans l’HTA !</a:t>
            </a:r>
            <a:endParaRPr lang="fr-FR" sz="4400" b="1" dirty="0">
              <a:solidFill>
                <a:srgbClr val="FFFF00"/>
              </a:solidFill>
            </a:endParaRPr>
          </a:p>
        </p:txBody>
      </p:sp>
      <p:sp>
        <p:nvSpPr>
          <p:cNvPr id="3" name="Flèche vers le bas 2"/>
          <p:cNvSpPr/>
          <p:nvPr/>
        </p:nvSpPr>
        <p:spPr>
          <a:xfrm>
            <a:off x="4449169" y="4299045"/>
            <a:ext cx="2129051" cy="859126"/>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791570" y="5199797"/>
            <a:ext cx="10508774" cy="1078173"/>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SN" sz="4000" b="1" dirty="0"/>
              <a:t>Retrait comme traitement de 1</a:t>
            </a:r>
            <a:r>
              <a:rPr lang="fr-SN" sz="4000" b="1" baseline="30000" dirty="0"/>
              <a:t>ère</a:t>
            </a:r>
            <a:r>
              <a:rPr lang="fr-SN" sz="4000" b="1" dirty="0"/>
              <a:t> ligne</a:t>
            </a:r>
            <a:endParaRPr lang="fr-FR" sz="4000" b="1" dirty="0"/>
          </a:p>
        </p:txBody>
      </p:sp>
    </p:spTree>
    <p:extLst>
      <p:ext uri="{BB962C8B-B14F-4D97-AF65-F5344CB8AC3E}">
        <p14:creationId xmlns:p14="http://schemas.microsoft.com/office/powerpoint/2010/main" val="4041464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321" y="2127637"/>
            <a:ext cx="8813292" cy="1915647"/>
          </a:xfrm>
        </p:spPr>
        <p:txBody>
          <a:bodyPr/>
          <a:lstStyle/>
          <a:p>
            <a:r>
              <a:rPr lang="fr-SN" sz="5400" b="1" dirty="0">
                <a:solidFill>
                  <a:srgbClr val="FFFF00"/>
                </a:solidFill>
              </a:rPr>
              <a:t>Que reproche-t-on aux </a:t>
            </a:r>
            <a:r>
              <a:rPr lang="fr-SN" sz="5400" b="1" dirty="0" err="1">
                <a:solidFill>
                  <a:srgbClr val="FFFF00"/>
                </a:solidFill>
              </a:rPr>
              <a:t>béta-bloquants</a:t>
            </a:r>
            <a:r>
              <a:rPr lang="fr-SN" sz="5400" b="1" dirty="0">
                <a:solidFill>
                  <a:srgbClr val="FFFF00"/>
                </a:solidFill>
              </a:rPr>
              <a:t> ?</a:t>
            </a:r>
            <a:endParaRPr lang="fr-FR" sz="5400" b="1" dirty="0">
              <a:solidFill>
                <a:srgbClr val="FFFF00"/>
              </a:solidFill>
            </a:endParaRP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13653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68" y="2101880"/>
            <a:ext cx="10369713" cy="1915647"/>
          </a:xfrm>
          <a:solidFill>
            <a:schemeClr val="accent6">
              <a:lumMod val="50000"/>
            </a:schemeClr>
          </a:solidFill>
        </p:spPr>
        <p:txBody>
          <a:bodyPr/>
          <a:lstStyle/>
          <a:p>
            <a:r>
              <a:rPr lang="fr-SN" sz="4400" b="1" dirty="0">
                <a:solidFill>
                  <a:srgbClr val="FFFF99"/>
                </a:solidFill>
              </a:rPr>
              <a:t>Reproche 1 :</a:t>
            </a:r>
            <a:br>
              <a:rPr lang="fr-SN" sz="4400" b="1" dirty="0">
                <a:solidFill>
                  <a:srgbClr val="FFFF99"/>
                </a:solidFill>
              </a:rPr>
            </a:br>
            <a:r>
              <a:rPr lang="fr-SN" sz="5400" b="1" dirty="0">
                <a:solidFill>
                  <a:srgbClr val="FFFF00"/>
                </a:solidFill>
              </a:rPr>
              <a:t>Une faible </a:t>
            </a:r>
            <a:r>
              <a:rPr lang="fr-SN" sz="5400" b="1" dirty="0" err="1">
                <a:solidFill>
                  <a:srgbClr val="FFFF00"/>
                </a:solidFill>
              </a:rPr>
              <a:t>organoprotection</a:t>
            </a:r>
            <a:r>
              <a:rPr lang="fr-SN" sz="5400" b="1" dirty="0">
                <a:solidFill>
                  <a:srgbClr val="FFFF00"/>
                </a:solidFill>
              </a:rPr>
              <a:t> </a:t>
            </a:r>
            <a:endParaRPr lang="fr-FR" sz="5400" b="1" dirty="0">
              <a:solidFill>
                <a:srgbClr val="FFFF00"/>
              </a:solidFill>
            </a:endParaRP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73980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4850" y="325239"/>
            <a:ext cx="11397803" cy="1078558"/>
          </a:xfrm>
          <a:solidFill>
            <a:srgbClr val="C00000"/>
          </a:solidFill>
        </p:spPr>
        <p:txBody>
          <a:bodyPr/>
          <a:lstStyle/>
          <a:p>
            <a:r>
              <a:rPr lang="fr-SN" sz="4400" b="1" dirty="0">
                <a:solidFill>
                  <a:srgbClr val="FFFF00"/>
                </a:solidFill>
              </a:rPr>
              <a:t>Moindre régression de l’EIM et de l’HVG ?</a:t>
            </a:r>
            <a:endParaRPr lang="fr-FR" sz="4400" b="1" dirty="0">
              <a:solidFill>
                <a:srgbClr val="FFFF0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51" y="1558343"/>
            <a:ext cx="10045521" cy="5100034"/>
          </a:xfrm>
          <a:prstGeom prst="rect">
            <a:avLst/>
          </a:prstGeom>
        </p:spPr>
      </p:pic>
    </p:spTree>
    <p:extLst>
      <p:ext uri="{BB962C8B-B14F-4D97-AF65-F5344CB8AC3E}">
        <p14:creationId xmlns:p14="http://schemas.microsoft.com/office/powerpoint/2010/main" val="929207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04" name="Rectangle 732"/>
          <p:cNvSpPr>
            <a:spLocks noGrp="1" noChangeArrowheads="1"/>
          </p:cNvSpPr>
          <p:nvPr>
            <p:ph type="title"/>
          </p:nvPr>
        </p:nvSpPr>
        <p:spPr>
          <a:xfrm>
            <a:off x="111917" y="75576"/>
            <a:ext cx="10963913" cy="914400"/>
          </a:xfrm>
        </p:spPr>
        <p:txBody>
          <a:bodyPr/>
          <a:lstStyle/>
          <a:p>
            <a:pPr>
              <a:defRPr/>
            </a:pPr>
            <a:r>
              <a:rPr lang="en-US" sz="3600" b="1" dirty="0" err="1">
                <a:solidFill>
                  <a:srgbClr val="FFFF99"/>
                </a:solidFill>
              </a:rPr>
              <a:t>Moindre</a:t>
            </a:r>
            <a:r>
              <a:rPr lang="en-US" sz="3600" b="1" dirty="0">
                <a:solidFill>
                  <a:srgbClr val="FFFF99"/>
                </a:solidFill>
              </a:rPr>
              <a:t> </a:t>
            </a:r>
            <a:r>
              <a:rPr lang="en-US" sz="3600" b="1" dirty="0" err="1">
                <a:solidFill>
                  <a:srgbClr val="FFFF99"/>
                </a:solidFill>
              </a:rPr>
              <a:t>efficacité</a:t>
            </a:r>
            <a:r>
              <a:rPr lang="en-US" sz="3600" b="1" dirty="0">
                <a:solidFill>
                  <a:srgbClr val="FFFF99"/>
                </a:solidFill>
              </a:rPr>
              <a:t> pour la </a:t>
            </a:r>
            <a:r>
              <a:rPr lang="en-US" sz="3600" b="1" dirty="0" err="1">
                <a:solidFill>
                  <a:srgbClr val="FFFF99"/>
                </a:solidFill>
              </a:rPr>
              <a:t>prévention</a:t>
            </a:r>
            <a:r>
              <a:rPr lang="en-US" sz="3600" b="1" dirty="0">
                <a:solidFill>
                  <a:srgbClr val="FFFF99"/>
                </a:solidFill>
              </a:rPr>
              <a:t> des AVC ?</a:t>
            </a:r>
            <a:br>
              <a:rPr lang="en-US" sz="3600" b="1" dirty="0">
                <a:solidFill>
                  <a:srgbClr val="FFFF99"/>
                </a:solidFill>
              </a:rPr>
            </a:br>
            <a:r>
              <a:rPr lang="en-US" sz="3200" b="1" dirty="0">
                <a:solidFill>
                  <a:srgbClr val="FFCC66"/>
                </a:solidFill>
              </a:rPr>
              <a:t>Etude LIFE : AVC </a:t>
            </a:r>
            <a:r>
              <a:rPr lang="en-US" sz="3200" b="1" dirty="0" err="1">
                <a:solidFill>
                  <a:srgbClr val="FFCC66"/>
                </a:solidFill>
              </a:rPr>
              <a:t>fatals</a:t>
            </a:r>
            <a:r>
              <a:rPr lang="en-US" sz="3200" b="1" dirty="0">
                <a:solidFill>
                  <a:srgbClr val="FFCC66"/>
                </a:solidFill>
              </a:rPr>
              <a:t> et non </a:t>
            </a:r>
            <a:r>
              <a:rPr lang="en-US" sz="3200" b="1" dirty="0" err="1">
                <a:solidFill>
                  <a:srgbClr val="FFCC66"/>
                </a:solidFill>
              </a:rPr>
              <a:t>fatals</a:t>
            </a:r>
            <a:endParaRPr lang="en-US" sz="3200" b="1" dirty="0">
              <a:solidFill>
                <a:srgbClr val="FFCC66"/>
              </a:solidFill>
            </a:endParaRPr>
          </a:p>
        </p:txBody>
      </p:sp>
      <p:sp>
        <p:nvSpPr>
          <p:cNvPr id="27651" name="Text Box 6"/>
          <p:cNvSpPr txBox="1">
            <a:spLocks noChangeArrowheads="1"/>
          </p:cNvSpPr>
          <p:nvPr/>
        </p:nvSpPr>
        <p:spPr bwMode="auto">
          <a:xfrm>
            <a:off x="8297864" y="3201988"/>
            <a:ext cx="1334381" cy="42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969" tIns="48984" rIns="97969" bIns="48984">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2100" b="1">
                <a:solidFill>
                  <a:srgbClr val="FFFF00"/>
                </a:solidFill>
                <a:latin typeface="Arial" panose="020B0604020202020204" pitchFamily="34" charset="0"/>
              </a:rPr>
              <a:t>Losartan</a:t>
            </a:r>
          </a:p>
        </p:txBody>
      </p:sp>
      <p:sp>
        <p:nvSpPr>
          <p:cNvPr id="27652" name="Text Box 7"/>
          <p:cNvSpPr txBox="1">
            <a:spLocks noChangeArrowheads="1"/>
          </p:cNvSpPr>
          <p:nvPr/>
        </p:nvSpPr>
        <p:spPr bwMode="auto">
          <a:xfrm>
            <a:off x="5791201" y="2590800"/>
            <a:ext cx="1276673" cy="42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969" tIns="48984" rIns="97969" bIns="48984">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2100" b="1">
                <a:solidFill>
                  <a:srgbClr val="99CCFF"/>
                </a:solidFill>
                <a:latin typeface="Arial" panose="020B0604020202020204" pitchFamily="34" charset="0"/>
              </a:rPr>
              <a:t>Atenolol</a:t>
            </a:r>
          </a:p>
        </p:txBody>
      </p:sp>
      <p:sp>
        <p:nvSpPr>
          <p:cNvPr id="27653" name="Text Box 8"/>
          <p:cNvSpPr txBox="1">
            <a:spLocks noChangeArrowheads="1"/>
          </p:cNvSpPr>
          <p:nvPr/>
        </p:nvSpPr>
        <p:spPr bwMode="auto">
          <a:xfrm>
            <a:off x="3411922" y="1473200"/>
            <a:ext cx="5431656" cy="71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969" tIns="48984" rIns="97969" bIns="48984">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ClrTx/>
              <a:buSzTx/>
              <a:buFontTx/>
              <a:buNone/>
            </a:pPr>
            <a:r>
              <a:rPr lang="en-US" altLang="fr-FR" sz="2000" b="1">
                <a:solidFill>
                  <a:schemeClr val="tx2"/>
                </a:solidFill>
                <a:latin typeface="Arial" panose="020B0604020202020204" pitchFamily="34" charset="0"/>
              </a:rPr>
              <a:t>Adjusted risk reduction 24·9%, P=0·001</a:t>
            </a:r>
          </a:p>
          <a:p>
            <a:pPr algn="ctr">
              <a:spcBef>
                <a:spcPct val="0"/>
              </a:spcBef>
              <a:buClrTx/>
              <a:buSzTx/>
              <a:buFontTx/>
              <a:buNone/>
            </a:pPr>
            <a:r>
              <a:rPr lang="en-US" altLang="fr-FR" sz="2000" b="1">
                <a:solidFill>
                  <a:schemeClr val="tx2"/>
                </a:solidFill>
                <a:latin typeface="Arial" panose="020B0604020202020204" pitchFamily="34" charset="0"/>
              </a:rPr>
              <a:t>Unadjusted risk reduction 25·8%, P=0·0006</a:t>
            </a:r>
          </a:p>
        </p:txBody>
      </p:sp>
      <p:sp>
        <p:nvSpPr>
          <p:cNvPr id="27654" name="Rectangle 11"/>
          <p:cNvSpPr>
            <a:spLocks noChangeArrowheads="1"/>
          </p:cNvSpPr>
          <p:nvPr/>
        </p:nvSpPr>
        <p:spPr bwMode="auto">
          <a:xfrm>
            <a:off x="3168651" y="5983288"/>
            <a:ext cx="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500" b="1">
              <a:latin typeface="Arial" panose="020B0604020202020204" pitchFamily="34" charset="0"/>
            </a:endParaRPr>
          </a:p>
        </p:txBody>
      </p:sp>
      <p:sp>
        <p:nvSpPr>
          <p:cNvPr id="27655" name="Rectangle 12"/>
          <p:cNvSpPr>
            <a:spLocks noChangeArrowheads="1"/>
          </p:cNvSpPr>
          <p:nvPr/>
        </p:nvSpPr>
        <p:spPr bwMode="auto">
          <a:xfrm>
            <a:off x="3625851" y="5983288"/>
            <a:ext cx="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500" b="1">
              <a:latin typeface="Arial" panose="020B0604020202020204" pitchFamily="34" charset="0"/>
            </a:endParaRPr>
          </a:p>
        </p:txBody>
      </p:sp>
      <p:sp>
        <p:nvSpPr>
          <p:cNvPr id="27656" name="Rectangle 13"/>
          <p:cNvSpPr>
            <a:spLocks noChangeArrowheads="1"/>
          </p:cNvSpPr>
          <p:nvPr/>
        </p:nvSpPr>
        <p:spPr bwMode="auto">
          <a:xfrm>
            <a:off x="4164014" y="5983288"/>
            <a:ext cx="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500" b="1">
              <a:latin typeface="Arial" panose="020B0604020202020204" pitchFamily="34" charset="0"/>
            </a:endParaRPr>
          </a:p>
        </p:txBody>
      </p:sp>
      <p:sp>
        <p:nvSpPr>
          <p:cNvPr id="27657" name="Rectangle 14"/>
          <p:cNvSpPr>
            <a:spLocks noChangeArrowheads="1"/>
          </p:cNvSpPr>
          <p:nvPr/>
        </p:nvSpPr>
        <p:spPr bwMode="auto">
          <a:xfrm>
            <a:off x="4700589" y="5983288"/>
            <a:ext cx="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500" b="1">
              <a:latin typeface="Arial" panose="020B0604020202020204" pitchFamily="34" charset="0"/>
            </a:endParaRPr>
          </a:p>
        </p:txBody>
      </p:sp>
      <p:sp>
        <p:nvSpPr>
          <p:cNvPr id="27658" name="Rectangle 15"/>
          <p:cNvSpPr>
            <a:spLocks noChangeArrowheads="1"/>
          </p:cNvSpPr>
          <p:nvPr/>
        </p:nvSpPr>
        <p:spPr bwMode="auto">
          <a:xfrm>
            <a:off x="5238751" y="5983288"/>
            <a:ext cx="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500" b="1">
              <a:latin typeface="Arial" panose="020B0604020202020204" pitchFamily="34" charset="0"/>
            </a:endParaRPr>
          </a:p>
        </p:txBody>
      </p:sp>
      <p:sp>
        <p:nvSpPr>
          <p:cNvPr id="27659" name="Rectangle 16"/>
          <p:cNvSpPr>
            <a:spLocks noChangeArrowheads="1"/>
          </p:cNvSpPr>
          <p:nvPr/>
        </p:nvSpPr>
        <p:spPr bwMode="auto">
          <a:xfrm>
            <a:off x="5773739" y="5983288"/>
            <a:ext cx="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500" b="1">
              <a:latin typeface="Arial" panose="020B0604020202020204" pitchFamily="34" charset="0"/>
            </a:endParaRPr>
          </a:p>
        </p:txBody>
      </p:sp>
      <p:sp>
        <p:nvSpPr>
          <p:cNvPr id="27660" name="Rectangle 17"/>
          <p:cNvSpPr>
            <a:spLocks noChangeArrowheads="1"/>
          </p:cNvSpPr>
          <p:nvPr/>
        </p:nvSpPr>
        <p:spPr bwMode="auto">
          <a:xfrm>
            <a:off x="6270626" y="5983288"/>
            <a:ext cx="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500" b="1">
              <a:latin typeface="Arial" panose="020B0604020202020204" pitchFamily="34" charset="0"/>
            </a:endParaRPr>
          </a:p>
        </p:txBody>
      </p:sp>
      <p:sp>
        <p:nvSpPr>
          <p:cNvPr id="27661" name="Rectangle 18"/>
          <p:cNvSpPr>
            <a:spLocks noChangeArrowheads="1"/>
          </p:cNvSpPr>
          <p:nvPr/>
        </p:nvSpPr>
        <p:spPr bwMode="auto">
          <a:xfrm>
            <a:off x="6810376" y="5983288"/>
            <a:ext cx="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500" b="1">
              <a:latin typeface="Arial" panose="020B0604020202020204" pitchFamily="34" charset="0"/>
            </a:endParaRPr>
          </a:p>
        </p:txBody>
      </p:sp>
      <p:sp>
        <p:nvSpPr>
          <p:cNvPr id="27662" name="Rectangle 19"/>
          <p:cNvSpPr>
            <a:spLocks noChangeArrowheads="1"/>
          </p:cNvSpPr>
          <p:nvPr/>
        </p:nvSpPr>
        <p:spPr bwMode="auto">
          <a:xfrm>
            <a:off x="7345364" y="5983288"/>
            <a:ext cx="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500" b="1">
              <a:latin typeface="Arial" panose="020B0604020202020204" pitchFamily="34" charset="0"/>
            </a:endParaRPr>
          </a:p>
        </p:txBody>
      </p:sp>
      <p:sp>
        <p:nvSpPr>
          <p:cNvPr id="27663" name="Rectangle 20"/>
          <p:cNvSpPr>
            <a:spLocks noChangeArrowheads="1"/>
          </p:cNvSpPr>
          <p:nvPr/>
        </p:nvSpPr>
        <p:spPr bwMode="auto">
          <a:xfrm>
            <a:off x="7885114" y="5983288"/>
            <a:ext cx="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500" b="1">
              <a:latin typeface="Arial" panose="020B0604020202020204" pitchFamily="34" charset="0"/>
            </a:endParaRPr>
          </a:p>
        </p:txBody>
      </p:sp>
      <p:sp>
        <p:nvSpPr>
          <p:cNvPr id="27664" name="Rectangle 21"/>
          <p:cNvSpPr>
            <a:spLocks noChangeArrowheads="1"/>
          </p:cNvSpPr>
          <p:nvPr/>
        </p:nvSpPr>
        <p:spPr bwMode="auto">
          <a:xfrm>
            <a:off x="8421689" y="5983288"/>
            <a:ext cx="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500" b="1">
              <a:latin typeface="Arial" panose="020B0604020202020204" pitchFamily="34" charset="0"/>
            </a:endParaRPr>
          </a:p>
        </p:txBody>
      </p:sp>
      <p:sp>
        <p:nvSpPr>
          <p:cNvPr id="27665" name="Rectangle 22"/>
          <p:cNvSpPr>
            <a:spLocks noChangeArrowheads="1"/>
          </p:cNvSpPr>
          <p:nvPr/>
        </p:nvSpPr>
        <p:spPr bwMode="auto">
          <a:xfrm>
            <a:off x="8959851" y="5983288"/>
            <a:ext cx="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500" b="1">
              <a:latin typeface="Arial" panose="020B0604020202020204" pitchFamily="34" charset="0"/>
            </a:endParaRPr>
          </a:p>
        </p:txBody>
      </p:sp>
      <p:sp>
        <p:nvSpPr>
          <p:cNvPr id="27666" name="Rectangle 35"/>
          <p:cNvSpPr>
            <a:spLocks noChangeArrowheads="1"/>
          </p:cNvSpPr>
          <p:nvPr/>
        </p:nvSpPr>
        <p:spPr bwMode="auto">
          <a:xfrm>
            <a:off x="3211513" y="5918200"/>
            <a:ext cx="0" cy="46038"/>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667" name="Rectangle 36"/>
          <p:cNvSpPr>
            <a:spLocks noChangeArrowheads="1"/>
          </p:cNvSpPr>
          <p:nvPr/>
        </p:nvSpPr>
        <p:spPr bwMode="auto">
          <a:xfrm>
            <a:off x="3217863" y="5918200"/>
            <a:ext cx="0" cy="46038"/>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668" name="Rectangle 37"/>
          <p:cNvSpPr>
            <a:spLocks noChangeArrowheads="1"/>
          </p:cNvSpPr>
          <p:nvPr/>
        </p:nvSpPr>
        <p:spPr bwMode="auto">
          <a:xfrm>
            <a:off x="3295650" y="5861050"/>
            <a:ext cx="0" cy="46038"/>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669" name="Rectangle 565"/>
          <p:cNvSpPr>
            <a:spLocks noChangeArrowheads="1"/>
          </p:cNvSpPr>
          <p:nvPr/>
        </p:nvSpPr>
        <p:spPr bwMode="auto">
          <a:xfrm>
            <a:off x="8361363" y="3100389"/>
            <a:ext cx="0" cy="46037"/>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670" name="Rectangle 567"/>
          <p:cNvSpPr>
            <a:spLocks noChangeArrowheads="1"/>
          </p:cNvSpPr>
          <p:nvPr/>
        </p:nvSpPr>
        <p:spPr bwMode="auto">
          <a:xfrm>
            <a:off x="8366125" y="3100389"/>
            <a:ext cx="0" cy="46037"/>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671" name="Rectangle 569"/>
          <p:cNvSpPr>
            <a:spLocks noChangeArrowheads="1"/>
          </p:cNvSpPr>
          <p:nvPr/>
        </p:nvSpPr>
        <p:spPr bwMode="auto">
          <a:xfrm>
            <a:off x="8375650" y="3100389"/>
            <a:ext cx="0" cy="46037"/>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672" name="Rectangle 571"/>
          <p:cNvSpPr>
            <a:spLocks noChangeArrowheads="1"/>
          </p:cNvSpPr>
          <p:nvPr/>
        </p:nvSpPr>
        <p:spPr bwMode="auto">
          <a:xfrm>
            <a:off x="8380413" y="3100389"/>
            <a:ext cx="0" cy="46037"/>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673" name="Rectangle 576"/>
          <p:cNvSpPr>
            <a:spLocks noChangeArrowheads="1"/>
          </p:cNvSpPr>
          <p:nvPr/>
        </p:nvSpPr>
        <p:spPr bwMode="auto">
          <a:xfrm>
            <a:off x="8439150" y="3044825"/>
            <a:ext cx="0" cy="46038"/>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674" name="Rectangle 585"/>
          <p:cNvSpPr>
            <a:spLocks noChangeArrowheads="1"/>
          </p:cNvSpPr>
          <p:nvPr/>
        </p:nvSpPr>
        <p:spPr bwMode="auto">
          <a:xfrm>
            <a:off x="8545513" y="2987675"/>
            <a:ext cx="0" cy="44450"/>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675" name="Rectangle 597"/>
          <p:cNvSpPr>
            <a:spLocks noChangeArrowheads="1"/>
          </p:cNvSpPr>
          <p:nvPr/>
        </p:nvSpPr>
        <p:spPr bwMode="auto">
          <a:xfrm>
            <a:off x="8740775" y="2816225"/>
            <a:ext cx="0" cy="46038"/>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676" name="Rectangle 602"/>
          <p:cNvSpPr>
            <a:spLocks noChangeArrowheads="1"/>
          </p:cNvSpPr>
          <p:nvPr/>
        </p:nvSpPr>
        <p:spPr bwMode="auto">
          <a:xfrm>
            <a:off x="8816975" y="2759075"/>
            <a:ext cx="0" cy="44450"/>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677" name="Rectangle 605"/>
          <p:cNvSpPr>
            <a:spLocks noChangeArrowheads="1"/>
          </p:cNvSpPr>
          <p:nvPr/>
        </p:nvSpPr>
        <p:spPr bwMode="auto">
          <a:xfrm>
            <a:off x="8985250" y="2759075"/>
            <a:ext cx="0" cy="44450"/>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678" name="Text Box 691"/>
          <p:cNvSpPr txBox="1">
            <a:spLocks noChangeArrowheads="1"/>
          </p:cNvSpPr>
          <p:nvPr/>
        </p:nvSpPr>
        <p:spPr bwMode="auto">
          <a:xfrm>
            <a:off x="5791200" y="6010276"/>
            <a:ext cx="18557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97969" tIns="48984" rIns="97969" bIns="48984">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ClrTx/>
              <a:buSzTx/>
              <a:buFontTx/>
              <a:buNone/>
            </a:pPr>
            <a:r>
              <a:rPr lang="en-US" altLang="fr-FR" sz="1800" b="1">
                <a:latin typeface="Arial" panose="020B0604020202020204" pitchFamily="34" charset="0"/>
              </a:rPr>
              <a:t>Study Month</a:t>
            </a:r>
          </a:p>
        </p:txBody>
      </p:sp>
      <p:sp>
        <p:nvSpPr>
          <p:cNvPr id="27679" name="Rectangle 10"/>
          <p:cNvSpPr>
            <a:spLocks noChangeArrowheads="1"/>
          </p:cNvSpPr>
          <p:nvPr/>
        </p:nvSpPr>
        <p:spPr bwMode="auto">
          <a:xfrm rot="-5400000">
            <a:off x="18257" y="2929732"/>
            <a:ext cx="4584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lgn="ctr">
              <a:spcBef>
                <a:spcPct val="0"/>
              </a:spcBef>
              <a:buClrTx/>
              <a:buSzTx/>
              <a:buFontTx/>
              <a:buNone/>
            </a:pPr>
            <a:r>
              <a:rPr lang="en-US" altLang="fr-FR" sz="1800" b="1">
                <a:latin typeface="Arial" panose="020B0604020202020204" pitchFamily="34" charset="0"/>
              </a:rPr>
              <a:t>Proportion of patients </a:t>
            </a:r>
          </a:p>
          <a:p>
            <a:pPr algn="ctr">
              <a:spcBef>
                <a:spcPct val="0"/>
              </a:spcBef>
              <a:buClrTx/>
              <a:buSzTx/>
              <a:buFontTx/>
              <a:buNone/>
            </a:pPr>
            <a:r>
              <a:rPr lang="en-US" altLang="fr-FR" sz="1800" b="1">
                <a:latin typeface="Arial" panose="020B0604020202020204" pitchFamily="34" charset="0"/>
              </a:rPr>
              <a:t>with first event (%)</a:t>
            </a:r>
          </a:p>
        </p:txBody>
      </p:sp>
      <p:sp>
        <p:nvSpPr>
          <p:cNvPr id="27680" name="Rectangle 24"/>
          <p:cNvSpPr>
            <a:spLocks noChangeArrowheads="1"/>
          </p:cNvSpPr>
          <p:nvPr/>
        </p:nvSpPr>
        <p:spPr bwMode="auto">
          <a:xfrm>
            <a:off x="2573338" y="4957764"/>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  1</a:t>
            </a:r>
          </a:p>
        </p:txBody>
      </p:sp>
      <p:sp>
        <p:nvSpPr>
          <p:cNvPr id="27681" name="Rectangle 25"/>
          <p:cNvSpPr>
            <a:spLocks noChangeArrowheads="1"/>
          </p:cNvSpPr>
          <p:nvPr/>
        </p:nvSpPr>
        <p:spPr bwMode="auto">
          <a:xfrm>
            <a:off x="2573338" y="440055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  2</a:t>
            </a:r>
          </a:p>
        </p:txBody>
      </p:sp>
      <p:sp>
        <p:nvSpPr>
          <p:cNvPr id="27682" name="Rectangle 26"/>
          <p:cNvSpPr>
            <a:spLocks noChangeArrowheads="1"/>
          </p:cNvSpPr>
          <p:nvPr/>
        </p:nvSpPr>
        <p:spPr bwMode="auto">
          <a:xfrm>
            <a:off x="2573338" y="383222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  3</a:t>
            </a:r>
          </a:p>
        </p:txBody>
      </p:sp>
      <p:sp>
        <p:nvSpPr>
          <p:cNvPr id="27683" name="Rectangle 27"/>
          <p:cNvSpPr>
            <a:spLocks noChangeArrowheads="1"/>
          </p:cNvSpPr>
          <p:nvPr/>
        </p:nvSpPr>
        <p:spPr bwMode="auto">
          <a:xfrm>
            <a:off x="2573338" y="325437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  4</a:t>
            </a:r>
          </a:p>
        </p:txBody>
      </p:sp>
      <p:sp>
        <p:nvSpPr>
          <p:cNvPr id="27684" name="Rectangle 28"/>
          <p:cNvSpPr>
            <a:spLocks noChangeArrowheads="1"/>
          </p:cNvSpPr>
          <p:nvPr/>
        </p:nvSpPr>
        <p:spPr bwMode="auto">
          <a:xfrm>
            <a:off x="2573338" y="269557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  5</a:t>
            </a:r>
          </a:p>
        </p:txBody>
      </p:sp>
      <p:sp>
        <p:nvSpPr>
          <p:cNvPr id="27685" name="Rectangle 29"/>
          <p:cNvSpPr>
            <a:spLocks noChangeArrowheads="1"/>
          </p:cNvSpPr>
          <p:nvPr/>
        </p:nvSpPr>
        <p:spPr bwMode="auto">
          <a:xfrm>
            <a:off x="2573338" y="210978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  6</a:t>
            </a:r>
          </a:p>
        </p:txBody>
      </p:sp>
      <p:sp>
        <p:nvSpPr>
          <p:cNvPr id="27686" name="Rectangle 30"/>
          <p:cNvSpPr>
            <a:spLocks noChangeArrowheads="1"/>
          </p:cNvSpPr>
          <p:nvPr/>
        </p:nvSpPr>
        <p:spPr bwMode="auto">
          <a:xfrm>
            <a:off x="2573338" y="155098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  7</a:t>
            </a:r>
          </a:p>
        </p:txBody>
      </p:sp>
      <p:sp>
        <p:nvSpPr>
          <p:cNvPr id="27687" name="Rectangle 31"/>
          <p:cNvSpPr>
            <a:spLocks noChangeArrowheads="1"/>
          </p:cNvSpPr>
          <p:nvPr/>
        </p:nvSpPr>
        <p:spPr bwMode="auto">
          <a:xfrm>
            <a:off x="2496007" y="128725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dirty="0">
                <a:latin typeface="Arial" panose="020B0604020202020204" pitchFamily="34" charset="0"/>
              </a:rPr>
              <a:t>  8</a:t>
            </a:r>
          </a:p>
        </p:txBody>
      </p:sp>
      <p:grpSp>
        <p:nvGrpSpPr>
          <p:cNvPr id="27688" name="Group 693"/>
          <p:cNvGrpSpPr>
            <a:grpSpLocks/>
          </p:cNvGrpSpPr>
          <p:nvPr/>
        </p:nvGrpSpPr>
        <p:grpSpPr bwMode="auto">
          <a:xfrm>
            <a:off x="2933700" y="2439989"/>
            <a:ext cx="6921500" cy="3297237"/>
            <a:chOff x="1191" y="1700"/>
            <a:chExt cx="4177" cy="2057"/>
          </a:xfrm>
        </p:grpSpPr>
        <p:sp>
          <p:nvSpPr>
            <p:cNvPr id="27745" name="Rectangle 32"/>
            <p:cNvSpPr>
              <a:spLocks noChangeArrowheads="1"/>
            </p:cNvSpPr>
            <p:nvPr/>
          </p:nvSpPr>
          <p:spPr bwMode="auto">
            <a:xfrm>
              <a:off x="1193" y="3728"/>
              <a:ext cx="0" cy="29"/>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746" name="Rectangle 33"/>
            <p:cNvSpPr>
              <a:spLocks noChangeArrowheads="1"/>
            </p:cNvSpPr>
            <p:nvPr/>
          </p:nvSpPr>
          <p:spPr bwMode="auto">
            <a:xfrm>
              <a:off x="1215" y="3728"/>
              <a:ext cx="0" cy="29"/>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747" name="Rectangle 34"/>
            <p:cNvSpPr>
              <a:spLocks noChangeArrowheads="1"/>
            </p:cNvSpPr>
            <p:nvPr/>
          </p:nvSpPr>
          <p:spPr bwMode="auto">
            <a:xfrm>
              <a:off x="1191" y="3728"/>
              <a:ext cx="0" cy="29"/>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748" name="Rectangle 38"/>
            <p:cNvSpPr>
              <a:spLocks noChangeArrowheads="1"/>
            </p:cNvSpPr>
            <p:nvPr/>
          </p:nvSpPr>
          <p:spPr bwMode="auto">
            <a:xfrm>
              <a:off x="1259" y="3692"/>
              <a:ext cx="0" cy="29"/>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749" name="Rectangle 39"/>
            <p:cNvSpPr>
              <a:spLocks noChangeArrowheads="1"/>
            </p:cNvSpPr>
            <p:nvPr/>
          </p:nvSpPr>
          <p:spPr bwMode="auto">
            <a:xfrm>
              <a:off x="1263" y="3692"/>
              <a:ext cx="0" cy="29"/>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750" name="Rectangle 40"/>
            <p:cNvSpPr>
              <a:spLocks noChangeArrowheads="1"/>
            </p:cNvSpPr>
            <p:nvPr/>
          </p:nvSpPr>
          <p:spPr bwMode="auto">
            <a:xfrm>
              <a:off x="1265" y="3692"/>
              <a:ext cx="0" cy="29"/>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751" name="Freeform 41"/>
            <p:cNvSpPr>
              <a:spLocks/>
            </p:cNvSpPr>
            <p:nvPr/>
          </p:nvSpPr>
          <p:spPr bwMode="auto">
            <a:xfrm>
              <a:off x="1201" y="3717"/>
              <a:ext cx="3" cy="29"/>
            </a:xfrm>
            <a:custGeom>
              <a:avLst/>
              <a:gdLst>
                <a:gd name="T0" fmla="*/ 1 w 3"/>
                <a:gd name="T1" fmla="*/ 0 h 27"/>
                <a:gd name="T2" fmla="*/ 0 w 3"/>
                <a:gd name="T3" fmla="*/ 77 h 27"/>
                <a:gd name="T4" fmla="*/ 2 w 3"/>
                <a:gd name="T5" fmla="*/ 7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7752" name="Freeform 42"/>
            <p:cNvSpPr>
              <a:spLocks/>
            </p:cNvSpPr>
            <p:nvPr/>
          </p:nvSpPr>
          <p:spPr bwMode="auto">
            <a:xfrm>
              <a:off x="1203" y="3717"/>
              <a:ext cx="3" cy="29"/>
            </a:xfrm>
            <a:custGeom>
              <a:avLst/>
              <a:gdLst>
                <a:gd name="T0" fmla="*/ 1 w 3"/>
                <a:gd name="T1" fmla="*/ 0 h 27"/>
                <a:gd name="T2" fmla="*/ 0 w 3"/>
                <a:gd name="T3" fmla="*/ 77 h 27"/>
                <a:gd name="T4" fmla="*/ 2 w 3"/>
                <a:gd name="T5" fmla="*/ 7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7753" name="Freeform 43"/>
            <p:cNvSpPr>
              <a:spLocks/>
            </p:cNvSpPr>
            <p:nvPr/>
          </p:nvSpPr>
          <p:spPr bwMode="auto">
            <a:xfrm>
              <a:off x="1205" y="3717"/>
              <a:ext cx="6" cy="29"/>
            </a:xfrm>
            <a:custGeom>
              <a:avLst/>
              <a:gdLst>
                <a:gd name="T0" fmla="*/ 1 w 5"/>
                <a:gd name="T1" fmla="*/ 0 h 27"/>
                <a:gd name="T2" fmla="*/ 0 w 5"/>
                <a:gd name="T3" fmla="*/ 77 h 27"/>
                <a:gd name="T4" fmla="*/ 60 w 5"/>
                <a:gd name="T5" fmla="*/ 77 h 27"/>
                <a:gd name="T6" fmla="*/ 72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7754" name="Freeform 44"/>
            <p:cNvSpPr>
              <a:spLocks/>
            </p:cNvSpPr>
            <p:nvPr/>
          </p:nvSpPr>
          <p:spPr bwMode="auto">
            <a:xfrm>
              <a:off x="1210" y="3717"/>
              <a:ext cx="3" cy="29"/>
            </a:xfrm>
            <a:custGeom>
              <a:avLst/>
              <a:gdLst>
                <a:gd name="T0" fmla="*/ 1 w 3"/>
                <a:gd name="T1" fmla="*/ 0 h 27"/>
                <a:gd name="T2" fmla="*/ 0 w 3"/>
                <a:gd name="T3" fmla="*/ 77 h 27"/>
                <a:gd name="T4" fmla="*/ 2 w 3"/>
                <a:gd name="T5" fmla="*/ 7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7755" name="Freeform 46"/>
            <p:cNvSpPr>
              <a:spLocks/>
            </p:cNvSpPr>
            <p:nvPr/>
          </p:nvSpPr>
          <p:spPr bwMode="auto">
            <a:xfrm>
              <a:off x="1225" y="3717"/>
              <a:ext cx="5" cy="29"/>
            </a:xfrm>
            <a:custGeom>
              <a:avLst/>
              <a:gdLst>
                <a:gd name="T0" fmla="*/ 1 w 5"/>
                <a:gd name="T1" fmla="*/ 0 h 27"/>
                <a:gd name="T2" fmla="*/ 0 w 5"/>
                <a:gd name="T3" fmla="*/ 77 h 27"/>
                <a:gd name="T4" fmla="*/ 3 w 5"/>
                <a:gd name="T5" fmla="*/ 7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3"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7756" name="Freeform 47"/>
            <p:cNvSpPr>
              <a:spLocks/>
            </p:cNvSpPr>
            <p:nvPr/>
          </p:nvSpPr>
          <p:spPr bwMode="auto">
            <a:xfrm>
              <a:off x="1216" y="3717"/>
              <a:ext cx="28" cy="16"/>
            </a:xfrm>
            <a:custGeom>
              <a:avLst/>
              <a:gdLst>
                <a:gd name="T0" fmla="*/ 0 w 26"/>
                <a:gd name="T1" fmla="*/ 31 h 15"/>
                <a:gd name="T2" fmla="*/ 75 w 26"/>
                <a:gd name="T3" fmla="*/ 37 h 15"/>
                <a:gd name="T4" fmla="*/ 78 w 26"/>
                <a:gd name="T5" fmla="*/ 3 h 15"/>
                <a:gd name="T6" fmla="*/ 1 w 26"/>
                <a:gd name="T7" fmla="*/ 0 h 15"/>
                <a:gd name="T8" fmla="*/ 0 w 26"/>
                <a:gd name="T9" fmla="*/ 31 h 15"/>
                <a:gd name="T10" fmla="*/ 0 60000 65536"/>
                <a:gd name="T11" fmla="*/ 0 60000 65536"/>
                <a:gd name="T12" fmla="*/ 0 60000 65536"/>
                <a:gd name="T13" fmla="*/ 0 60000 65536"/>
                <a:gd name="T14" fmla="*/ 0 60000 65536"/>
                <a:gd name="T15" fmla="*/ 0 w 26"/>
                <a:gd name="T16" fmla="*/ 0 h 15"/>
                <a:gd name="T17" fmla="*/ 26 w 26"/>
                <a:gd name="T18" fmla="*/ 15 h 15"/>
              </a:gdLst>
              <a:ahLst/>
              <a:cxnLst>
                <a:cxn ang="T10">
                  <a:pos x="T0" y="T1"/>
                </a:cxn>
                <a:cxn ang="T11">
                  <a:pos x="T2" y="T3"/>
                </a:cxn>
                <a:cxn ang="T12">
                  <a:pos x="T4" y="T5"/>
                </a:cxn>
                <a:cxn ang="T13">
                  <a:pos x="T6" y="T7"/>
                </a:cxn>
                <a:cxn ang="T14">
                  <a:pos x="T8" y="T9"/>
                </a:cxn>
              </a:cxnLst>
              <a:rect l="T15" t="T16" r="T17" b="T18"/>
              <a:pathLst>
                <a:path w="26" h="15">
                  <a:moveTo>
                    <a:pt x="0" y="12"/>
                  </a:moveTo>
                  <a:lnTo>
                    <a:pt x="25" y="15"/>
                  </a:lnTo>
                  <a:lnTo>
                    <a:pt x="26" y="3"/>
                  </a:lnTo>
                  <a:lnTo>
                    <a:pt x="1" y="0"/>
                  </a:lnTo>
                  <a:lnTo>
                    <a:pt x="0" y="12"/>
                  </a:lnTo>
                  <a:close/>
                </a:path>
              </a:pathLst>
            </a:custGeom>
            <a:solidFill>
              <a:srgbClr val="FFFF00"/>
            </a:solidFill>
            <a:ln w="0">
              <a:solidFill>
                <a:srgbClr val="FFFF00"/>
              </a:solidFill>
              <a:round/>
              <a:headEnd/>
              <a:tailEnd/>
            </a:ln>
          </p:spPr>
          <p:txBody>
            <a:bodyPr/>
            <a:lstStyle/>
            <a:p>
              <a:endParaRPr lang="fr-FR"/>
            </a:p>
          </p:txBody>
        </p:sp>
        <p:sp>
          <p:nvSpPr>
            <p:cNvPr id="27757" name="Freeform 48"/>
            <p:cNvSpPr>
              <a:spLocks/>
            </p:cNvSpPr>
            <p:nvPr/>
          </p:nvSpPr>
          <p:spPr bwMode="auto">
            <a:xfrm>
              <a:off x="1215" y="3718"/>
              <a:ext cx="27" cy="29"/>
            </a:xfrm>
            <a:custGeom>
              <a:avLst/>
              <a:gdLst>
                <a:gd name="T0" fmla="*/ 36 w 25"/>
                <a:gd name="T1" fmla="*/ 0 h 27"/>
                <a:gd name="T2" fmla="*/ 0 w 25"/>
                <a:gd name="T3" fmla="*/ 33 h 27"/>
                <a:gd name="T4" fmla="*/ 36 w 25"/>
                <a:gd name="T5" fmla="*/ 77 h 27"/>
                <a:gd name="T6" fmla="*/ 78 w 25"/>
                <a:gd name="T7" fmla="*/ 41 h 27"/>
                <a:gd name="T8" fmla="*/ 36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2" y="0"/>
                  </a:moveTo>
                  <a:lnTo>
                    <a:pt x="0" y="12"/>
                  </a:lnTo>
                  <a:lnTo>
                    <a:pt x="12" y="27"/>
                  </a:lnTo>
                  <a:lnTo>
                    <a:pt x="25" y="15"/>
                  </a:lnTo>
                  <a:lnTo>
                    <a:pt x="12" y="0"/>
                  </a:lnTo>
                  <a:close/>
                </a:path>
              </a:pathLst>
            </a:custGeom>
            <a:solidFill>
              <a:srgbClr val="FFFF00"/>
            </a:solidFill>
            <a:ln w="0">
              <a:solidFill>
                <a:srgbClr val="FFFF00"/>
              </a:solidFill>
              <a:round/>
              <a:headEnd/>
              <a:tailEnd/>
            </a:ln>
          </p:spPr>
          <p:txBody>
            <a:bodyPr/>
            <a:lstStyle/>
            <a:p>
              <a:endParaRPr lang="fr-FR"/>
            </a:p>
          </p:txBody>
        </p:sp>
        <p:sp>
          <p:nvSpPr>
            <p:cNvPr id="27758" name="Freeform 49"/>
            <p:cNvSpPr>
              <a:spLocks/>
            </p:cNvSpPr>
            <p:nvPr/>
          </p:nvSpPr>
          <p:spPr bwMode="auto">
            <a:xfrm>
              <a:off x="1256" y="3682"/>
              <a:ext cx="10" cy="27"/>
            </a:xfrm>
            <a:custGeom>
              <a:avLst/>
              <a:gdLst>
                <a:gd name="T0" fmla="*/ 1 w 10"/>
                <a:gd name="T1" fmla="*/ 0 h 26"/>
                <a:gd name="T2" fmla="*/ 0 w 10"/>
                <a:gd name="T3" fmla="*/ 43 h 26"/>
                <a:gd name="T4" fmla="*/ 9 w 10"/>
                <a:gd name="T5" fmla="*/ 43 h 26"/>
                <a:gd name="T6" fmla="*/ 10 w 10"/>
                <a:gd name="T7" fmla="*/ 0 h 26"/>
                <a:gd name="T8" fmla="*/ 1 w 10"/>
                <a:gd name="T9" fmla="*/ 0 h 26"/>
                <a:gd name="T10" fmla="*/ 0 60000 65536"/>
                <a:gd name="T11" fmla="*/ 0 60000 65536"/>
                <a:gd name="T12" fmla="*/ 0 60000 65536"/>
                <a:gd name="T13" fmla="*/ 0 60000 65536"/>
                <a:gd name="T14" fmla="*/ 0 60000 65536"/>
                <a:gd name="T15" fmla="*/ 0 w 10"/>
                <a:gd name="T16" fmla="*/ 0 h 26"/>
                <a:gd name="T17" fmla="*/ 10 w 10"/>
                <a:gd name="T18" fmla="*/ 26 h 26"/>
              </a:gdLst>
              <a:ahLst/>
              <a:cxnLst>
                <a:cxn ang="T10">
                  <a:pos x="T0" y="T1"/>
                </a:cxn>
                <a:cxn ang="T11">
                  <a:pos x="T2" y="T3"/>
                </a:cxn>
                <a:cxn ang="T12">
                  <a:pos x="T4" y="T5"/>
                </a:cxn>
                <a:cxn ang="T13">
                  <a:pos x="T6" y="T7"/>
                </a:cxn>
                <a:cxn ang="T14">
                  <a:pos x="T8" y="T9"/>
                </a:cxn>
              </a:cxnLst>
              <a:rect l="T15" t="T16" r="T17" b="T18"/>
              <a:pathLst>
                <a:path w="10" h="26">
                  <a:moveTo>
                    <a:pt x="1" y="0"/>
                  </a:moveTo>
                  <a:lnTo>
                    <a:pt x="0" y="26"/>
                  </a:lnTo>
                  <a:lnTo>
                    <a:pt x="9" y="26"/>
                  </a:lnTo>
                  <a:lnTo>
                    <a:pt x="10" y="0"/>
                  </a:lnTo>
                  <a:lnTo>
                    <a:pt x="1" y="0"/>
                  </a:lnTo>
                  <a:close/>
                </a:path>
              </a:pathLst>
            </a:custGeom>
            <a:solidFill>
              <a:srgbClr val="FFFF00"/>
            </a:solidFill>
            <a:ln w="0">
              <a:solidFill>
                <a:srgbClr val="FFFF00"/>
              </a:solidFill>
              <a:round/>
              <a:headEnd/>
              <a:tailEnd/>
            </a:ln>
          </p:spPr>
          <p:txBody>
            <a:bodyPr/>
            <a:lstStyle/>
            <a:p>
              <a:endParaRPr lang="fr-FR"/>
            </a:p>
          </p:txBody>
        </p:sp>
        <p:sp>
          <p:nvSpPr>
            <p:cNvPr id="27759" name="Freeform 50"/>
            <p:cNvSpPr>
              <a:spLocks/>
            </p:cNvSpPr>
            <p:nvPr/>
          </p:nvSpPr>
          <p:spPr bwMode="auto">
            <a:xfrm>
              <a:off x="1265" y="3682"/>
              <a:ext cx="5" cy="27"/>
            </a:xfrm>
            <a:custGeom>
              <a:avLst/>
              <a:gdLst>
                <a:gd name="T0" fmla="*/ 1 w 4"/>
                <a:gd name="T1" fmla="*/ 0 h 26"/>
                <a:gd name="T2" fmla="*/ 0 w 4"/>
                <a:gd name="T3" fmla="*/ 43 h 26"/>
                <a:gd name="T4" fmla="*/ 88 w 4"/>
                <a:gd name="T5" fmla="*/ 43 h 26"/>
                <a:gd name="T6" fmla="*/ 110 w 4"/>
                <a:gd name="T7" fmla="*/ 0 h 26"/>
                <a:gd name="T8" fmla="*/ 1 w 4"/>
                <a:gd name="T9" fmla="*/ 0 h 26"/>
                <a:gd name="T10" fmla="*/ 0 60000 65536"/>
                <a:gd name="T11" fmla="*/ 0 60000 65536"/>
                <a:gd name="T12" fmla="*/ 0 60000 65536"/>
                <a:gd name="T13" fmla="*/ 0 60000 65536"/>
                <a:gd name="T14" fmla="*/ 0 60000 65536"/>
                <a:gd name="T15" fmla="*/ 0 w 4"/>
                <a:gd name="T16" fmla="*/ 0 h 26"/>
                <a:gd name="T17" fmla="*/ 4 w 4"/>
                <a:gd name="T18" fmla="*/ 26 h 26"/>
              </a:gdLst>
              <a:ahLst/>
              <a:cxnLst>
                <a:cxn ang="T10">
                  <a:pos x="T0" y="T1"/>
                </a:cxn>
                <a:cxn ang="T11">
                  <a:pos x="T2" y="T3"/>
                </a:cxn>
                <a:cxn ang="T12">
                  <a:pos x="T4" y="T5"/>
                </a:cxn>
                <a:cxn ang="T13">
                  <a:pos x="T6" y="T7"/>
                </a:cxn>
                <a:cxn ang="T14">
                  <a:pos x="T8" y="T9"/>
                </a:cxn>
              </a:cxnLst>
              <a:rect l="T15" t="T16" r="T17" b="T18"/>
              <a:pathLst>
                <a:path w="4" h="26">
                  <a:moveTo>
                    <a:pt x="1" y="0"/>
                  </a:moveTo>
                  <a:lnTo>
                    <a:pt x="0" y="26"/>
                  </a:lnTo>
                  <a:lnTo>
                    <a:pt x="3" y="26"/>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7760" name="Freeform 51"/>
            <p:cNvSpPr>
              <a:spLocks/>
            </p:cNvSpPr>
            <p:nvPr/>
          </p:nvSpPr>
          <p:spPr bwMode="auto">
            <a:xfrm>
              <a:off x="1268" y="3682"/>
              <a:ext cx="6" cy="27"/>
            </a:xfrm>
            <a:custGeom>
              <a:avLst/>
              <a:gdLst>
                <a:gd name="T0" fmla="*/ 1 w 5"/>
                <a:gd name="T1" fmla="*/ 0 h 26"/>
                <a:gd name="T2" fmla="*/ 0 w 5"/>
                <a:gd name="T3" fmla="*/ 43 h 26"/>
                <a:gd name="T4" fmla="*/ 60 w 5"/>
                <a:gd name="T5" fmla="*/ 43 h 26"/>
                <a:gd name="T6" fmla="*/ 72 w 5"/>
                <a:gd name="T7" fmla="*/ 0 h 26"/>
                <a:gd name="T8" fmla="*/ 1 w 5"/>
                <a:gd name="T9" fmla="*/ 0 h 26"/>
                <a:gd name="T10" fmla="*/ 0 60000 65536"/>
                <a:gd name="T11" fmla="*/ 0 60000 65536"/>
                <a:gd name="T12" fmla="*/ 0 60000 65536"/>
                <a:gd name="T13" fmla="*/ 0 60000 65536"/>
                <a:gd name="T14" fmla="*/ 0 60000 65536"/>
                <a:gd name="T15" fmla="*/ 0 w 5"/>
                <a:gd name="T16" fmla="*/ 0 h 26"/>
                <a:gd name="T17" fmla="*/ 5 w 5"/>
                <a:gd name="T18" fmla="*/ 26 h 26"/>
              </a:gdLst>
              <a:ahLst/>
              <a:cxnLst>
                <a:cxn ang="T10">
                  <a:pos x="T0" y="T1"/>
                </a:cxn>
                <a:cxn ang="T11">
                  <a:pos x="T2" y="T3"/>
                </a:cxn>
                <a:cxn ang="T12">
                  <a:pos x="T4" y="T5"/>
                </a:cxn>
                <a:cxn ang="T13">
                  <a:pos x="T6" y="T7"/>
                </a:cxn>
                <a:cxn ang="T14">
                  <a:pos x="T8" y="T9"/>
                </a:cxn>
              </a:cxnLst>
              <a:rect l="T15" t="T16" r="T17" b="T18"/>
              <a:pathLst>
                <a:path w="5" h="26">
                  <a:moveTo>
                    <a:pt x="1" y="0"/>
                  </a:moveTo>
                  <a:lnTo>
                    <a:pt x="0" y="26"/>
                  </a:lnTo>
                  <a:lnTo>
                    <a:pt x="4" y="26"/>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7761" name="Freeform 52"/>
            <p:cNvSpPr>
              <a:spLocks/>
            </p:cNvSpPr>
            <p:nvPr/>
          </p:nvSpPr>
          <p:spPr bwMode="auto">
            <a:xfrm>
              <a:off x="1273" y="3682"/>
              <a:ext cx="4" cy="27"/>
            </a:xfrm>
            <a:custGeom>
              <a:avLst/>
              <a:gdLst>
                <a:gd name="T0" fmla="*/ 1 w 4"/>
                <a:gd name="T1" fmla="*/ 0 h 26"/>
                <a:gd name="T2" fmla="*/ 0 w 4"/>
                <a:gd name="T3" fmla="*/ 43 h 26"/>
                <a:gd name="T4" fmla="*/ 2 w 4"/>
                <a:gd name="T5" fmla="*/ 43 h 26"/>
                <a:gd name="T6" fmla="*/ 4 w 4"/>
                <a:gd name="T7" fmla="*/ 0 h 26"/>
                <a:gd name="T8" fmla="*/ 1 w 4"/>
                <a:gd name="T9" fmla="*/ 0 h 26"/>
                <a:gd name="T10" fmla="*/ 0 60000 65536"/>
                <a:gd name="T11" fmla="*/ 0 60000 65536"/>
                <a:gd name="T12" fmla="*/ 0 60000 65536"/>
                <a:gd name="T13" fmla="*/ 0 60000 65536"/>
                <a:gd name="T14" fmla="*/ 0 60000 65536"/>
                <a:gd name="T15" fmla="*/ 0 w 4"/>
                <a:gd name="T16" fmla="*/ 0 h 26"/>
                <a:gd name="T17" fmla="*/ 4 w 4"/>
                <a:gd name="T18" fmla="*/ 26 h 26"/>
              </a:gdLst>
              <a:ahLst/>
              <a:cxnLst>
                <a:cxn ang="T10">
                  <a:pos x="T0" y="T1"/>
                </a:cxn>
                <a:cxn ang="T11">
                  <a:pos x="T2" y="T3"/>
                </a:cxn>
                <a:cxn ang="T12">
                  <a:pos x="T4" y="T5"/>
                </a:cxn>
                <a:cxn ang="T13">
                  <a:pos x="T6" y="T7"/>
                </a:cxn>
                <a:cxn ang="T14">
                  <a:pos x="T8" y="T9"/>
                </a:cxn>
              </a:cxnLst>
              <a:rect l="T15" t="T16" r="T17" b="T18"/>
              <a:pathLst>
                <a:path w="4" h="26">
                  <a:moveTo>
                    <a:pt x="1" y="0"/>
                  </a:moveTo>
                  <a:lnTo>
                    <a:pt x="0" y="26"/>
                  </a:lnTo>
                  <a:lnTo>
                    <a:pt x="2" y="26"/>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7762" name="Freeform 53"/>
            <p:cNvSpPr>
              <a:spLocks/>
            </p:cNvSpPr>
            <p:nvPr/>
          </p:nvSpPr>
          <p:spPr bwMode="auto">
            <a:xfrm>
              <a:off x="1275" y="3682"/>
              <a:ext cx="5" cy="27"/>
            </a:xfrm>
            <a:custGeom>
              <a:avLst/>
              <a:gdLst>
                <a:gd name="T0" fmla="*/ 2 w 5"/>
                <a:gd name="T1" fmla="*/ 0 h 26"/>
                <a:gd name="T2" fmla="*/ 0 w 5"/>
                <a:gd name="T3" fmla="*/ 43 h 26"/>
                <a:gd name="T4" fmla="*/ 4 w 5"/>
                <a:gd name="T5" fmla="*/ 43 h 26"/>
                <a:gd name="T6" fmla="*/ 5 w 5"/>
                <a:gd name="T7" fmla="*/ 0 h 26"/>
                <a:gd name="T8" fmla="*/ 2 w 5"/>
                <a:gd name="T9" fmla="*/ 0 h 26"/>
                <a:gd name="T10" fmla="*/ 0 60000 65536"/>
                <a:gd name="T11" fmla="*/ 0 60000 65536"/>
                <a:gd name="T12" fmla="*/ 0 60000 65536"/>
                <a:gd name="T13" fmla="*/ 0 60000 65536"/>
                <a:gd name="T14" fmla="*/ 0 60000 65536"/>
                <a:gd name="T15" fmla="*/ 0 w 5"/>
                <a:gd name="T16" fmla="*/ 0 h 26"/>
                <a:gd name="T17" fmla="*/ 5 w 5"/>
                <a:gd name="T18" fmla="*/ 26 h 26"/>
              </a:gdLst>
              <a:ahLst/>
              <a:cxnLst>
                <a:cxn ang="T10">
                  <a:pos x="T0" y="T1"/>
                </a:cxn>
                <a:cxn ang="T11">
                  <a:pos x="T2" y="T3"/>
                </a:cxn>
                <a:cxn ang="T12">
                  <a:pos x="T4" y="T5"/>
                </a:cxn>
                <a:cxn ang="T13">
                  <a:pos x="T6" y="T7"/>
                </a:cxn>
                <a:cxn ang="T14">
                  <a:pos x="T8" y="T9"/>
                </a:cxn>
              </a:cxnLst>
              <a:rect l="T15" t="T16" r="T17" b="T18"/>
              <a:pathLst>
                <a:path w="5" h="26">
                  <a:moveTo>
                    <a:pt x="2" y="0"/>
                  </a:moveTo>
                  <a:lnTo>
                    <a:pt x="0" y="26"/>
                  </a:lnTo>
                  <a:lnTo>
                    <a:pt x="4" y="26"/>
                  </a:lnTo>
                  <a:lnTo>
                    <a:pt x="5" y="0"/>
                  </a:lnTo>
                  <a:lnTo>
                    <a:pt x="2" y="0"/>
                  </a:lnTo>
                  <a:close/>
                </a:path>
              </a:pathLst>
            </a:custGeom>
            <a:solidFill>
              <a:srgbClr val="FFFF00"/>
            </a:solidFill>
            <a:ln w="0">
              <a:solidFill>
                <a:srgbClr val="FFFF00"/>
              </a:solidFill>
              <a:round/>
              <a:headEnd/>
              <a:tailEnd/>
            </a:ln>
          </p:spPr>
          <p:txBody>
            <a:bodyPr/>
            <a:lstStyle/>
            <a:p>
              <a:endParaRPr lang="fr-FR"/>
            </a:p>
          </p:txBody>
        </p:sp>
        <p:sp>
          <p:nvSpPr>
            <p:cNvPr id="27763" name="Freeform 55"/>
            <p:cNvSpPr>
              <a:spLocks/>
            </p:cNvSpPr>
            <p:nvPr/>
          </p:nvSpPr>
          <p:spPr bwMode="auto">
            <a:xfrm>
              <a:off x="1265" y="3683"/>
              <a:ext cx="28" cy="29"/>
            </a:xfrm>
            <a:custGeom>
              <a:avLst/>
              <a:gdLst>
                <a:gd name="T0" fmla="*/ 37 w 26"/>
                <a:gd name="T1" fmla="*/ 0 h 27"/>
                <a:gd name="T2" fmla="*/ 0 w 26"/>
                <a:gd name="T3" fmla="*/ 33 h 27"/>
                <a:gd name="T4" fmla="*/ 37 w 26"/>
                <a:gd name="T5" fmla="*/ 77 h 27"/>
                <a:gd name="T6" fmla="*/ 78 w 26"/>
                <a:gd name="T7" fmla="*/ 41 h 27"/>
                <a:gd name="T8" fmla="*/ 37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3" y="0"/>
                  </a:moveTo>
                  <a:lnTo>
                    <a:pt x="0" y="12"/>
                  </a:lnTo>
                  <a:lnTo>
                    <a:pt x="13" y="27"/>
                  </a:lnTo>
                  <a:lnTo>
                    <a:pt x="26" y="15"/>
                  </a:lnTo>
                  <a:lnTo>
                    <a:pt x="13" y="0"/>
                  </a:lnTo>
                  <a:close/>
                </a:path>
              </a:pathLst>
            </a:custGeom>
            <a:solidFill>
              <a:srgbClr val="FFFF00"/>
            </a:solidFill>
            <a:ln w="0">
              <a:solidFill>
                <a:srgbClr val="FFFF00"/>
              </a:solidFill>
              <a:round/>
              <a:headEnd/>
              <a:tailEnd/>
            </a:ln>
          </p:spPr>
          <p:txBody>
            <a:bodyPr/>
            <a:lstStyle/>
            <a:p>
              <a:endParaRPr lang="fr-FR"/>
            </a:p>
          </p:txBody>
        </p:sp>
        <p:sp>
          <p:nvSpPr>
            <p:cNvPr id="27764" name="Freeform 56"/>
            <p:cNvSpPr>
              <a:spLocks/>
            </p:cNvSpPr>
            <p:nvPr/>
          </p:nvSpPr>
          <p:spPr bwMode="auto">
            <a:xfrm>
              <a:off x="1195" y="3717"/>
              <a:ext cx="4" cy="29"/>
            </a:xfrm>
            <a:custGeom>
              <a:avLst/>
              <a:gdLst>
                <a:gd name="T0" fmla="*/ 1 w 4"/>
                <a:gd name="T1" fmla="*/ 0 h 27"/>
                <a:gd name="T2" fmla="*/ 0 w 4"/>
                <a:gd name="T3" fmla="*/ 77 h 27"/>
                <a:gd name="T4" fmla="*/ 2 w 4"/>
                <a:gd name="T5" fmla="*/ 7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2"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7765" name="Rectangle 57"/>
            <p:cNvSpPr>
              <a:spLocks noChangeArrowheads="1"/>
            </p:cNvSpPr>
            <p:nvPr/>
          </p:nvSpPr>
          <p:spPr bwMode="auto">
            <a:xfrm>
              <a:off x="1197" y="3718"/>
              <a:ext cx="0" cy="29"/>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766" name="Freeform 58"/>
            <p:cNvSpPr>
              <a:spLocks/>
            </p:cNvSpPr>
            <p:nvPr/>
          </p:nvSpPr>
          <p:spPr bwMode="auto">
            <a:xfrm>
              <a:off x="1200" y="3717"/>
              <a:ext cx="2" cy="29"/>
            </a:xfrm>
            <a:custGeom>
              <a:avLst/>
              <a:gdLst>
                <a:gd name="T0" fmla="*/ 1 w 2"/>
                <a:gd name="T1" fmla="*/ 0 h 27"/>
                <a:gd name="T2" fmla="*/ 0 w 2"/>
                <a:gd name="T3" fmla="*/ 77 h 27"/>
                <a:gd name="T4" fmla="*/ 1 w 2"/>
                <a:gd name="T5" fmla="*/ 7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27767" name="Rectangle 59"/>
            <p:cNvSpPr>
              <a:spLocks noChangeArrowheads="1"/>
            </p:cNvSpPr>
            <p:nvPr/>
          </p:nvSpPr>
          <p:spPr bwMode="auto">
            <a:xfrm>
              <a:off x="1200" y="3718"/>
              <a:ext cx="0" cy="29"/>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grpSp>
          <p:nvGrpSpPr>
            <p:cNvPr id="27768" name="Group 692"/>
            <p:cNvGrpSpPr>
              <a:grpSpLocks/>
            </p:cNvGrpSpPr>
            <p:nvPr/>
          </p:nvGrpSpPr>
          <p:grpSpPr bwMode="auto">
            <a:xfrm>
              <a:off x="1212" y="1700"/>
              <a:ext cx="4156" cy="2046"/>
              <a:chOff x="1212" y="1700"/>
              <a:chExt cx="4156" cy="2046"/>
            </a:xfrm>
          </p:grpSpPr>
          <p:sp>
            <p:nvSpPr>
              <p:cNvPr id="27769" name="Freeform 45"/>
              <p:cNvSpPr>
                <a:spLocks/>
              </p:cNvSpPr>
              <p:nvPr/>
            </p:nvSpPr>
            <p:spPr bwMode="auto">
              <a:xfrm>
                <a:off x="1212" y="3717"/>
                <a:ext cx="14" cy="29"/>
              </a:xfrm>
              <a:custGeom>
                <a:avLst/>
                <a:gdLst>
                  <a:gd name="T0" fmla="*/ 1 w 13"/>
                  <a:gd name="T1" fmla="*/ 0 h 27"/>
                  <a:gd name="T2" fmla="*/ 0 w 13"/>
                  <a:gd name="T3" fmla="*/ 77 h 27"/>
                  <a:gd name="T4" fmla="*/ 34 w 13"/>
                  <a:gd name="T5" fmla="*/ 77 h 27"/>
                  <a:gd name="T6" fmla="*/ 37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2"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27770" name="Freeform 54"/>
              <p:cNvSpPr>
                <a:spLocks/>
              </p:cNvSpPr>
              <p:nvPr/>
            </p:nvSpPr>
            <p:spPr bwMode="auto">
              <a:xfrm>
                <a:off x="1266" y="3671"/>
                <a:ext cx="31" cy="27"/>
              </a:xfrm>
              <a:custGeom>
                <a:avLst/>
                <a:gdLst>
                  <a:gd name="T0" fmla="*/ 0 w 29"/>
                  <a:gd name="T1" fmla="*/ 67 h 25"/>
                  <a:gd name="T2" fmla="*/ 69 w 29"/>
                  <a:gd name="T3" fmla="*/ 78 h 25"/>
                  <a:gd name="T4" fmla="*/ 78 w 29"/>
                  <a:gd name="T5" fmla="*/ 3 h 25"/>
                  <a:gd name="T6" fmla="*/ 3 w 29"/>
                  <a:gd name="T7" fmla="*/ 0 h 25"/>
                  <a:gd name="T8" fmla="*/ 0 w 29"/>
                  <a:gd name="T9" fmla="*/ 67 h 25"/>
                  <a:gd name="T10" fmla="*/ 0 60000 65536"/>
                  <a:gd name="T11" fmla="*/ 0 60000 65536"/>
                  <a:gd name="T12" fmla="*/ 0 60000 65536"/>
                  <a:gd name="T13" fmla="*/ 0 60000 65536"/>
                  <a:gd name="T14" fmla="*/ 0 60000 65536"/>
                  <a:gd name="T15" fmla="*/ 0 w 29"/>
                  <a:gd name="T16" fmla="*/ 0 h 25"/>
                  <a:gd name="T17" fmla="*/ 29 w 29"/>
                  <a:gd name="T18" fmla="*/ 25 h 25"/>
                </a:gdLst>
                <a:ahLst/>
                <a:cxnLst>
                  <a:cxn ang="T10">
                    <a:pos x="T0" y="T1"/>
                  </a:cxn>
                  <a:cxn ang="T11">
                    <a:pos x="T2" y="T3"/>
                  </a:cxn>
                  <a:cxn ang="T12">
                    <a:pos x="T4" y="T5"/>
                  </a:cxn>
                  <a:cxn ang="T13">
                    <a:pos x="T6" y="T7"/>
                  </a:cxn>
                  <a:cxn ang="T14">
                    <a:pos x="T8" y="T9"/>
                  </a:cxn>
                </a:cxnLst>
                <a:rect l="T15" t="T16" r="T17" b="T18"/>
                <a:pathLst>
                  <a:path w="29" h="25">
                    <a:moveTo>
                      <a:pt x="0" y="21"/>
                    </a:moveTo>
                    <a:lnTo>
                      <a:pt x="26" y="25"/>
                    </a:lnTo>
                    <a:lnTo>
                      <a:pt x="29" y="3"/>
                    </a:lnTo>
                    <a:lnTo>
                      <a:pt x="3" y="0"/>
                    </a:lnTo>
                    <a:lnTo>
                      <a:pt x="0" y="21"/>
                    </a:lnTo>
                    <a:close/>
                  </a:path>
                </a:pathLst>
              </a:custGeom>
              <a:solidFill>
                <a:srgbClr val="FFFF00"/>
              </a:solidFill>
              <a:ln w="0">
                <a:solidFill>
                  <a:srgbClr val="FFFF00"/>
                </a:solidFill>
                <a:round/>
                <a:headEnd/>
                <a:tailEnd/>
              </a:ln>
            </p:spPr>
            <p:txBody>
              <a:bodyPr/>
              <a:lstStyle/>
              <a:p>
                <a:endParaRPr lang="fr-FR"/>
              </a:p>
            </p:txBody>
          </p:sp>
          <p:grpSp>
            <p:nvGrpSpPr>
              <p:cNvPr id="27771" name="Group 60"/>
              <p:cNvGrpSpPr>
                <a:grpSpLocks/>
              </p:cNvGrpSpPr>
              <p:nvPr/>
            </p:nvGrpSpPr>
            <p:grpSpPr bwMode="auto">
              <a:xfrm>
                <a:off x="1316" y="3320"/>
                <a:ext cx="577" cy="354"/>
                <a:chOff x="1192" y="2955"/>
                <a:chExt cx="539" cy="330"/>
              </a:xfrm>
            </p:grpSpPr>
            <p:sp>
              <p:nvSpPr>
                <p:cNvPr id="28209" name="Freeform 61"/>
                <p:cNvSpPr>
                  <a:spLocks/>
                </p:cNvSpPr>
                <p:nvPr/>
              </p:nvSpPr>
              <p:spPr bwMode="auto">
                <a:xfrm>
                  <a:off x="1192" y="3257"/>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8210" name="Rectangle 62"/>
                <p:cNvSpPr>
                  <a:spLocks noChangeArrowheads="1"/>
                </p:cNvSpPr>
                <p:nvPr/>
              </p:nvSpPr>
              <p:spPr bwMode="auto">
                <a:xfrm>
                  <a:off x="1192" y="325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11" name="Freeform 63"/>
                <p:cNvSpPr>
                  <a:spLocks/>
                </p:cNvSpPr>
                <p:nvPr/>
              </p:nvSpPr>
              <p:spPr bwMode="auto">
                <a:xfrm>
                  <a:off x="1195" y="3257"/>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212" name="Rectangle 64"/>
                <p:cNvSpPr>
                  <a:spLocks noChangeArrowheads="1"/>
                </p:cNvSpPr>
                <p:nvPr/>
              </p:nvSpPr>
              <p:spPr bwMode="auto">
                <a:xfrm>
                  <a:off x="1195" y="325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13" name="Freeform 65"/>
                <p:cNvSpPr>
                  <a:spLocks/>
                </p:cNvSpPr>
                <p:nvPr/>
              </p:nvSpPr>
              <p:spPr bwMode="auto">
                <a:xfrm>
                  <a:off x="1200" y="3257"/>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214" name="Rectangle 66"/>
                <p:cNvSpPr>
                  <a:spLocks noChangeArrowheads="1"/>
                </p:cNvSpPr>
                <p:nvPr/>
              </p:nvSpPr>
              <p:spPr bwMode="auto">
                <a:xfrm>
                  <a:off x="1200" y="325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15" name="Freeform 67"/>
                <p:cNvSpPr>
                  <a:spLocks/>
                </p:cNvSpPr>
                <p:nvPr/>
              </p:nvSpPr>
              <p:spPr bwMode="auto">
                <a:xfrm>
                  <a:off x="1205" y="3257"/>
                  <a:ext cx="10" cy="27"/>
                </a:xfrm>
                <a:custGeom>
                  <a:avLst/>
                  <a:gdLst>
                    <a:gd name="T0" fmla="*/ 1 w 10"/>
                    <a:gd name="T1" fmla="*/ 0 h 27"/>
                    <a:gd name="T2" fmla="*/ 0 w 10"/>
                    <a:gd name="T3" fmla="*/ 27 h 27"/>
                    <a:gd name="T4" fmla="*/ 9 w 10"/>
                    <a:gd name="T5" fmla="*/ 27 h 27"/>
                    <a:gd name="T6" fmla="*/ 10 w 10"/>
                    <a:gd name="T7" fmla="*/ 0 h 27"/>
                    <a:gd name="T8" fmla="*/ 1 w 10"/>
                    <a:gd name="T9" fmla="*/ 0 h 27"/>
                    <a:gd name="T10" fmla="*/ 0 60000 65536"/>
                    <a:gd name="T11" fmla="*/ 0 60000 65536"/>
                    <a:gd name="T12" fmla="*/ 0 60000 65536"/>
                    <a:gd name="T13" fmla="*/ 0 60000 65536"/>
                    <a:gd name="T14" fmla="*/ 0 60000 65536"/>
                    <a:gd name="T15" fmla="*/ 0 w 10"/>
                    <a:gd name="T16" fmla="*/ 0 h 27"/>
                    <a:gd name="T17" fmla="*/ 10 w 10"/>
                    <a:gd name="T18" fmla="*/ 27 h 27"/>
                  </a:gdLst>
                  <a:ahLst/>
                  <a:cxnLst>
                    <a:cxn ang="T10">
                      <a:pos x="T0" y="T1"/>
                    </a:cxn>
                    <a:cxn ang="T11">
                      <a:pos x="T2" y="T3"/>
                    </a:cxn>
                    <a:cxn ang="T12">
                      <a:pos x="T4" y="T5"/>
                    </a:cxn>
                    <a:cxn ang="T13">
                      <a:pos x="T6" y="T7"/>
                    </a:cxn>
                    <a:cxn ang="T14">
                      <a:pos x="T8" y="T9"/>
                    </a:cxn>
                  </a:cxnLst>
                  <a:rect l="T15" t="T16" r="T17" b="T18"/>
                  <a:pathLst>
                    <a:path w="10" h="27">
                      <a:moveTo>
                        <a:pt x="1" y="0"/>
                      </a:moveTo>
                      <a:lnTo>
                        <a:pt x="0" y="27"/>
                      </a:lnTo>
                      <a:lnTo>
                        <a:pt x="9" y="27"/>
                      </a:lnTo>
                      <a:lnTo>
                        <a:pt x="10" y="0"/>
                      </a:lnTo>
                      <a:lnTo>
                        <a:pt x="1" y="0"/>
                      </a:lnTo>
                      <a:close/>
                    </a:path>
                  </a:pathLst>
                </a:custGeom>
                <a:solidFill>
                  <a:srgbClr val="FFFF00"/>
                </a:solidFill>
                <a:ln w="0">
                  <a:solidFill>
                    <a:srgbClr val="FFFF00"/>
                  </a:solidFill>
                  <a:round/>
                  <a:headEnd/>
                  <a:tailEnd/>
                </a:ln>
              </p:spPr>
              <p:txBody>
                <a:bodyPr/>
                <a:lstStyle/>
                <a:p>
                  <a:endParaRPr lang="fr-FR"/>
                </a:p>
              </p:txBody>
            </p:sp>
            <p:sp>
              <p:nvSpPr>
                <p:cNvPr id="28216" name="Rectangle 68"/>
                <p:cNvSpPr>
                  <a:spLocks noChangeArrowheads="1"/>
                </p:cNvSpPr>
                <p:nvPr/>
              </p:nvSpPr>
              <p:spPr bwMode="auto">
                <a:xfrm>
                  <a:off x="1205" y="325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17" name="Freeform 69"/>
                <p:cNvSpPr>
                  <a:spLocks/>
                </p:cNvSpPr>
                <p:nvPr/>
              </p:nvSpPr>
              <p:spPr bwMode="auto">
                <a:xfrm>
                  <a:off x="1214" y="3257"/>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218" name="Rectangle 70"/>
                <p:cNvSpPr>
                  <a:spLocks noChangeArrowheads="1"/>
                </p:cNvSpPr>
                <p:nvPr/>
              </p:nvSpPr>
              <p:spPr bwMode="auto">
                <a:xfrm>
                  <a:off x="1214" y="325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19" name="Freeform 71"/>
                <p:cNvSpPr>
                  <a:spLocks/>
                </p:cNvSpPr>
                <p:nvPr/>
              </p:nvSpPr>
              <p:spPr bwMode="auto">
                <a:xfrm>
                  <a:off x="1216" y="3257"/>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8220" name="Rectangle 72"/>
                <p:cNvSpPr>
                  <a:spLocks noChangeArrowheads="1"/>
                </p:cNvSpPr>
                <p:nvPr/>
              </p:nvSpPr>
              <p:spPr bwMode="auto">
                <a:xfrm>
                  <a:off x="1216" y="325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21" name="Freeform 73"/>
                <p:cNvSpPr>
                  <a:spLocks/>
                </p:cNvSpPr>
                <p:nvPr/>
              </p:nvSpPr>
              <p:spPr bwMode="auto">
                <a:xfrm>
                  <a:off x="1207" y="3254"/>
                  <a:ext cx="27" cy="18"/>
                </a:xfrm>
                <a:custGeom>
                  <a:avLst/>
                  <a:gdLst>
                    <a:gd name="T0" fmla="*/ 0 w 27"/>
                    <a:gd name="T1" fmla="*/ 16 h 18"/>
                    <a:gd name="T2" fmla="*/ 26 w 27"/>
                    <a:gd name="T3" fmla="*/ 18 h 18"/>
                    <a:gd name="T4" fmla="*/ 27 w 27"/>
                    <a:gd name="T5" fmla="*/ 2 h 18"/>
                    <a:gd name="T6" fmla="*/ 1 w 27"/>
                    <a:gd name="T7" fmla="*/ 0 h 18"/>
                    <a:gd name="T8" fmla="*/ 0 w 27"/>
                    <a:gd name="T9" fmla="*/ 16 h 18"/>
                    <a:gd name="T10" fmla="*/ 0 60000 65536"/>
                    <a:gd name="T11" fmla="*/ 0 60000 65536"/>
                    <a:gd name="T12" fmla="*/ 0 60000 65536"/>
                    <a:gd name="T13" fmla="*/ 0 60000 65536"/>
                    <a:gd name="T14" fmla="*/ 0 60000 65536"/>
                    <a:gd name="T15" fmla="*/ 0 w 27"/>
                    <a:gd name="T16" fmla="*/ 0 h 18"/>
                    <a:gd name="T17" fmla="*/ 27 w 27"/>
                    <a:gd name="T18" fmla="*/ 18 h 18"/>
                  </a:gdLst>
                  <a:ahLst/>
                  <a:cxnLst>
                    <a:cxn ang="T10">
                      <a:pos x="T0" y="T1"/>
                    </a:cxn>
                    <a:cxn ang="T11">
                      <a:pos x="T2" y="T3"/>
                    </a:cxn>
                    <a:cxn ang="T12">
                      <a:pos x="T4" y="T5"/>
                    </a:cxn>
                    <a:cxn ang="T13">
                      <a:pos x="T6" y="T7"/>
                    </a:cxn>
                    <a:cxn ang="T14">
                      <a:pos x="T8" y="T9"/>
                    </a:cxn>
                  </a:cxnLst>
                  <a:rect l="T15" t="T16" r="T17" b="T18"/>
                  <a:pathLst>
                    <a:path w="27" h="18">
                      <a:moveTo>
                        <a:pt x="0" y="16"/>
                      </a:moveTo>
                      <a:lnTo>
                        <a:pt x="26" y="18"/>
                      </a:lnTo>
                      <a:lnTo>
                        <a:pt x="27" y="2"/>
                      </a:lnTo>
                      <a:lnTo>
                        <a:pt x="1" y="0"/>
                      </a:lnTo>
                      <a:lnTo>
                        <a:pt x="0" y="16"/>
                      </a:lnTo>
                      <a:close/>
                    </a:path>
                  </a:pathLst>
                </a:custGeom>
                <a:solidFill>
                  <a:srgbClr val="FFFF00"/>
                </a:solidFill>
                <a:ln w="0">
                  <a:solidFill>
                    <a:srgbClr val="FFFF00"/>
                  </a:solidFill>
                  <a:round/>
                  <a:headEnd/>
                  <a:tailEnd/>
                </a:ln>
              </p:spPr>
              <p:txBody>
                <a:bodyPr/>
                <a:lstStyle/>
                <a:p>
                  <a:endParaRPr lang="fr-FR"/>
                </a:p>
              </p:txBody>
            </p:sp>
            <p:sp>
              <p:nvSpPr>
                <p:cNvPr id="28222" name="Freeform 74"/>
                <p:cNvSpPr>
                  <a:spLocks/>
                </p:cNvSpPr>
                <p:nvPr/>
              </p:nvSpPr>
              <p:spPr bwMode="auto">
                <a:xfrm>
                  <a:off x="1206" y="3258"/>
                  <a:ext cx="26" cy="27"/>
                </a:xfrm>
                <a:custGeom>
                  <a:avLst/>
                  <a:gdLst>
                    <a:gd name="T0" fmla="*/ 13 w 26"/>
                    <a:gd name="T1" fmla="*/ 0 h 27"/>
                    <a:gd name="T2" fmla="*/ 0 w 26"/>
                    <a:gd name="T3" fmla="*/ 12 h 27"/>
                    <a:gd name="T4" fmla="*/ 13 w 26"/>
                    <a:gd name="T5" fmla="*/ 27 h 27"/>
                    <a:gd name="T6" fmla="*/ 26 w 26"/>
                    <a:gd name="T7" fmla="*/ 14 h 27"/>
                    <a:gd name="T8" fmla="*/ 13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3" y="0"/>
                      </a:moveTo>
                      <a:lnTo>
                        <a:pt x="0" y="12"/>
                      </a:lnTo>
                      <a:lnTo>
                        <a:pt x="13" y="27"/>
                      </a:lnTo>
                      <a:lnTo>
                        <a:pt x="26" y="14"/>
                      </a:lnTo>
                      <a:lnTo>
                        <a:pt x="13" y="0"/>
                      </a:lnTo>
                      <a:close/>
                    </a:path>
                  </a:pathLst>
                </a:custGeom>
                <a:solidFill>
                  <a:srgbClr val="FFFF00"/>
                </a:solidFill>
                <a:ln w="0">
                  <a:solidFill>
                    <a:srgbClr val="FFFF00"/>
                  </a:solidFill>
                  <a:round/>
                  <a:headEnd/>
                  <a:tailEnd/>
                </a:ln>
              </p:spPr>
              <p:txBody>
                <a:bodyPr/>
                <a:lstStyle/>
                <a:p>
                  <a:endParaRPr lang="fr-FR"/>
                </a:p>
              </p:txBody>
            </p:sp>
            <p:sp>
              <p:nvSpPr>
                <p:cNvPr id="28223" name="Freeform 75"/>
                <p:cNvSpPr>
                  <a:spLocks/>
                </p:cNvSpPr>
                <p:nvPr/>
              </p:nvSpPr>
              <p:spPr bwMode="auto">
                <a:xfrm>
                  <a:off x="1247" y="3224"/>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224" name="Freeform 76"/>
                <p:cNvSpPr>
                  <a:spLocks/>
                </p:cNvSpPr>
                <p:nvPr/>
              </p:nvSpPr>
              <p:spPr bwMode="auto">
                <a:xfrm>
                  <a:off x="1249" y="3224"/>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225" name="Rectangle 77"/>
                <p:cNvSpPr>
                  <a:spLocks noChangeArrowheads="1"/>
                </p:cNvSpPr>
                <p:nvPr/>
              </p:nvSpPr>
              <p:spPr bwMode="auto">
                <a:xfrm>
                  <a:off x="1249" y="322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26" name="Freeform 78"/>
                <p:cNvSpPr>
                  <a:spLocks/>
                </p:cNvSpPr>
                <p:nvPr/>
              </p:nvSpPr>
              <p:spPr bwMode="auto">
                <a:xfrm>
                  <a:off x="1251" y="3224"/>
                  <a:ext cx="11" cy="27"/>
                </a:xfrm>
                <a:custGeom>
                  <a:avLst/>
                  <a:gdLst>
                    <a:gd name="T0" fmla="*/ 1 w 11"/>
                    <a:gd name="T1" fmla="*/ 0 h 27"/>
                    <a:gd name="T2" fmla="*/ 0 w 11"/>
                    <a:gd name="T3" fmla="*/ 27 h 27"/>
                    <a:gd name="T4" fmla="*/ 10 w 11"/>
                    <a:gd name="T5" fmla="*/ 27 h 27"/>
                    <a:gd name="T6" fmla="*/ 11 w 11"/>
                    <a:gd name="T7" fmla="*/ 0 h 27"/>
                    <a:gd name="T8" fmla="*/ 1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1" y="0"/>
                      </a:moveTo>
                      <a:lnTo>
                        <a:pt x="0" y="27"/>
                      </a:lnTo>
                      <a:lnTo>
                        <a:pt x="10" y="27"/>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28227" name="Rectangle 79"/>
                <p:cNvSpPr>
                  <a:spLocks noChangeArrowheads="1"/>
                </p:cNvSpPr>
                <p:nvPr/>
              </p:nvSpPr>
              <p:spPr bwMode="auto">
                <a:xfrm>
                  <a:off x="1251" y="322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28" name="Freeform 80"/>
                <p:cNvSpPr>
                  <a:spLocks/>
                </p:cNvSpPr>
                <p:nvPr/>
              </p:nvSpPr>
              <p:spPr bwMode="auto">
                <a:xfrm>
                  <a:off x="1261" y="3224"/>
                  <a:ext cx="11" cy="27"/>
                </a:xfrm>
                <a:custGeom>
                  <a:avLst/>
                  <a:gdLst>
                    <a:gd name="T0" fmla="*/ 1 w 11"/>
                    <a:gd name="T1" fmla="*/ 0 h 27"/>
                    <a:gd name="T2" fmla="*/ 0 w 11"/>
                    <a:gd name="T3" fmla="*/ 27 h 27"/>
                    <a:gd name="T4" fmla="*/ 9 w 11"/>
                    <a:gd name="T5" fmla="*/ 27 h 27"/>
                    <a:gd name="T6" fmla="*/ 11 w 11"/>
                    <a:gd name="T7" fmla="*/ 0 h 27"/>
                    <a:gd name="T8" fmla="*/ 1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1" y="0"/>
                      </a:moveTo>
                      <a:lnTo>
                        <a:pt x="0" y="27"/>
                      </a:lnTo>
                      <a:lnTo>
                        <a:pt x="9" y="27"/>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28229" name="Rectangle 81"/>
                <p:cNvSpPr>
                  <a:spLocks noChangeArrowheads="1"/>
                </p:cNvSpPr>
                <p:nvPr/>
              </p:nvSpPr>
              <p:spPr bwMode="auto">
                <a:xfrm>
                  <a:off x="1261" y="322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30" name="Freeform 82"/>
                <p:cNvSpPr>
                  <a:spLocks/>
                </p:cNvSpPr>
                <p:nvPr/>
              </p:nvSpPr>
              <p:spPr bwMode="auto">
                <a:xfrm>
                  <a:off x="1270" y="3224"/>
                  <a:ext cx="18" cy="27"/>
                </a:xfrm>
                <a:custGeom>
                  <a:avLst/>
                  <a:gdLst>
                    <a:gd name="T0" fmla="*/ 2 w 18"/>
                    <a:gd name="T1" fmla="*/ 0 h 27"/>
                    <a:gd name="T2" fmla="*/ 0 w 18"/>
                    <a:gd name="T3" fmla="*/ 27 h 27"/>
                    <a:gd name="T4" fmla="*/ 17 w 18"/>
                    <a:gd name="T5" fmla="*/ 27 h 27"/>
                    <a:gd name="T6" fmla="*/ 18 w 18"/>
                    <a:gd name="T7" fmla="*/ 0 h 27"/>
                    <a:gd name="T8" fmla="*/ 2 w 18"/>
                    <a:gd name="T9" fmla="*/ 0 h 27"/>
                    <a:gd name="T10" fmla="*/ 0 60000 65536"/>
                    <a:gd name="T11" fmla="*/ 0 60000 65536"/>
                    <a:gd name="T12" fmla="*/ 0 60000 65536"/>
                    <a:gd name="T13" fmla="*/ 0 60000 65536"/>
                    <a:gd name="T14" fmla="*/ 0 60000 65536"/>
                    <a:gd name="T15" fmla="*/ 0 w 18"/>
                    <a:gd name="T16" fmla="*/ 0 h 27"/>
                    <a:gd name="T17" fmla="*/ 18 w 18"/>
                    <a:gd name="T18" fmla="*/ 27 h 27"/>
                  </a:gdLst>
                  <a:ahLst/>
                  <a:cxnLst>
                    <a:cxn ang="T10">
                      <a:pos x="T0" y="T1"/>
                    </a:cxn>
                    <a:cxn ang="T11">
                      <a:pos x="T2" y="T3"/>
                    </a:cxn>
                    <a:cxn ang="T12">
                      <a:pos x="T4" y="T5"/>
                    </a:cxn>
                    <a:cxn ang="T13">
                      <a:pos x="T6" y="T7"/>
                    </a:cxn>
                    <a:cxn ang="T14">
                      <a:pos x="T8" y="T9"/>
                    </a:cxn>
                  </a:cxnLst>
                  <a:rect l="T15" t="T16" r="T17" b="T18"/>
                  <a:pathLst>
                    <a:path w="18" h="27">
                      <a:moveTo>
                        <a:pt x="2" y="0"/>
                      </a:moveTo>
                      <a:lnTo>
                        <a:pt x="0" y="27"/>
                      </a:lnTo>
                      <a:lnTo>
                        <a:pt x="17" y="27"/>
                      </a:lnTo>
                      <a:lnTo>
                        <a:pt x="18" y="0"/>
                      </a:lnTo>
                      <a:lnTo>
                        <a:pt x="2" y="0"/>
                      </a:lnTo>
                      <a:close/>
                    </a:path>
                  </a:pathLst>
                </a:custGeom>
                <a:solidFill>
                  <a:srgbClr val="FFFF00"/>
                </a:solidFill>
                <a:ln w="0">
                  <a:solidFill>
                    <a:srgbClr val="FFFF00"/>
                  </a:solidFill>
                  <a:round/>
                  <a:headEnd/>
                  <a:tailEnd/>
                </a:ln>
              </p:spPr>
              <p:txBody>
                <a:bodyPr/>
                <a:lstStyle/>
                <a:p>
                  <a:endParaRPr lang="fr-FR"/>
                </a:p>
              </p:txBody>
            </p:sp>
            <p:sp>
              <p:nvSpPr>
                <p:cNvPr id="28231" name="Rectangle 83"/>
                <p:cNvSpPr>
                  <a:spLocks noChangeArrowheads="1"/>
                </p:cNvSpPr>
                <p:nvPr/>
              </p:nvSpPr>
              <p:spPr bwMode="auto">
                <a:xfrm>
                  <a:off x="1270" y="322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32" name="Freeform 84"/>
                <p:cNvSpPr>
                  <a:spLocks/>
                </p:cNvSpPr>
                <p:nvPr/>
              </p:nvSpPr>
              <p:spPr bwMode="auto">
                <a:xfrm>
                  <a:off x="1287" y="3224"/>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233" name="Rectangle 85"/>
                <p:cNvSpPr>
                  <a:spLocks noChangeArrowheads="1"/>
                </p:cNvSpPr>
                <p:nvPr/>
              </p:nvSpPr>
              <p:spPr bwMode="auto">
                <a:xfrm>
                  <a:off x="1287" y="322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34" name="Freeform 86"/>
                <p:cNvSpPr>
                  <a:spLocks/>
                </p:cNvSpPr>
                <p:nvPr/>
              </p:nvSpPr>
              <p:spPr bwMode="auto">
                <a:xfrm>
                  <a:off x="1289" y="3224"/>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28235" name="Rectangle 87"/>
                <p:cNvSpPr>
                  <a:spLocks noChangeArrowheads="1"/>
                </p:cNvSpPr>
                <p:nvPr/>
              </p:nvSpPr>
              <p:spPr bwMode="auto">
                <a:xfrm>
                  <a:off x="1289" y="322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36" name="Freeform 88"/>
                <p:cNvSpPr>
                  <a:spLocks/>
                </p:cNvSpPr>
                <p:nvPr/>
              </p:nvSpPr>
              <p:spPr bwMode="auto">
                <a:xfrm>
                  <a:off x="1302" y="3191"/>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28237" name="Freeform 89"/>
                <p:cNvSpPr>
                  <a:spLocks/>
                </p:cNvSpPr>
                <p:nvPr/>
              </p:nvSpPr>
              <p:spPr bwMode="auto">
                <a:xfrm>
                  <a:off x="1303" y="3191"/>
                  <a:ext cx="10" cy="27"/>
                </a:xfrm>
                <a:custGeom>
                  <a:avLst/>
                  <a:gdLst>
                    <a:gd name="T0" fmla="*/ 1 w 10"/>
                    <a:gd name="T1" fmla="*/ 0 h 27"/>
                    <a:gd name="T2" fmla="*/ 0 w 10"/>
                    <a:gd name="T3" fmla="*/ 27 h 27"/>
                    <a:gd name="T4" fmla="*/ 9 w 10"/>
                    <a:gd name="T5" fmla="*/ 27 h 27"/>
                    <a:gd name="T6" fmla="*/ 10 w 10"/>
                    <a:gd name="T7" fmla="*/ 0 h 27"/>
                    <a:gd name="T8" fmla="*/ 1 w 10"/>
                    <a:gd name="T9" fmla="*/ 0 h 27"/>
                    <a:gd name="T10" fmla="*/ 0 60000 65536"/>
                    <a:gd name="T11" fmla="*/ 0 60000 65536"/>
                    <a:gd name="T12" fmla="*/ 0 60000 65536"/>
                    <a:gd name="T13" fmla="*/ 0 60000 65536"/>
                    <a:gd name="T14" fmla="*/ 0 60000 65536"/>
                    <a:gd name="T15" fmla="*/ 0 w 10"/>
                    <a:gd name="T16" fmla="*/ 0 h 27"/>
                    <a:gd name="T17" fmla="*/ 10 w 10"/>
                    <a:gd name="T18" fmla="*/ 27 h 27"/>
                  </a:gdLst>
                  <a:ahLst/>
                  <a:cxnLst>
                    <a:cxn ang="T10">
                      <a:pos x="T0" y="T1"/>
                    </a:cxn>
                    <a:cxn ang="T11">
                      <a:pos x="T2" y="T3"/>
                    </a:cxn>
                    <a:cxn ang="T12">
                      <a:pos x="T4" y="T5"/>
                    </a:cxn>
                    <a:cxn ang="T13">
                      <a:pos x="T6" y="T7"/>
                    </a:cxn>
                    <a:cxn ang="T14">
                      <a:pos x="T8" y="T9"/>
                    </a:cxn>
                  </a:cxnLst>
                  <a:rect l="T15" t="T16" r="T17" b="T18"/>
                  <a:pathLst>
                    <a:path w="10" h="27">
                      <a:moveTo>
                        <a:pt x="1" y="0"/>
                      </a:moveTo>
                      <a:lnTo>
                        <a:pt x="0" y="27"/>
                      </a:lnTo>
                      <a:lnTo>
                        <a:pt x="9" y="27"/>
                      </a:lnTo>
                      <a:lnTo>
                        <a:pt x="10" y="0"/>
                      </a:lnTo>
                      <a:lnTo>
                        <a:pt x="1" y="0"/>
                      </a:lnTo>
                      <a:close/>
                    </a:path>
                  </a:pathLst>
                </a:custGeom>
                <a:solidFill>
                  <a:srgbClr val="FFFF00"/>
                </a:solidFill>
                <a:ln w="0">
                  <a:solidFill>
                    <a:srgbClr val="FFFF00"/>
                  </a:solidFill>
                  <a:round/>
                  <a:headEnd/>
                  <a:tailEnd/>
                </a:ln>
              </p:spPr>
              <p:txBody>
                <a:bodyPr/>
                <a:lstStyle/>
                <a:p>
                  <a:endParaRPr lang="fr-FR"/>
                </a:p>
              </p:txBody>
            </p:sp>
            <p:sp>
              <p:nvSpPr>
                <p:cNvPr id="28238" name="Rectangle 90"/>
                <p:cNvSpPr>
                  <a:spLocks noChangeArrowheads="1"/>
                </p:cNvSpPr>
                <p:nvPr/>
              </p:nvSpPr>
              <p:spPr bwMode="auto">
                <a:xfrm>
                  <a:off x="1303" y="319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39" name="Freeform 91"/>
                <p:cNvSpPr>
                  <a:spLocks/>
                </p:cNvSpPr>
                <p:nvPr/>
              </p:nvSpPr>
              <p:spPr bwMode="auto">
                <a:xfrm>
                  <a:off x="1312" y="3191"/>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8240" name="Rectangle 92"/>
                <p:cNvSpPr>
                  <a:spLocks noChangeArrowheads="1"/>
                </p:cNvSpPr>
                <p:nvPr/>
              </p:nvSpPr>
              <p:spPr bwMode="auto">
                <a:xfrm>
                  <a:off x="1312" y="319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41" name="Freeform 93"/>
                <p:cNvSpPr>
                  <a:spLocks/>
                </p:cNvSpPr>
                <p:nvPr/>
              </p:nvSpPr>
              <p:spPr bwMode="auto">
                <a:xfrm>
                  <a:off x="1315" y="3191"/>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8242" name="Rectangle 94"/>
                <p:cNvSpPr>
                  <a:spLocks noChangeArrowheads="1"/>
                </p:cNvSpPr>
                <p:nvPr/>
              </p:nvSpPr>
              <p:spPr bwMode="auto">
                <a:xfrm>
                  <a:off x="1315" y="319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43" name="Freeform 95"/>
                <p:cNvSpPr>
                  <a:spLocks/>
                </p:cNvSpPr>
                <p:nvPr/>
              </p:nvSpPr>
              <p:spPr bwMode="auto">
                <a:xfrm>
                  <a:off x="1318" y="3191"/>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8244" name="Rectangle 96"/>
                <p:cNvSpPr>
                  <a:spLocks noChangeArrowheads="1"/>
                </p:cNvSpPr>
                <p:nvPr/>
              </p:nvSpPr>
              <p:spPr bwMode="auto">
                <a:xfrm>
                  <a:off x="1318" y="319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45" name="Freeform 97"/>
                <p:cNvSpPr>
                  <a:spLocks/>
                </p:cNvSpPr>
                <p:nvPr/>
              </p:nvSpPr>
              <p:spPr bwMode="auto">
                <a:xfrm>
                  <a:off x="1322" y="3191"/>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246" name="Rectangle 98"/>
                <p:cNvSpPr>
                  <a:spLocks noChangeArrowheads="1"/>
                </p:cNvSpPr>
                <p:nvPr/>
              </p:nvSpPr>
              <p:spPr bwMode="auto">
                <a:xfrm>
                  <a:off x="1322" y="319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47" name="Freeform 99"/>
                <p:cNvSpPr>
                  <a:spLocks/>
                </p:cNvSpPr>
                <p:nvPr/>
              </p:nvSpPr>
              <p:spPr bwMode="auto">
                <a:xfrm>
                  <a:off x="1327" y="3191"/>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8248" name="Rectangle 100"/>
                <p:cNvSpPr>
                  <a:spLocks noChangeArrowheads="1"/>
                </p:cNvSpPr>
                <p:nvPr/>
              </p:nvSpPr>
              <p:spPr bwMode="auto">
                <a:xfrm>
                  <a:off x="1327" y="319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49" name="Freeform 101"/>
                <p:cNvSpPr>
                  <a:spLocks/>
                </p:cNvSpPr>
                <p:nvPr/>
              </p:nvSpPr>
              <p:spPr bwMode="auto">
                <a:xfrm>
                  <a:off x="1330" y="3191"/>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8250" name="Rectangle 102"/>
                <p:cNvSpPr>
                  <a:spLocks noChangeArrowheads="1"/>
                </p:cNvSpPr>
                <p:nvPr/>
              </p:nvSpPr>
              <p:spPr bwMode="auto">
                <a:xfrm>
                  <a:off x="1330" y="319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51" name="Freeform 103"/>
                <p:cNvSpPr>
                  <a:spLocks/>
                </p:cNvSpPr>
                <p:nvPr/>
              </p:nvSpPr>
              <p:spPr bwMode="auto">
                <a:xfrm>
                  <a:off x="1336" y="3191"/>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252" name="Rectangle 104"/>
                <p:cNvSpPr>
                  <a:spLocks noChangeArrowheads="1"/>
                </p:cNvSpPr>
                <p:nvPr/>
              </p:nvSpPr>
              <p:spPr bwMode="auto">
                <a:xfrm>
                  <a:off x="1336" y="319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53" name="Freeform 105"/>
                <p:cNvSpPr>
                  <a:spLocks/>
                </p:cNvSpPr>
                <p:nvPr/>
              </p:nvSpPr>
              <p:spPr bwMode="auto">
                <a:xfrm>
                  <a:off x="1338" y="3191"/>
                  <a:ext cx="8" cy="27"/>
                </a:xfrm>
                <a:custGeom>
                  <a:avLst/>
                  <a:gdLst>
                    <a:gd name="T0" fmla="*/ 1 w 8"/>
                    <a:gd name="T1" fmla="*/ 0 h 27"/>
                    <a:gd name="T2" fmla="*/ 0 w 8"/>
                    <a:gd name="T3" fmla="*/ 27 h 27"/>
                    <a:gd name="T4" fmla="*/ 7 w 8"/>
                    <a:gd name="T5" fmla="*/ 27 h 27"/>
                    <a:gd name="T6" fmla="*/ 8 w 8"/>
                    <a:gd name="T7" fmla="*/ 0 h 27"/>
                    <a:gd name="T8" fmla="*/ 1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1" y="0"/>
                      </a:moveTo>
                      <a:lnTo>
                        <a:pt x="0" y="27"/>
                      </a:lnTo>
                      <a:lnTo>
                        <a:pt x="7" y="27"/>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28254" name="Rectangle 106"/>
                <p:cNvSpPr>
                  <a:spLocks noChangeArrowheads="1"/>
                </p:cNvSpPr>
                <p:nvPr/>
              </p:nvSpPr>
              <p:spPr bwMode="auto">
                <a:xfrm>
                  <a:off x="1338" y="319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55" name="Freeform 107"/>
                <p:cNvSpPr>
                  <a:spLocks/>
                </p:cNvSpPr>
                <p:nvPr/>
              </p:nvSpPr>
              <p:spPr bwMode="auto">
                <a:xfrm>
                  <a:off x="1357" y="3168"/>
                  <a:ext cx="27" cy="16"/>
                </a:xfrm>
                <a:custGeom>
                  <a:avLst/>
                  <a:gdLst>
                    <a:gd name="T0" fmla="*/ 0 w 27"/>
                    <a:gd name="T1" fmla="*/ 11 h 16"/>
                    <a:gd name="T2" fmla="*/ 25 w 27"/>
                    <a:gd name="T3" fmla="*/ 16 h 16"/>
                    <a:gd name="T4" fmla="*/ 27 w 27"/>
                    <a:gd name="T5" fmla="*/ 5 h 16"/>
                    <a:gd name="T6" fmla="*/ 3 w 27"/>
                    <a:gd name="T7" fmla="*/ 0 h 16"/>
                    <a:gd name="T8" fmla="*/ 0 w 27"/>
                    <a:gd name="T9" fmla="*/ 11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0" y="11"/>
                      </a:moveTo>
                      <a:lnTo>
                        <a:pt x="25" y="16"/>
                      </a:lnTo>
                      <a:lnTo>
                        <a:pt x="27" y="5"/>
                      </a:lnTo>
                      <a:lnTo>
                        <a:pt x="3" y="0"/>
                      </a:lnTo>
                      <a:lnTo>
                        <a:pt x="0" y="11"/>
                      </a:lnTo>
                      <a:close/>
                    </a:path>
                  </a:pathLst>
                </a:custGeom>
                <a:solidFill>
                  <a:srgbClr val="FFFF00"/>
                </a:solidFill>
                <a:ln w="0">
                  <a:solidFill>
                    <a:srgbClr val="FFFF00"/>
                  </a:solidFill>
                  <a:round/>
                  <a:headEnd/>
                  <a:tailEnd/>
                </a:ln>
              </p:spPr>
              <p:txBody>
                <a:bodyPr/>
                <a:lstStyle/>
                <a:p>
                  <a:endParaRPr lang="fr-FR"/>
                </a:p>
              </p:txBody>
            </p:sp>
            <p:sp>
              <p:nvSpPr>
                <p:cNvPr id="28256" name="Freeform 108"/>
                <p:cNvSpPr>
                  <a:spLocks/>
                </p:cNvSpPr>
                <p:nvPr/>
              </p:nvSpPr>
              <p:spPr bwMode="auto">
                <a:xfrm>
                  <a:off x="1371" y="3157"/>
                  <a:ext cx="11" cy="27"/>
                </a:xfrm>
                <a:custGeom>
                  <a:avLst/>
                  <a:gdLst>
                    <a:gd name="T0" fmla="*/ 2 w 11"/>
                    <a:gd name="T1" fmla="*/ 0 h 27"/>
                    <a:gd name="T2" fmla="*/ 0 w 11"/>
                    <a:gd name="T3" fmla="*/ 27 h 27"/>
                    <a:gd name="T4" fmla="*/ 10 w 11"/>
                    <a:gd name="T5" fmla="*/ 27 h 27"/>
                    <a:gd name="T6" fmla="*/ 11 w 11"/>
                    <a:gd name="T7" fmla="*/ 0 h 27"/>
                    <a:gd name="T8" fmla="*/ 2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2" y="0"/>
                      </a:moveTo>
                      <a:lnTo>
                        <a:pt x="0" y="27"/>
                      </a:lnTo>
                      <a:lnTo>
                        <a:pt x="10" y="27"/>
                      </a:lnTo>
                      <a:lnTo>
                        <a:pt x="11" y="0"/>
                      </a:lnTo>
                      <a:lnTo>
                        <a:pt x="2" y="0"/>
                      </a:lnTo>
                      <a:close/>
                    </a:path>
                  </a:pathLst>
                </a:custGeom>
                <a:solidFill>
                  <a:srgbClr val="FFFF00"/>
                </a:solidFill>
                <a:ln w="0">
                  <a:solidFill>
                    <a:srgbClr val="FFFF00"/>
                  </a:solidFill>
                  <a:round/>
                  <a:headEnd/>
                  <a:tailEnd/>
                </a:ln>
              </p:spPr>
              <p:txBody>
                <a:bodyPr/>
                <a:lstStyle/>
                <a:p>
                  <a:endParaRPr lang="fr-FR"/>
                </a:p>
              </p:txBody>
            </p:sp>
            <p:sp>
              <p:nvSpPr>
                <p:cNvPr id="28257" name="Freeform 109"/>
                <p:cNvSpPr>
                  <a:spLocks/>
                </p:cNvSpPr>
                <p:nvPr/>
              </p:nvSpPr>
              <p:spPr bwMode="auto">
                <a:xfrm>
                  <a:off x="1360" y="3158"/>
                  <a:ext cx="24" cy="27"/>
                </a:xfrm>
                <a:custGeom>
                  <a:avLst/>
                  <a:gdLst>
                    <a:gd name="T0" fmla="*/ 0 w 24"/>
                    <a:gd name="T1" fmla="*/ 11 h 27"/>
                    <a:gd name="T2" fmla="*/ 11 w 24"/>
                    <a:gd name="T3" fmla="*/ 0 h 27"/>
                    <a:gd name="T4" fmla="*/ 24 w 24"/>
                    <a:gd name="T5" fmla="*/ 17 h 27"/>
                    <a:gd name="T6" fmla="*/ 11 w 24"/>
                    <a:gd name="T7" fmla="*/ 27 h 27"/>
                    <a:gd name="T8" fmla="*/ 0 w 24"/>
                    <a:gd name="T9" fmla="*/ 11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11"/>
                      </a:moveTo>
                      <a:lnTo>
                        <a:pt x="11" y="0"/>
                      </a:lnTo>
                      <a:lnTo>
                        <a:pt x="24" y="17"/>
                      </a:lnTo>
                      <a:lnTo>
                        <a:pt x="11" y="27"/>
                      </a:lnTo>
                      <a:lnTo>
                        <a:pt x="0" y="11"/>
                      </a:lnTo>
                      <a:close/>
                    </a:path>
                  </a:pathLst>
                </a:custGeom>
                <a:solidFill>
                  <a:srgbClr val="FFFF00"/>
                </a:solidFill>
                <a:ln w="0">
                  <a:solidFill>
                    <a:srgbClr val="FFFF00"/>
                  </a:solidFill>
                  <a:round/>
                  <a:headEnd/>
                  <a:tailEnd/>
                </a:ln>
              </p:spPr>
              <p:txBody>
                <a:bodyPr/>
                <a:lstStyle/>
                <a:p>
                  <a:endParaRPr lang="fr-FR"/>
                </a:p>
              </p:txBody>
            </p:sp>
            <p:sp>
              <p:nvSpPr>
                <p:cNvPr id="28258" name="Freeform 110"/>
                <p:cNvSpPr>
                  <a:spLocks/>
                </p:cNvSpPr>
                <p:nvPr/>
              </p:nvSpPr>
              <p:spPr bwMode="auto">
                <a:xfrm>
                  <a:off x="1381" y="3157"/>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259" name="Rectangle 111"/>
                <p:cNvSpPr>
                  <a:spLocks noChangeArrowheads="1"/>
                </p:cNvSpPr>
                <p:nvPr/>
              </p:nvSpPr>
              <p:spPr bwMode="auto">
                <a:xfrm>
                  <a:off x="1381" y="315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60" name="Freeform 112"/>
                <p:cNvSpPr>
                  <a:spLocks/>
                </p:cNvSpPr>
                <p:nvPr/>
              </p:nvSpPr>
              <p:spPr bwMode="auto">
                <a:xfrm>
                  <a:off x="1383" y="3157"/>
                  <a:ext cx="15" cy="27"/>
                </a:xfrm>
                <a:custGeom>
                  <a:avLst/>
                  <a:gdLst>
                    <a:gd name="T0" fmla="*/ 1 w 15"/>
                    <a:gd name="T1" fmla="*/ 0 h 27"/>
                    <a:gd name="T2" fmla="*/ 0 w 15"/>
                    <a:gd name="T3" fmla="*/ 27 h 27"/>
                    <a:gd name="T4" fmla="*/ 14 w 15"/>
                    <a:gd name="T5" fmla="*/ 27 h 27"/>
                    <a:gd name="T6" fmla="*/ 15 w 15"/>
                    <a:gd name="T7" fmla="*/ 0 h 27"/>
                    <a:gd name="T8" fmla="*/ 1 w 15"/>
                    <a:gd name="T9" fmla="*/ 0 h 27"/>
                    <a:gd name="T10" fmla="*/ 0 60000 65536"/>
                    <a:gd name="T11" fmla="*/ 0 60000 65536"/>
                    <a:gd name="T12" fmla="*/ 0 60000 65536"/>
                    <a:gd name="T13" fmla="*/ 0 60000 65536"/>
                    <a:gd name="T14" fmla="*/ 0 60000 65536"/>
                    <a:gd name="T15" fmla="*/ 0 w 15"/>
                    <a:gd name="T16" fmla="*/ 0 h 27"/>
                    <a:gd name="T17" fmla="*/ 15 w 15"/>
                    <a:gd name="T18" fmla="*/ 27 h 27"/>
                  </a:gdLst>
                  <a:ahLst/>
                  <a:cxnLst>
                    <a:cxn ang="T10">
                      <a:pos x="T0" y="T1"/>
                    </a:cxn>
                    <a:cxn ang="T11">
                      <a:pos x="T2" y="T3"/>
                    </a:cxn>
                    <a:cxn ang="T12">
                      <a:pos x="T4" y="T5"/>
                    </a:cxn>
                    <a:cxn ang="T13">
                      <a:pos x="T6" y="T7"/>
                    </a:cxn>
                    <a:cxn ang="T14">
                      <a:pos x="T8" y="T9"/>
                    </a:cxn>
                  </a:cxnLst>
                  <a:rect l="T15" t="T16" r="T17" b="T18"/>
                  <a:pathLst>
                    <a:path w="15" h="27">
                      <a:moveTo>
                        <a:pt x="1" y="0"/>
                      </a:moveTo>
                      <a:lnTo>
                        <a:pt x="0" y="27"/>
                      </a:lnTo>
                      <a:lnTo>
                        <a:pt x="14" y="27"/>
                      </a:lnTo>
                      <a:lnTo>
                        <a:pt x="15" y="0"/>
                      </a:lnTo>
                      <a:lnTo>
                        <a:pt x="1" y="0"/>
                      </a:lnTo>
                      <a:close/>
                    </a:path>
                  </a:pathLst>
                </a:custGeom>
                <a:solidFill>
                  <a:srgbClr val="FFFF00"/>
                </a:solidFill>
                <a:ln w="0">
                  <a:solidFill>
                    <a:srgbClr val="FFFF00"/>
                  </a:solidFill>
                  <a:round/>
                  <a:headEnd/>
                  <a:tailEnd/>
                </a:ln>
              </p:spPr>
              <p:txBody>
                <a:bodyPr/>
                <a:lstStyle/>
                <a:p>
                  <a:endParaRPr lang="fr-FR"/>
                </a:p>
              </p:txBody>
            </p:sp>
            <p:sp>
              <p:nvSpPr>
                <p:cNvPr id="28261" name="Rectangle 113"/>
                <p:cNvSpPr>
                  <a:spLocks noChangeArrowheads="1"/>
                </p:cNvSpPr>
                <p:nvPr/>
              </p:nvSpPr>
              <p:spPr bwMode="auto">
                <a:xfrm>
                  <a:off x="1383" y="315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62" name="Freeform 114"/>
                <p:cNvSpPr>
                  <a:spLocks/>
                </p:cNvSpPr>
                <p:nvPr/>
              </p:nvSpPr>
              <p:spPr bwMode="auto">
                <a:xfrm>
                  <a:off x="1397" y="3157"/>
                  <a:ext cx="5" cy="27"/>
                </a:xfrm>
                <a:custGeom>
                  <a:avLst/>
                  <a:gdLst>
                    <a:gd name="T0" fmla="*/ 1 w 5"/>
                    <a:gd name="T1" fmla="*/ 0 h 27"/>
                    <a:gd name="T2" fmla="*/ 0 w 5"/>
                    <a:gd name="T3" fmla="*/ 27 h 27"/>
                    <a:gd name="T4" fmla="*/ 3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3"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8263" name="Rectangle 115"/>
                <p:cNvSpPr>
                  <a:spLocks noChangeArrowheads="1"/>
                </p:cNvSpPr>
                <p:nvPr/>
              </p:nvSpPr>
              <p:spPr bwMode="auto">
                <a:xfrm>
                  <a:off x="1397" y="315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64" name="Freeform 116"/>
                <p:cNvSpPr>
                  <a:spLocks/>
                </p:cNvSpPr>
                <p:nvPr/>
              </p:nvSpPr>
              <p:spPr bwMode="auto">
                <a:xfrm>
                  <a:off x="1400" y="3157"/>
                  <a:ext cx="5" cy="27"/>
                </a:xfrm>
                <a:custGeom>
                  <a:avLst/>
                  <a:gdLst>
                    <a:gd name="T0" fmla="*/ 2 w 5"/>
                    <a:gd name="T1" fmla="*/ 0 h 27"/>
                    <a:gd name="T2" fmla="*/ 0 w 5"/>
                    <a:gd name="T3" fmla="*/ 27 h 27"/>
                    <a:gd name="T4" fmla="*/ 4 w 5"/>
                    <a:gd name="T5" fmla="*/ 27 h 27"/>
                    <a:gd name="T6" fmla="*/ 5 w 5"/>
                    <a:gd name="T7" fmla="*/ 0 h 27"/>
                    <a:gd name="T8" fmla="*/ 2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2" y="0"/>
                      </a:moveTo>
                      <a:lnTo>
                        <a:pt x="0" y="27"/>
                      </a:lnTo>
                      <a:lnTo>
                        <a:pt x="4" y="27"/>
                      </a:lnTo>
                      <a:lnTo>
                        <a:pt x="5" y="0"/>
                      </a:lnTo>
                      <a:lnTo>
                        <a:pt x="2" y="0"/>
                      </a:lnTo>
                      <a:close/>
                    </a:path>
                  </a:pathLst>
                </a:custGeom>
                <a:solidFill>
                  <a:srgbClr val="FFFF00"/>
                </a:solidFill>
                <a:ln w="0">
                  <a:solidFill>
                    <a:srgbClr val="FFFF00"/>
                  </a:solidFill>
                  <a:round/>
                  <a:headEnd/>
                  <a:tailEnd/>
                </a:ln>
              </p:spPr>
              <p:txBody>
                <a:bodyPr/>
                <a:lstStyle/>
                <a:p>
                  <a:endParaRPr lang="fr-FR"/>
                </a:p>
              </p:txBody>
            </p:sp>
            <p:sp>
              <p:nvSpPr>
                <p:cNvPr id="28265" name="Rectangle 117"/>
                <p:cNvSpPr>
                  <a:spLocks noChangeArrowheads="1"/>
                </p:cNvSpPr>
                <p:nvPr/>
              </p:nvSpPr>
              <p:spPr bwMode="auto">
                <a:xfrm>
                  <a:off x="1400" y="315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66" name="Freeform 118"/>
                <p:cNvSpPr>
                  <a:spLocks/>
                </p:cNvSpPr>
                <p:nvPr/>
              </p:nvSpPr>
              <p:spPr bwMode="auto">
                <a:xfrm>
                  <a:off x="1427" y="3135"/>
                  <a:ext cx="29" cy="29"/>
                </a:xfrm>
                <a:custGeom>
                  <a:avLst/>
                  <a:gdLst>
                    <a:gd name="T0" fmla="*/ 0 w 29"/>
                    <a:gd name="T1" fmla="*/ 26 h 29"/>
                    <a:gd name="T2" fmla="*/ 26 w 29"/>
                    <a:gd name="T3" fmla="*/ 29 h 29"/>
                    <a:gd name="T4" fmla="*/ 29 w 29"/>
                    <a:gd name="T5" fmla="*/ 3 h 29"/>
                    <a:gd name="T6" fmla="*/ 4 w 29"/>
                    <a:gd name="T7" fmla="*/ 0 h 29"/>
                    <a:gd name="T8" fmla="*/ 0 w 29"/>
                    <a:gd name="T9" fmla="*/ 26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26"/>
                      </a:moveTo>
                      <a:lnTo>
                        <a:pt x="26" y="29"/>
                      </a:lnTo>
                      <a:lnTo>
                        <a:pt x="29" y="3"/>
                      </a:lnTo>
                      <a:lnTo>
                        <a:pt x="4" y="0"/>
                      </a:lnTo>
                      <a:lnTo>
                        <a:pt x="0" y="26"/>
                      </a:lnTo>
                      <a:close/>
                    </a:path>
                  </a:pathLst>
                </a:custGeom>
                <a:solidFill>
                  <a:srgbClr val="FFFF00"/>
                </a:solidFill>
                <a:ln w="0">
                  <a:solidFill>
                    <a:srgbClr val="FFFF00"/>
                  </a:solidFill>
                  <a:round/>
                  <a:headEnd/>
                  <a:tailEnd/>
                </a:ln>
              </p:spPr>
              <p:txBody>
                <a:bodyPr/>
                <a:lstStyle/>
                <a:p>
                  <a:endParaRPr lang="fr-FR"/>
                </a:p>
              </p:txBody>
            </p:sp>
            <p:sp>
              <p:nvSpPr>
                <p:cNvPr id="28267" name="Freeform 119"/>
                <p:cNvSpPr>
                  <a:spLocks/>
                </p:cNvSpPr>
                <p:nvPr/>
              </p:nvSpPr>
              <p:spPr bwMode="auto">
                <a:xfrm>
                  <a:off x="1442" y="3123"/>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268" name="Freeform 120"/>
                <p:cNvSpPr>
                  <a:spLocks/>
                </p:cNvSpPr>
                <p:nvPr/>
              </p:nvSpPr>
              <p:spPr bwMode="auto">
                <a:xfrm>
                  <a:off x="1429" y="3124"/>
                  <a:ext cx="26" cy="27"/>
                </a:xfrm>
                <a:custGeom>
                  <a:avLst/>
                  <a:gdLst>
                    <a:gd name="T0" fmla="*/ 0 w 26"/>
                    <a:gd name="T1" fmla="*/ 12 h 27"/>
                    <a:gd name="T2" fmla="*/ 13 w 26"/>
                    <a:gd name="T3" fmla="*/ 0 h 27"/>
                    <a:gd name="T4" fmla="*/ 26 w 26"/>
                    <a:gd name="T5" fmla="*/ 15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5"/>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28269" name="Freeform 121"/>
                <p:cNvSpPr>
                  <a:spLocks/>
                </p:cNvSpPr>
                <p:nvPr/>
              </p:nvSpPr>
              <p:spPr bwMode="auto">
                <a:xfrm>
                  <a:off x="1447" y="3123"/>
                  <a:ext cx="8" cy="27"/>
                </a:xfrm>
                <a:custGeom>
                  <a:avLst/>
                  <a:gdLst>
                    <a:gd name="T0" fmla="*/ 1 w 8"/>
                    <a:gd name="T1" fmla="*/ 0 h 27"/>
                    <a:gd name="T2" fmla="*/ 0 w 8"/>
                    <a:gd name="T3" fmla="*/ 27 h 27"/>
                    <a:gd name="T4" fmla="*/ 7 w 8"/>
                    <a:gd name="T5" fmla="*/ 27 h 27"/>
                    <a:gd name="T6" fmla="*/ 8 w 8"/>
                    <a:gd name="T7" fmla="*/ 0 h 27"/>
                    <a:gd name="T8" fmla="*/ 1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1" y="0"/>
                      </a:moveTo>
                      <a:lnTo>
                        <a:pt x="0" y="27"/>
                      </a:lnTo>
                      <a:lnTo>
                        <a:pt x="7" y="27"/>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28270" name="Rectangle 122"/>
                <p:cNvSpPr>
                  <a:spLocks noChangeArrowheads="1"/>
                </p:cNvSpPr>
                <p:nvPr/>
              </p:nvSpPr>
              <p:spPr bwMode="auto">
                <a:xfrm>
                  <a:off x="1447" y="312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71" name="Freeform 123"/>
                <p:cNvSpPr>
                  <a:spLocks/>
                </p:cNvSpPr>
                <p:nvPr/>
              </p:nvSpPr>
              <p:spPr bwMode="auto">
                <a:xfrm>
                  <a:off x="1454" y="3123"/>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8272" name="Rectangle 124"/>
                <p:cNvSpPr>
                  <a:spLocks noChangeArrowheads="1"/>
                </p:cNvSpPr>
                <p:nvPr/>
              </p:nvSpPr>
              <p:spPr bwMode="auto">
                <a:xfrm>
                  <a:off x="1454" y="312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73" name="Freeform 125"/>
                <p:cNvSpPr>
                  <a:spLocks/>
                </p:cNvSpPr>
                <p:nvPr/>
              </p:nvSpPr>
              <p:spPr bwMode="auto">
                <a:xfrm>
                  <a:off x="1464" y="3103"/>
                  <a:ext cx="26" cy="6"/>
                </a:xfrm>
                <a:custGeom>
                  <a:avLst/>
                  <a:gdLst>
                    <a:gd name="T0" fmla="*/ 0 w 26"/>
                    <a:gd name="T1" fmla="*/ 5 h 6"/>
                    <a:gd name="T2" fmla="*/ 26 w 26"/>
                    <a:gd name="T3" fmla="*/ 6 h 6"/>
                    <a:gd name="T4" fmla="*/ 26 w 26"/>
                    <a:gd name="T5" fmla="*/ 1 h 6"/>
                    <a:gd name="T6" fmla="*/ 0 w 26"/>
                    <a:gd name="T7" fmla="*/ 0 h 6"/>
                    <a:gd name="T8" fmla="*/ 0 w 26"/>
                    <a:gd name="T9" fmla="*/ 5 h 6"/>
                    <a:gd name="T10" fmla="*/ 0 60000 65536"/>
                    <a:gd name="T11" fmla="*/ 0 60000 65536"/>
                    <a:gd name="T12" fmla="*/ 0 60000 65536"/>
                    <a:gd name="T13" fmla="*/ 0 60000 65536"/>
                    <a:gd name="T14" fmla="*/ 0 60000 65536"/>
                    <a:gd name="T15" fmla="*/ 0 w 26"/>
                    <a:gd name="T16" fmla="*/ 0 h 6"/>
                    <a:gd name="T17" fmla="*/ 26 w 26"/>
                    <a:gd name="T18" fmla="*/ 6 h 6"/>
                  </a:gdLst>
                  <a:ahLst/>
                  <a:cxnLst>
                    <a:cxn ang="T10">
                      <a:pos x="T0" y="T1"/>
                    </a:cxn>
                    <a:cxn ang="T11">
                      <a:pos x="T2" y="T3"/>
                    </a:cxn>
                    <a:cxn ang="T12">
                      <a:pos x="T4" y="T5"/>
                    </a:cxn>
                    <a:cxn ang="T13">
                      <a:pos x="T6" y="T7"/>
                    </a:cxn>
                    <a:cxn ang="T14">
                      <a:pos x="T8" y="T9"/>
                    </a:cxn>
                  </a:cxnLst>
                  <a:rect l="T15" t="T16" r="T17" b="T18"/>
                  <a:pathLst>
                    <a:path w="26" h="6">
                      <a:moveTo>
                        <a:pt x="0" y="5"/>
                      </a:moveTo>
                      <a:lnTo>
                        <a:pt x="26" y="6"/>
                      </a:lnTo>
                      <a:lnTo>
                        <a:pt x="26" y="1"/>
                      </a:lnTo>
                      <a:lnTo>
                        <a:pt x="0" y="0"/>
                      </a:lnTo>
                      <a:lnTo>
                        <a:pt x="0" y="5"/>
                      </a:lnTo>
                      <a:close/>
                    </a:path>
                  </a:pathLst>
                </a:custGeom>
                <a:solidFill>
                  <a:srgbClr val="FFFF00"/>
                </a:solidFill>
                <a:ln w="0">
                  <a:solidFill>
                    <a:srgbClr val="FFFF00"/>
                  </a:solidFill>
                  <a:round/>
                  <a:headEnd/>
                  <a:tailEnd/>
                </a:ln>
              </p:spPr>
              <p:txBody>
                <a:bodyPr/>
                <a:lstStyle/>
                <a:p>
                  <a:endParaRPr lang="fr-FR"/>
                </a:p>
              </p:txBody>
            </p:sp>
            <p:sp>
              <p:nvSpPr>
                <p:cNvPr id="28274" name="Freeform 126"/>
                <p:cNvSpPr>
                  <a:spLocks/>
                </p:cNvSpPr>
                <p:nvPr/>
              </p:nvSpPr>
              <p:spPr bwMode="auto">
                <a:xfrm>
                  <a:off x="1476" y="3090"/>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8275" name="Freeform 127"/>
                <p:cNvSpPr>
                  <a:spLocks/>
                </p:cNvSpPr>
                <p:nvPr/>
              </p:nvSpPr>
              <p:spPr bwMode="auto">
                <a:xfrm>
                  <a:off x="1463" y="3091"/>
                  <a:ext cx="26" cy="27"/>
                </a:xfrm>
                <a:custGeom>
                  <a:avLst/>
                  <a:gdLst>
                    <a:gd name="T0" fmla="*/ 0 w 26"/>
                    <a:gd name="T1" fmla="*/ 13 h 27"/>
                    <a:gd name="T2" fmla="*/ 13 w 26"/>
                    <a:gd name="T3" fmla="*/ 0 h 27"/>
                    <a:gd name="T4" fmla="*/ 26 w 26"/>
                    <a:gd name="T5" fmla="*/ 14 h 27"/>
                    <a:gd name="T6" fmla="*/ 13 w 26"/>
                    <a:gd name="T7" fmla="*/ 27 h 27"/>
                    <a:gd name="T8" fmla="*/ 0 w 26"/>
                    <a:gd name="T9" fmla="*/ 13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3"/>
                      </a:moveTo>
                      <a:lnTo>
                        <a:pt x="13" y="0"/>
                      </a:lnTo>
                      <a:lnTo>
                        <a:pt x="26" y="14"/>
                      </a:lnTo>
                      <a:lnTo>
                        <a:pt x="13" y="27"/>
                      </a:lnTo>
                      <a:lnTo>
                        <a:pt x="0" y="13"/>
                      </a:lnTo>
                      <a:close/>
                    </a:path>
                  </a:pathLst>
                </a:custGeom>
                <a:solidFill>
                  <a:srgbClr val="FFFF00"/>
                </a:solidFill>
                <a:ln w="0">
                  <a:solidFill>
                    <a:srgbClr val="FFFF00"/>
                  </a:solidFill>
                  <a:round/>
                  <a:headEnd/>
                  <a:tailEnd/>
                </a:ln>
              </p:spPr>
              <p:txBody>
                <a:bodyPr/>
                <a:lstStyle/>
                <a:p>
                  <a:endParaRPr lang="fr-FR"/>
                </a:p>
              </p:txBody>
            </p:sp>
            <p:sp>
              <p:nvSpPr>
                <p:cNvPr id="28276" name="Freeform 128"/>
                <p:cNvSpPr>
                  <a:spLocks/>
                </p:cNvSpPr>
                <p:nvPr/>
              </p:nvSpPr>
              <p:spPr bwMode="auto">
                <a:xfrm>
                  <a:off x="1482" y="3090"/>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277" name="Rectangle 129"/>
                <p:cNvSpPr>
                  <a:spLocks noChangeArrowheads="1"/>
                </p:cNvSpPr>
                <p:nvPr/>
              </p:nvSpPr>
              <p:spPr bwMode="auto">
                <a:xfrm>
                  <a:off x="1482" y="309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78" name="Freeform 130"/>
                <p:cNvSpPr>
                  <a:spLocks/>
                </p:cNvSpPr>
                <p:nvPr/>
              </p:nvSpPr>
              <p:spPr bwMode="auto">
                <a:xfrm>
                  <a:off x="1484" y="3090"/>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8279" name="Rectangle 131"/>
                <p:cNvSpPr>
                  <a:spLocks noChangeArrowheads="1"/>
                </p:cNvSpPr>
                <p:nvPr/>
              </p:nvSpPr>
              <p:spPr bwMode="auto">
                <a:xfrm>
                  <a:off x="1484" y="309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80" name="Freeform 132"/>
                <p:cNvSpPr>
                  <a:spLocks/>
                </p:cNvSpPr>
                <p:nvPr/>
              </p:nvSpPr>
              <p:spPr bwMode="auto">
                <a:xfrm>
                  <a:off x="1490" y="3090"/>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281" name="Rectangle 133"/>
                <p:cNvSpPr>
                  <a:spLocks noChangeArrowheads="1"/>
                </p:cNvSpPr>
                <p:nvPr/>
              </p:nvSpPr>
              <p:spPr bwMode="auto">
                <a:xfrm>
                  <a:off x="1490" y="309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82" name="Freeform 134"/>
                <p:cNvSpPr>
                  <a:spLocks/>
                </p:cNvSpPr>
                <p:nvPr/>
              </p:nvSpPr>
              <p:spPr bwMode="auto">
                <a:xfrm>
                  <a:off x="1492" y="3090"/>
                  <a:ext cx="15" cy="27"/>
                </a:xfrm>
                <a:custGeom>
                  <a:avLst/>
                  <a:gdLst>
                    <a:gd name="T0" fmla="*/ 1 w 15"/>
                    <a:gd name="T1" fmla="*/ 0 h 27"/>
                    <a:gd name="T2" fmla="*/ 0 w 15"/>
                    <a:gd name="T3" fmla="*/ 27 h 27"/>
                    <a:gd name="T4" fmla="*/ 14 w 15"/>
                    <a:gd name="T5" fmla="*/ 27 h 27"/>
                    <a:gd name="T6" fmla="*/ 15 w 15"/>
                    <a:gd name="T7" fmla="*/ 0 h 27"/>
                    <a:gd name="T8" fmla="*/ 1 w 15"/>
                    <a:gd name="T9" fmla="*/ 0 h 27"/>
                    <a:gd name="T10" fmla="*/ 0 60000 65536"/>
                    <a:gd name="T11" fmla="*/ 0 60000 65536"/>
                    <a:gd name="T12" fmla="*/ 0 60000 65536"/>
                    <a:gd name="T13" fmla="*/ 0 60000 65536"/>
                    <a:gd name="T14" fmla="*/ 0 60000 65536"/>
                    <a:gd name="T15" fmla="*/ 0 w 15"/>
                    <a:gd name="T16" fmla="*/ 0 h 27"/>
                    <a:gd name="T17" fmla="*/ 15 w 15"/>
                    <a:gd name="T18" fmla="*/ 27 h 27"/>
                  </a:gdLst>
                  <a:ahLst/>
                  <a:cxnLst>
                    <a:cxn ang="T10">
                      <a:pos x="T0" y="T1"/>
                    </a:cxn>
                    <a:cxn ang="T11">
                      <a:pos x="T2" y="T3"/>
                    </a:cxn>
                    <a:cxn ang="T12">
                      <a:pos x="T4" y="T5"/>
                    </a:cxn>
                    <a:cxn ang="T13">
                      <a:pos x="T6" y="T7"/>
                    </a:cxn>
                    <a:cxn ang="T14">
                      <a:pos x="T8" y="T9"/>
                    </a:cxn>
                  </a:cxnLst>
                  <a:rect l="T15" t="T16" r="T17" b="T18"/>
                  <a:pathLst>
                    <a:path w="15" h="27">
                      <a:moveTo>
                        <a:pt x="1" y="0"/>
                      </a:moveTo>
                      <a:lnTo>
                        <a:pt x="0" y="27"/>
                      </a:lnTo>
                      <a:lnTo>
                        <a:pt x="14" y="27"/>
                      </a:lnTo>
                      <a:lnTo>
                        <a:pt x="15" y="0"/>
                      </a:lnTo>
                      <a:lnTo>
                        <a:pt x="1" y="0"/>
                      </a:lnTo>
                      <a:close/>
                    </a:path>
                  </a:pathLst>
                </a:custGeom>
                <a:solidFill>
                  <a:srgbClr val="FFFF00"/>
                </a:solidFill>
                <a:ln w="0">
                  <a:solidFill>
                    <a:srgbClr val="FFFF00"/>
                  </a:solidFill>
                  <a:round/>
                  <a:headEnd/>
                  <a:tailEnd/>
                </a:ln>
              </p:spPr>
              <p:txBody>
                <a:bodyPr/>
                <a:lstStyle/>
                <a:p>
                  <a:endParaRPr lang="fr-FR"/>
                </a:p>
              </p:txBody>
            </p:sp>
            <p:sp>
              <p:nvSpPr>
                <p:cNvPr id="28283" name="Rectangle 135"/>
                <p:cNvSpPr>
                  <a:spLocks noChangeArrowheads="1"/>
                </p:cNvSpPr>
                <p:nvPr/>
              </p:nvSpPr>
              <p:spPr bwMode="auto">
                <a:xfrm>
                  <a:off x="1492" y="309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84" name="Freeform 136"/>
                <p:cNvSpPr>
                  <a:spLocks/>
                </p:cNvSpPr>
                <p:nvPr/>
              </p:nvSpPr>
              <p:spPr bwMode="auto">
                <a:xfrm>
                  <a:off x="1506" y="3090"/>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285" name="Rectangle 137"/>
                <p:cNvSpPr>
                  <a:spLocks noChangeArrowheads="1"/>
                </p:cNvSpPr>
                <p:nvPr/>
              </p:nvSpPr>
              <p:spPr bwMode="auto">
                <a:xfrm>
                  <a:off x="1506" y="309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86" name="Freeform 138"/>
                <p:cNvSpPr>
                  <a:spLocks/>
                </p:cNvSpPr>
                <p:nvPr/>
              </p:nvSpPr>
              <p:spPr bwMode="auto">
                <a:xfrm>
                  <a:off x="1511" y="3090"/>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287" name="Rectangle 139"/>
                <p:cNvSpPr>
                  <a:spLocks noChangeArrowheads="1"/>
                </p:cNvSpPr>
                <p:nvPr/>
              </p:nvSpPr>
              <p:spPr bwMode="auto">
                <a:xfrm>
                  <a:off x="1511" y="309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88" name="Freeform 140"/>
                <p:cNvSpPr>
                  <a:spLocks/>
                </p:cNvSpPr>
                <p:nvPr/>
              </p:nvSpPr>
              <p:spPr bwMode="auto">
                <a:xfrm>
                  <a:off x="1556" y="3090"/>
                  <a:ext cx="8" cy="27"/>
                </a:xfrm>
                <a:custGeom>
                  <a:avLst/>
                  <a:gdLst>
                    <a:gd name="T0" fmla="*/ 1 w 8"/>
                    <a:gd name="T1" fmla="*/ 0 h 27"/>
                    <a:gd name="T2" fmla="*/ 0 w 8"/>
                    <a:gd name="T3" fmla="*/ 27 h 27"/>
                    <a:gd name="T4" fmla="*/ 7 w 8"/>
                    <a:gd name="T5" fmla="*/ 27 h 27"/>
                    <a:gd name="T6" fmla="*/ 8 w 8"/>
                    <a:gd name="T7" fmla="*/ 0 h 27"/>
                    <a:gd name="T8" fmla="*/ 1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1" y="0"/>
                      </a:moveTo>
                      <a:lnTo>
                        <a:pt x="0" y="27"/>
                      </a:lnTo>
                      <a:lnTo>
                        <a:pt x="7" y="27"/>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28289" name="Freeform 141"/>
                <p:cNvSpPr>
                  <a:spLocks/>
                </p:cNvSpPr>
                <p:nvPr/>
              </p:nvSpPr>
              <p:spPr bwMode="auto">
                <a:xfrm>
                  <a:off x="1551" y="3068"/>
                  <a:ext cx="30" cy="37"/>
                </a:xfrm>
                <a:custGeom>
                  <a:avLst/>
                  <a:gdLst>
                    <a:gd name="T0" fmla="*/ 0 w 30"/>
                    <a:gd name="T1" fmla="*/ 33 h 37"/>
                    <a:gd name="T2" fmla="*/ 26 w 30"/>
                    <a:gd name="T3" fmla="*/ 37 h 37"/>
                    <a:gd name="T4" fmla="*/ 30 w 30"/>
                    <a:gd name="T5" fmla="*/ 3 h 37"/>
                    <a:gd name="T6" fmla="*/ 4 w 30"/>
                    <a:gd name="T7" fmla="*/ 0 h 37"/>
                    <a:gd name="T8" fmla="*/ 0 w 30"/>
                    <a:gd name="T9" fmla="*/ 33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33"/>
                      </a:moveTo>
                      <a:lnTo>
                        <a:pt x="26" y="37"/>
                      </a:lnTo>
                      <a:lnTo>
                        <a:pt x="30" y="3"/>
                      </a:lnTo>
                      <a:lnTo>
                        <a:pt x="4" y="0"/>
                      </a:lnTo>
                      <a:lnTo>
                        <a:pt x="0" y="33"/>
                      </a:lnTo>
                      <a:close/>
                    </a:path>
                  </a:pathLst>
                </a:custGeom>
                <a:solidFill>
                  <a:srgbClr val="FFFF00"/>
                </a:solidFill>
                <a:ln w="0">
                  <a:solidFill>
                    <a:srgbClr val="FFFF00"/>
                  </a:solidFill>
                  <a:round/>
                  <a:headEnd/>
                  <a:tailEnd/>
                </a:ln>
              </p:spPr>
              <p:txBody>
                <a:bodyPr/>
                <a:lstStyle/>
                <a:p>
                  <a:endParaRPr lang="fr-FR"/>
                </a:p>
              </p:txBody>
            </p:sp>
            <p:sp>
              <p:nvSpPr>
                <p:cNvPr id="28290" name="Freeform 142"/>
                <p:cNvSpPr>
                  <a:spLocks/>
                </p:cNvSpPr>
                <p:nvPr/>
              </p:nvSpPr>
              <p:spPr bwMode="auto">
                <a:xfrm>
                  <a:off x="1550" y="3091"/>
                  <a:ext cx="26" cy="27"/>
                </a:xfrm>
                <a:custGeom>
                  <a:avLst/>
                  <a:gdLst>
                    <a:gd name="T0" fmla="*/ 13 w 26"/>
                    <a:gd name="T1" fmla="*/ 0 h 27"/>
                    <a:gd name="T2" fmla="*/ 0 w 26"/>
                    <a:gd name="T3" fmla="*/ 12 h 27"/>
                    <a:gd name="T4" fmla="*/ 13 w 26"/>
                    <a:gd name="T5" fmla="*/ 27 h 27"/>
                    <a:gd name="T6" fmla="*/ 26 w 26"/>
                    <a:gd name="T7" fmla="*/ 15 h 27"/>
                    <a:gd name="T8" fmla="*/ 13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3" y="0"/>
                      </a:moveTo>
                      <a:lnTo>
                        <a:pt x="0" y="12"/>
                      </a:lnTo>
                      <a:lnTo>
                        <a:pt x="13" y="27"/>
                      </a:lnTo>
                      <a:lnTo>
                        <a:pt x="26" y="15"/>
                      </a:lnTo>
                      <a:lnTo>
                        <a:pt x="13" y="0"/>
                      </a:lnTo>
                      <a:close/>
                    </a:path>
                  </a:pathLst>
                </a:custGeom>
                <a:solidFill>
                  <a:srgbClr val="FFFF00"/>
                </a:solidFill>
                <a:ln w="0">
                  <a:solidFill>
                    <a:srgbClr val="FFFF00"/>
                  </a:solidFill>
                  <a:round/>
                  <a:headEnd/>
                  <a:tailEnd/>
                </a:ln>
              </p:spPr>
              <p:txBody>
                <a:bodyPr/>
                <a:lstStyle/>
                <a:p>
                  <a:endParaRPr lang="fr-FR"/>
                </a:p>
              </p:txBody>
            </p:sp>
            <p:sp>
              <p:nvSpPr>
                <p:cNvPr id="28291" name="Freeform 143"/>
                <p:cNvSpPr>
                  <a:spLocks/>
                </p:cNvSpPr>
                <p:nvPr/>
              </p:nvSpPr>
              <p:spPr bwMode="auto">
                <a:xfrm>
                  <a:off x="1567" y="3056"/>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8292" name="Freeform 144"/>
                <p:cNvSpPr>
                  <a:spLocks/>
                </p:cNvSpPr>
                <p:nvPr/>
              </p:nvSpPr>
              <p:spPr bwMode="auto">
                <a:xfrm>
                  <a:off x="1554" y="3057"/>
                  <a:ext cx="26" cy="27"/>
                </a:xfrm>
                <a:custGeom>
                  <a:avLst/>
                  <a:gdLst>
                    <a:gd name="T0" fmla="*/ 0 w 26"/>
                    <a:gd name="T1" fmla="*/ 12 h 27"/>
                    <a:gd name="T2" fmla="*/ 13 w 26"/>
                    <a:gd name="T3" fmla="*/ 0 h 27"/>
                    <a:gd name="T4" fmla="*/ 26 w 26"/>
                    <a:gd name="T5" fmla="*/ 15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5"/>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28293" name="Freeform 145"/>
                <p:cNvSpPr>
                  <a:spLocks/>
                </p:cNvSpPr>
                <p:nvPr/>
              </p:nvSpPr>
              <p:spPr bwMode="auto">
                <a:xfrm>
                  <a:off x="1597" y="3035"/>
                  <a:ext cx="29" cy="32"/>
                </a:xfrm>
                <a:custGeom>
                  <a:avLst/>
                  <a:gdLst>
                    <a:gd name="T0" fmla="*/ 0 w 29"/>
                    <a:gd name="T1" fmla="*/ 30 h 32"/>
                    <a:gd name="T2" fmla="*/ 26 w 29"/>
                    <a:gd name="T3" fmla="*/ 32 h 32"/>
                    <a:gd name="T4" fmla="*/ 29 w 29"/>
                    <a:gd name="T5" fmla="*/ 2 h 32"/>
                    <a:gd name="T6" fmla="*/ 3 w 29"/>
                    <a:gd name="T7" fmla="*/ 0 h 32"/>
                    <a:gd name="T8" fmla="*/ 0 w 29"/>
                    <a:gd name="T9" fmla="*/ 30 h 32"/>
                    <a:gd name="T10" fmla="*/ 0 60000 65536"/>
                    <a:gd name="T11" fmla="*/ 0 60000 65536"/>
                    <a:gd name="T12" fmla="*/ 0 60000 65536"/>
                    <a:gd name="T13" fmla="*/ 0 60000 65536"/>
                    <a:gd name="T14" fmla="*/ 0 60000 65536"/>
                    <a:gd name="T15" fmla="*/ 0 w 29"/>
                    <a:gd name="T16" fmla="*/ 0 h 32"/>
                    <a:gd name="T17" fmla="*/ 29 w 29"/>
                    <a:gd name="T18" fmla="*/ 32 h 32"/>
                  </a:gdLst>
                  <a:ahLst/>
                  <a:cxnLst>
                    <a:cxn ang="T10">
                      <a:pos x="T0" y="T1"/>
                    </a:cxn>
                    <a:cxn ang="T11">
                      <a:pos x="T2" y="T3"/>
                    </a:cxn>
                    <a:cxn ang="T12">
                      <a:pos x="T4" y="T5"/>
                    </a:cxn>
                    <a:cxn ang="T13">
                      <a:pos x="T6" y="T7"/>
                    </a:cxn>
                    <a:cxn ang="T14">
                      <a:pos x="T8" y="T9"/>
                    </a:cxn>
                  </a:cxnLst>
                  <a:rect l="T15" t="T16" r="T17" b="T18"/>
                  <a:pathLst>
                    <a:path w="29" h="32">
                      <a:moveTo>
                        <a:pt x="0" y="30"/>
                      </a:moveTo>
                      <a:lnTo>
                        <a:pt x="26" y="32"/>
                      </a:lnTo>
                      <a:lnTo>
                        <a:pt x="29" y="2"/>
                      </a:lnTo>
                      <a:lnTo>
                        <a:pt x="3" y="0"/>
                      </a:lnTo>
                      <a:lnTo>
                        <a:pt x="0" y="30"/>
                      </a:lnTo>
                      <a:close/>
                    </a:path>
                  </a:pathLst>
                </a:custGeom>
                <a:solidFill>
                  <a:srgbClr val="FFFF00"/>
                </a:solidFill>
                <a:ln w="0">
                  <a:solidFill>
                    <a:srgbClr val="FFFF00"/>
                  </a:solidFill>
                  <a:round/>
                  <a:headEnd/>
                  <a:tailEnd/>
                </a:ln>
              </p:spPr>
              <p:txBody>
                <a:bodyPr/>
                <a:lstStyle/>
                <a:p>
                  <a:endParaRPr lang="fr-FR"/>
                </a:p>
              </p:txBody>
            </p:sp>
            <p:sp>
              <p:nvSpPr>
                <p:cNvPr id="28294" name="Freeform 146"/>
                <p:cNvSpPr>
                  <a:spLocks/>
                </p:cNvSpPr>
                <p:nvPr/>
              </p:nvSpPr>
              <p:spPr bwMode="auto">
                <a:xfrm>
                  <a:off x="1612" y="3022"/>
                  <a:ext cx="13" cy="27"/>
                </a:xfrm>
                <a:custGeom>
                  <a:avLst/>
                  <a:gdLst>
                    <a:gd name="T0" fmla="*/ 1 w 13"/>
                    <a:gd name="T1" fmla="*/ 0 h 27"/>
                    <a:gd name="T2" fmla="*/ 0 w 13"/>
                    <a:gd name="T3" fmla="*/ 27 h 27"/>
                    <a:gd name="T4" fmla="*/ 12 w 13"/>
                    <a:gd name="T5" fmla="*/ 27 h 27"/>
                    <a:gd name="T6" fmla="*/ 13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2"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28295" name="Freeform 147"/>
                <p:cNvSpPr>
                  <a:spLocks/>
                </p:cNvSpPr>
                <p:nvPr/>
              </p:nvSpPr>
              <p:spPr bwMode="auto">
                <a:xfrm>
                  <a:off x="1599" y="3023"/>
                  <a:ext cx="26" cy="27"/>
                </a:xfrm>
                <a:custGeom>
                  <a:avLst/>
                  <a:gdLst>
                    <a:gd name="T0" fmla="*/ 0 w 26"/>
                    <a:gd name="T1" fmla="*/ 12 h 27"/>
                    <a:gd name="T2" fmla="*/ 13 w 26"/>
                    <a:gd name="T3" fmla="*/ 0 h 27"/>
                    <a:gd name="T4" fmla="*/ 26 w 26"/>
                    <a:gd name="T5" fmla="*/ 14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4"/>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28296" name="Freeform 148"/>
                <p:cNvSpPr>
                  <a:spLocks/>
                </p:cNvSpPr>
                <p:nvPr/>
              </p:nvSpPr>
              <p:spPr bwMode="auto">
                <a:xfrm>
                  <a:off x="1624" y="3022"/>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28297" name="Rectangle 149"/>
                <p:cNvSpPr>
                  <a:spLocks noChangeArrowheads="1"/>
                </p:cNvSpPr>
                <p:nvPr/>
              </p:nvSpPr>
              <p:spPr bwMode="auto">
                <a:xfrm>
                  <a:off x="1624" y="302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98" name="Freeform 150"/>
                <p:cNvSpPr>
                  <a:spLocks/>
                </p:cNvSpPr>
                <p:nvPr/>
              </p:nvSpPr>
              <p:spPr bwMode="auto">
                <a:xfrm>
                  <a:off x="1668" y="3022"/>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299" name="Freeform 151"/>
                <p:cNvSpPr>
                  <a:spLocks/>
                </p:cNvSpPr>
                <p:nvPr/>
              </p:nvSpPr>
              <p:spPr bwMode="auto">
                <a:xfrm>
                  <a:off x="1670" y="3022"/>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8300" name="Rectangle 152"/>
                <p:cNvSpPr>
                  <a:spLocks noChangeArrowheads="1"/>
                </p:cNvSpPr>
                <p:nvPr/>
              </p:nvSpPr>
              <p:spPr bwMode="auto">
                <a:xfrm>
                  <a:off x="1670" y="302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301" name="Freeform 153"/>
                <p:cNvSpPr>
                  <a:spLocks/>
                </p:cNvSpPr>
                <p:nvPr/>
              </p:nvSpPr>
              <p:spPr bwMode="auto">
                <a:xfrm>
                  <a:off x="1673" y="3022"/>
                  <a:ext cx="10" cy="27"/>
                </a:xfrm>
                <a:custGeom>
                  <a:avLst/>
                  <a:gdLst>
                    <a:gd name="T0" fmla="*/ 1 w 10"/>
                    <a:gd name="T1" fmla="*/ 0 h 27"/>
                    <a:gd name="T2" fmla="*/ 0 w 10"/>
                    <a:gd name="T3" fmla="*/ 27 h 27"/>
                    <a:gd name="T4" fmla="*/ 9 w 10"/>
                    <a:gd name="T5" fmla="*/ 27 h 27"/>
                    <a:gd name="T6" fmla="*/ 10 w 10"/>
                    <a:gd name="T7" fmla="*/ 0 h 27"/>
                    <a:gd name="T8" fmla="*/ 1 w 10"/>
                    <a:gd name="T9" fmla="*/ 0 h 27"/>
                    <a:gd name="T10" fmla="*/ 0 60000 65536"/>
                    <a:gd name="T11" fmla="*/ 0 60000 65536"/>
                    <a:gd name="T12" fmla="*/ 0 60000 65536"/>
                    <a:gd name="T13" fmla="*/ 0 60000 65536"/>
                    <a:gd name="T14" fmla="*/ 0 60000 65536"/>
                    <a:gd name="T15" fmla="*/ 0 w 10"/>
                    <a:gd name="T16" fmla="*/ 0 h 27"/>
                    <a:gd name="T17" fmla="*/ 10 w 10"/>
                    <a:gd name="T18" fmla="*/ 27 h 27"/>
                  </a:gdLst>
                  <a:ahLst/>
                  <a:cxnLst>
                    <a:cxn ang="T10">
                      <a:pos x="T0" y="T1"/>
                    </a:cxn>
                    <a:cxn ang="T11">
                      <a:pos x="T2" y="T3"/>
                    </a:cxn>
                    <a:cxn ang="T12">
                      <a:pos x="T4" y="T5"/>
                    </a:cxn>
                    <a:cxn ang="T13">
                      <a:pos x="T6" y="T7"/>
                    </a:cxn>
                    <a:cxn ang="T14">
                      <a:pos x="T8" y="T9"/>
                    </a:cxn>
                  </a:cxnLst>
                  <a:rect l="T15" t="T16" r="T17" b="T18"/>
                  <a:pathLst>
                    <a:path w="10" h="27">
                      <a:moveTo>
                        <a:pt x="1" y="0"/>
                      </a:moveTo>
                      <a:lnTo>
                        <a:pt x="0" y="27"/>
                      </a:lnTo>
                      <a:lnTo>
                        <a:pt x="9" y="27"/>
                      </a:lnTo>
                      <a:lnTo>
                        <a:pt x="10" y="0"/>
                      </a:lnTo>
                      <a:lnTo>
                        <a:pt x="1" y="0"/>
                      </a:lnTo>
                      <a:close/>
                    </a:path>
                  </a:pathLst>
                </a:custGeom>
                <a:solidFill>
                  <a:srgbClr val="FFFF00"/>
                </a:solidFill>
                <a:ln w="0">
                  <a:solidFill>
                    <a:srgbClr val="FFFF00"/>
                  </a:solidFill>
                  <a:round/>
                  <a:headEnd/>
                  <a:tailEnd/>
                </a:ln>
              </p:spPr>
              <p:txBody>
                <a:bodyPr/>
                <a:lstStyle/>
                <a:p>
                  <a:endParaRPr lang="fr-FR"/>
                </a:p>
              </p:txBody>
            </p:sp>
            <p:sp>
              <p:nvSpPr>
                <p:cNvPr id="28302" name="Rectangle 154"/>
                <p:cNvSpPr>
                  <a:spLocks noChangeArrowheads="1"/>
                </p:cNvSpPr>
                <p:nvPr/>
              </p:nvSpPr>
              <p:spPr bwMode="auto">
                <a:xfrm>
                  <a:off x="1673" y="302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303" name="Freeform 155"/>
                <p:cNvSpPr>
                  <a:spLocks/>
                </p:cNvSpPr>
                <p:nvPr/>
              </p:nvSpPr>
              <p:spPr bwMode="auto">
                <a:xfrm>
                  <a:off x="1682" y="3022"/>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28304" name="Rectangle 156"/>
                <p:cNvSpPr>
                  <a:spLocks noChangeArrowheads="1"/>
                </p:cNvSpPr>
                <p:nvPr/>
              </p:nvSpPr>
              <p:spPr bwMode="auto">
                <a:xfrm>
                  <a:off x="1682" y="302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305" name="Freeform 157"/>
                <p:cNvSpPr>
                  <a:spLocks/>
                </p:cNvSpPr>
                <p:nvPr/>
              </p:nvSpPr>
              <p:spPr bwMode="auto">
                <a:xfrm>
                  <a:off x="1671" y="3006"/>
                  <a:ext cx="29" cy="31"/>
                </a:xfrm>
                <a:custGeom>
                  <a:avLst/>
                  <a:gdLst>
                    <a:gd name="T0" fmla="*/ 0 w 29"/>
                    <a:gd name="T1" fmla="*/ 28 h 31"/>
                    <a:gd name="T2" fmla="*/ 26 w 29"/>
                    <a:gd name="T3" fmla="*/ 31 h 31"/>
                    <a:gd name="T4" fmla="*/ 29 w 29"/>
                    <a:gd name="T5" fmla="*/ 3 h 31"/>
                    <a:gd name="T6" fmla="*/ 3 w 29"/>
                    <a:gd name="T7" fmla="*/ 0 h 31"/>
                    <a:gd name="T8" fmla="*/ 0 w 29"/>
                    <a:gd name="T9" fmla="*/ 28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0" y="28"/>
                      </a:moveTo>
                      <a:lnTo>
                        <a:pt x="26" y="31"/>
                      </a:lnTo>
                      <a:lnTo>
                        <a:pt x="29" y="3"/>
                      </a:lnTo>
                      <a:lnTo>
                        <a:pt x="3" y="0"/>
                      </a:lnTo>
                      <a:lnTo>
                        <a:pt x="0" y="28"/>
                      </a:lnTo>
                      <a:close/>
                    </a:path>
                  </a:pathLst>
                </a:custGeom>
                <a:solidFill>
                  <a:srgbClr val="FFFF00"/>
                </a:solidFill>
                <a:ln w="0">
                  <a:solidFill>
                    <a:srgbClr val="FFFF00"/>
                  </a:solidFill>
                  <a:round/>
                  <a:headEnd/>
                  <a:tailEnd/>
                </a:ln>
              </p:spPr>
              <p:txBody>
                <a:bodyPr/>
                <a:lstStyle/>
                <a:p>
                  <a:endParaRPr lang="fr-FR"/>
                </a:p>
              </p:txBody>
            </p:sp>
            <p:sp>
              <p:nvSpPr>
                <p:cNvPr id="28306" name="Freeform 158"/>
                <p:cNvSpPr>
                  <a:spLocks/>
                </p:cNvSpPr>
                <p:nvPr/>
              </p:nvSpPr>
              <p:spPr bwMode="auto">
                <a:xfrm>
                  <a:off x="1670" y="3023"/>
                  <a:ext cx="26" cy="27"/>
                </a:xfrm>
                <a:custGeom>
                  <a:avLst/>
                  <a:gdLst>
                    <a:gd name="T0" fmla="*/ 13 w 26"/>
                    <a:gd name="T1" fmla="*/ 0 h 27"/>
                    <a:gd name="T2" fmla="*/ 0 w 26"/>
                    <a:gd name="T3" fmla="*/ 12 h 27"/>
                    <a:gd name="T4" fmla="*/ 13 w 26"/>
                    <a:gd name="T5" fmla="*/ 27 h 27"/>
                    <a:gd name="T6" fmla="*/ 26 w 26"/>
                    <a:gd name="T7" fmla="*/ 15 h 27"/>
                    <a:gd name="T8" fmla="*/ 13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3" y="0"/>
                      </a:moveTo>
                      <a:lnTo>
                        <a:pt x="0" y="12"/>
                      </a:lnTo>
                      <a:lnTo>
                        <a:pt x="13" y="27"/>
                      </a:lnTo>
                      <a:lnTo>
                        <a:pt x="26" y="15"/>
                      </a:lnTo>
                      <a:lnTo>
                        <a:pt x="13" y="0"/>
                      </a:lnTo>
                      <a:close/>
                    </a:path>
                  </a:pathLst>
                </a:custGeom>
                <a:solidFill>
                  <a:srgbClr val="FFFF00"/>
                </a:solidFill>
                <a:ln w="0">
                  <a:solidFill>
                    <a:srgbClr val="FFFF00"/>
                  </a:solidFill>
                  <a:round/>
                  <a:headEnd/>
                  <a:tailEnd/>
                </a:ln>
              </p:spPr>
              <p:txBody>
                <a:bodyPr/>
                <a:lstStyle/>
                <a:p>
                  <a:endParaRPr lang="fr-FR"/>
                </a:p>
              </p:txBody>
            </p:sp>
            <p:sp>
              <p:nvSpPr>
                <p:cNvPr id="28307" name="Freeform 159"/>
                <p:cNvSpPr>
                  <a:spLocks/>
                </p:cNvSpPr>
                <p:nvPr/>
              </p:nvSpPr>
              <p:spPr bwMode="auto">
                <a:xfrm>
                  <a:off x="1704" y="2968"/>
                  <a:ext cx="27" cy="26"/>
                </a:xfrm>
                <a:custGeom>
                  <a:avLst/>
                  <a:gdLst>
                    <a:gd name="T0" fmla="*/ 0 w 27"/>
                    <a:gd name="T1" fmla="*/ 24 h 26"/>
                    <a:gd name="T2" fmla="*/ 26 w 27"/>
                    <a:gd name="T3" fmla="*/ 26 h 26"/>
                    <a:gd name="T4" fmla="*/ 27 w 27"/>
                    <a:gd name="T5" fmla="*/ 2 h 26"/>
                    <a:gd name="T6" fmla="*/ 2 w 27"/>
                    <a:gd name="T7" fmla="*/ 0 h 26"/>
                    <a:gd name="T8" fmla="*/ 0 w 27"/>
                    <a:gd name="T9" fmla="*/ 24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0" y="24"/>
                      </a:moveTo>
                      <a:lnTo>
                        <a:pt x="26" y="26"/>
                      </a:lnTo>
                      <a:lnTo>
                        <a:pt x="27" y="2"/>
                      </a:lnTo>
                      <a:lnTo>
                        <a:pt x="2" y="0"/>
                      </a:lnTo>
                      <a:lnTo>
                        <a:pt x="0" y="24"/>
                      </a:lnTo>
                      <a:close/>
                    </a:path>
                  </a:pathLst>
                </a:custGeom>
                <a:solidFill>
                  <a:srgbClr val="FFFF00"/>
                </a:solidFill>
                <a:ln w="0">
                  <a:solidFill>
                    <a:srgbClr val="FFFF00"/>
                  </a:solidFill>
                  <a:round/>
                  <a:headEnd/>
                  <a:tailEnd/>
                </a:ln>
              </p:spPr>
              <p:txBody>
                <a:bodyPr/>
                <a:lstStyle/>
                <a:p>
                  <a:endParaRPr lang="fr-FR"/>
                </a:p>
              </p:txBody>
            </p:sp>
            <p:sp>
              <p:nvSpPr>
                <p:cNvPr id="28308" name="Freeform 160"/>
                <p:cNvSpPr>
                  <a:spLocks/>
                </p:cNvSpPr>
                <p:nvPr/>
              </p:nvSpPr>
              <p:spPr bwMode="auto">
                <a:xfrm>
                  <a:off x="1717" y="2955"/>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8309" name="Freeform 161"/>
                <p:cNvSpPr>
                  <a:spLocks/>
                </p:cNvSpPr>
                <p:nvPr/>
              </p:nvSpPr>
              <p:spPr bwMode="auto">
                <a:xfrm>
                  <a:off x="1704" y="2956"/>
                  <a:ext cx="26" cy="27"/>
                </a:xfrm>
                <a:custGeom>
                  <a:avLst/>
                  <a:gdLst>
                    <a:gd name="T0" fmla="*/ 0 w 26"/>
                    <a:gd name="T1" fmla="*/ 12 h 27"/>
                    <a:gd name="T2" fmla="*/ 13 w 26"/>
                    <a:gd name="T3" fmla="*/ 0 h 27"/>
                    <a:gd name="T4" fmla="*/ 26 w 26"/>
                    <a:gd name="T5" fmla="*/ 14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4"/>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28310" name="Freeform 162"/>
                <p:cNvSpPr>
                  <a:spLocks/>
                </p:cNvSpPr>
                <p:nvPr/>
              </p:nvSpPr>
              <p:spPr bwMode="auto">
                <a:xfrm>
                  <a:off x="1723" y="2955"/>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grpSp>
          <p:grpSp>
            <p:nvGrpSpPr>
              <p:cNvPr id="27772" name="Group 163"/>
              <p:cNvGrpSpPr>
                <a:grpSpLocks/>
              </p:cNvGrpSpPr>
              <p:nvPr/>
            </p:nvGrpSpPr>
            <p:grpSpPr bwMode="auto">
              <a:xfrm>
                <a:off x="1885" y="2673"/>
                <a:ext cx="1423" cy="677"/>
                <a:chOff x="1723" y="2351"/>
                <a:chExt cx="1328" cy="632"/>
              </a:xfrm>
            </p:grpSpPr>
            <p:sp>
              <p:nvSpPr>
                <p:cNvPr id="28009" name="Rectangle 164"/>
                <p:cNvSpPr>
                  <a:spLocks noChangeArrowheads="1"/>
                </p:cNvSpPr>
                <p:nvPr/>
              </p:nvSpPr>
              <p:spPr bwMode="auto">
                <a:xfrm>
                  <a:off x="1723" y="295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10" name="Freeform 165"/>
                <p:cNvSpPr>
                  <a:spLocks/>
                </p:cNvSpPr>
                <p:nvPr/>
              </p:nvSpPr>
              <p:spPr bwMode="auto">
                <a:xfrm>
                  <a:off x="1725" y="2955"/>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011" name="Rectangle 166"/>
                <p:cNvSpPr>
                  <a:spLocks noChangeArrowheads="1"/>
                </p:cNvSpPr>
                <p:nvPr/>
              </p:nvSpPr>
              <p:spPr bwMode="auto">
                <a:xfrm>
                  <a:off x="1725" y="295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12" name="Freeform 167"/>
                <p:cNvSpPr>
                  <a:spLocks/>
                </p:cNvSpPr>
                <p:nvPr/>
              </p:nvSpPr>
              <p:spPr bwMode="auto">
                <a:xfrm>
                  <a:off x="1727" y="2955"/>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013" name="Rectangle 168"/>
                <p:cNvSpPr>
                  <a:spLocks noChangeArrowheads="1"/>
                </p:cNvSpPr>
                <p:nvPr/>
              </p:nvSpPr>
              <p:spPr bwMode="auto">
                <a:xfrm>
                  <a:off x="1727" y="295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14" name="Freeform 169"/>
                <p:cNvSpPr>
                  <a:spLocks/>
                </p:cNvSpPr>
                <p:nvPr/>
              </p:nvSpPr>
              <p:spPr bwMode="auto">
                <a:xfrm>
                  <a:off x="1729" y="2955"/>
                  <a:ext cx="9" cy="27"/>
                </a:xfrm>
                <a:custGeom>
                  <a:avLst/>
                  <a:gdLst>
                    <a:gd name="T0" fmla="*/ 1 w 9"/>
                    <a:gd name="T1" fmla="*/ 0 h 27"/>
                    <a:gd name="T2" fmla="*/ 0 w 9"/>
                    <a:gd name="T3" fmla="*/ 27 h 27"/>
                    <a:gd name="T4" fmla="*/ 8 w 9"/>
                    <a:gd name="T5" fmla="*/ 27 h 27"/>
                    <a:gd name="T6" fmla="*/ 9 w 9"/>
                    <a:gd name="T7" fmla="*/ 0 h 27"/>
                    <a:gd name="T8" fmla="*/ 1 w 9"/>
                    <a:gd name="T9" fmla="*/ 0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1" y="0"/>
                      </a:moveTo>
                      <a:lnTo>
                        <a:pt x="0" y="27"/>
                      </a:lnTo>
                      <a:lnTo>
                        <a:pt x="8" y="27"/>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28015" name="Rectangle 170"/>
                <p:cNvSpPr>
                  <a:spLocks noChangeArrowheads="1"/>
                </p:cNvSpPr>
                <p:nvPr/>
              </p:nvSpPr>
              <p:spPr bwMode="auto">
                <a:xfrm>
                  <a:off x="1729" y="295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16" name="Freeform 171"/>
                <p:cNvSpPr>
                  <a:spLocks/>
                </p:cNvSpPr>
                <p:nvPr/>
              </p:nvSpPr>
              <p:spPr bwMode="auto">
                <a:xfrm>
                  <a:off x="1780" y="2955"/>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8017" name="Freeform 172"/>
                <p:cNvSpPr>
                  <a:spLocks/>
                </p:cNvSpPr>
                <p:nvPr/>
              </p:nvSpPr>
              <p:spPr bwMode="auto">
                <a:xfrm>
                  <a:off x="1784" y="2955"/>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018" name="Rectangle 173"/>
                <p:cNvSpPr>
                  <a:spLocks noChangeArrowheads="1"/>
                </p:cNvSpPr>
                <p:nvPr/>
              </p:nvSpPr>
              <p:spPr bwMode="auto">
                <a:xfrm>
                  <a:off x="1784" y="295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19" name="Freeform 174"/>
                <p:cNvSpPr>
                  <a:spLocks/>
                </p:cNvSpPr>
                <p:nvPr/>
              </p:nvSpPr>
              <p:spPr bwMode="auto">
                <a:xfrm>
                  <a:off x="1786" y="2955"/>
                  <a:ext cx="7" cy="27"/>
                </a:xfrm>
                <a:custGeom>
                  <a:avLst/>
                  <a:gdLst>
                    <a:gd name="T0" fmla="*/ 1 w 7"/>
                    <a:gd name="T1" fmla="*/ 0 h 27"/>
                    <a:gd name="T2" fmla="*/ 0 w 7"/>
                    <a:gd name="T3" fmla="*/ 27 h 27"/>
                    <a:gd name="T4" fmla="*/ 5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5"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8020" name="Rectangle 175"/>
                <p:cNvSpPr>
                  <a:spLocks noChangeArrowheads="1"/>
                </p:cNvSpPr>
                <p:nvPr/>
              </p:nvSpPr>
              <p:spPr bwMode="auto">
                <a:xfrm>
                  <a:off x="1786" y="295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21" name="Freeform 176"/>
                <p:cNvSpPr>
                  <a:spLocks/>
                </p:cNvSpPr>
                <p:nvPr/>
              </p:nvSpPr>
              <p:spPr bwMode="auto">
                <a:xfrm>
                  <a:off x="1791" y="2955"/>
                  <a:ext cx="12" cy="27"/>
                </a:xfrm>
                <a:custGeom>
                  <a:avLst/>
                  <a:gdLst>
                    <a:gd name="T0" fmla="*/ 2 w 12"/>
                    <a:gd name="T1" fmla="*/ 0 h 27"/>
                    <a:gd name="T2" fmla="*/ 0 w 12"/>
                    <a:gd name="T3" fmla="*/ 27 h 27"/>
                    <a:gd name="T4" fmla="*/ 11 w 12"/>
                    <a:gd name="T5" fmla="*/ 27 h 27"/>
                    <a:gd name="T6" fmla="*/ 12 w 12"/>
                    <a:gd name="T7" fmla="*/ 0 h 27"/>
                    <a:gd name="T8" fmla="*/ 2 w 12"/>
                    <a:gd name="T9" fmla="*/ 0 h 27"/>
                    <a:gd name="T10" fmla="*/ 0 60000 65536"/>
                    <a:gd name="T11" fmla="*/ 0 60000 65536"/>
                    <a:gd name="T12" fmla="*/ 0 60000 65536"/>
                    <a:gd name="T13" fmla="*/ 0 60000 65536"/>
                    <a:gd name="T14" fmla="*/ 0 60000 65536"/>
                    <a:gd name="T15" fmla="*/ 0 w 12"/>
                    <a:gd name="T16" fmla="*/ 0 h 27"/>
                    <a:gd name="T17" fmla="*/ 12 w 12"/>
                    <a:gd name="T18" fmla="*/ 27 h 27"/>
                  </a:gdLst>
                  <a:ahLst/>
                  <a:cxnLst>
                    <a:cxn ang="T10">
                      <a:pos x="T0" y="T1"/>
                    </a:cxn>
                    <a:cxn ang="T11">
                      <a:pos x="T2" y="T3"/>
                    </a:cxn>
                    <a:cxn ang="T12">
                      <a:pos x="T4" y="T5"/>
                    </a:cxn>
                    <a:cxn ang="T13">
                      <a:pos x="T6" y="T7"/>
                    </a:cxn>
                    <a:cxn ang="T14">
                      <a:pos x="T8" y="T9"/>
                    </a:cxn>
                  </a:cxnLst>
                  <a:rect l="T15" t="T16" r="T17" b="T18"/>
                  <a:pathLst>
                    <a:path w="12" h="27">
                      <a:moveTo>
                        <a:pt x="2" y="0"/>
                      </a:moveTo>
                      <a:lnTo>
                        <a:pt x="0" y="27"/>
                      </a:lnTo>
                      <a:lnTo>
                        <a:pt x="11" y="27"/>
                      </a:lnTo>
                      <a:lnTo>
                        <a:pt x="12" y="0"/>
                      </a:lnTo>
                      <a:lnTo>
                        <a:pt x="2" y="0"/>
                      </a:lnTo>
                      <a:close/>
                    </a:path>
                  </a:pathLst>
                </a:custGeom>
                <a:solidFill>
                  <a:srgbClr val="FFFF00"/>
                </a:solidFill>
                <a:ln w="0">
                  <a:solidFill>
                    <a:srgbClr val="FFFF00"/>
                  </a:solidFill>
                  <a:round/>
                  <a:headEnd/>
                  <a:tailEnd/>
                </a:ln>
              </p:spPr>
              <p:txBody>
                <a:bodyPr/>
                <a:lstStyle/>
                <a:p>
                  <a:endParaRPr lang="fr-FR"/>
                </a:p>
              </p:txBody>
            </p:sp>
            <p:sp>
              <p:nvSpPr>
                <p:cNvPr id="28022" name="Rectangle 177"/>
                <p:cNvSpPr>
                  <a:spLocks noChangeArrowheads="1"/>
                </p:cNvSpPr>
                <p:nvPr/>
              </p:nvSpPr>
              <p:spPr bwMode="auto">
                <a:xfrm>
                  <a:off x="1791" y="295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23" name="Freeform 178"/>
                <p:cNvSpPr>
                  <a:spLocks/>
                </p:cNvSpPr>
                <p:nvPr/>
              </p:nvSpPr>
              <p:spPr bwMode="auto">
                <a:xfrm>
                  <a:off x="1802" y="2955"/>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8024" name="Rectangle 179"/>
                <p:cNvSpPr>
                  <a:spLocks noChangeArrowheads="1"/>
                </p:cNvSpPr>
                <p:nvPr/>
              </p:nvSpPr>
              <p:spPr bwMode="auto">
                <a:xfrm>
                  <a:off x="1802" y="295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25" name="Freeform 180"/>
                <p:cNvSpPr>
                  <a:spLocks/>
                </p:cNvSpPr>
                <p:nvPr/>
              </p:nvSpPr>
              <p:spPr bwMode="auto">
                <a:xfrm>
                  <a:off x="1796" y="2953"/>
                  <a:ext cx="27" cy="17"/>
                </a:xfrm>
                <a:custGeom>
                  <a:avLst/>
                  <a:gdLst>
                    <a:gd name="T0" fmla="*/ 0 w 27"/>
                    <a:gd name="T1" fmla="*/ 15 h 17"/>
                    <a:gd name="T2" fmla="*/ 26 w 27"/>
                    <a:gd name="T3" fmla="*/ 17 h 17"/>
                    <a:gd name="T4" fmla="*/ 27 w 27"/>
                    <a:gd name="T5" fmla="*/ 2 h 17"/>
                    <a:gd name="T6" fmla="*/ 1 w 27"/>
                    <a:gd name="T7" fmla="*/ 0 h 17"/>
                    <a:gd name="T8" fmla="*/ 0 w 27"/>
                    <a:gd name="T9" fmla="*/ 15 h 17"/>
                    <a:gd name="T10" fmla="*/ 0 60000 65536"/>
                    <a:gd name="T11" fmla="*/ 0 60000 65536"/>
                    <a:gd name="T12" fmla="*/ 0 60000 65536"/>
                    <a:gd name="T13" fmla="*/ 0 60000 65536"/>
                    <a:gd name="T14" fmla="*/ 0 60000 65536"/>
                    <a:gd name="T15" fmla="*/ 0 w 27"/>
                    <a:gd name="T16" fmla="*/ 0 h 17"/>
                    <a:gd name="T17" fmla="*/ 27 w 27"/>
                    <a:gd name="T18" fmla="*/ 17 h 17"/>
                  </a:gdLst>
                  <a:ahLst/>
                  <a:cxnLst>
                    <a:cxn ang="T10">
                      <a:pos x="T0" y="T1"/>
                    </a:cxn>
                    <a:cxn ang="T11">
                      <a:pos x="T2" y="T3"/>
                    </a:cxn>
                    <a:cxn ang="T12">
                      <a:pos x="T4" y="T5"/>
                    </a:cxn>
                    <a:cxn ang="T13">
                      <a:pos x="T6" y="T7"/>
                    </a:cxn>
                    <a:cxn ang="T14">
                      <a:pos x="T8" y="T9"/>
                    </a:cxn>
                  </a:cxnLst>
                  <a:rect l="T15" t="T16" r="T17" b="T18"/>
                  <a:pathLst>
                    <a:path w="27" h="17">
                      <a:moveTo>
                        <a:pt x="0" y="15"/>
                      </a:moveTo>
                      <a:lnTo>
                        <a:pt x="26" y="17"/>
                      </a:lnTo>
                      <a:lnTo>
                        <a:pt x="27" y="2"/>
                      </a:lnTo>
                      <a:lnTo>
                        <a:pt x="1" y="0"/>
                      </a:lnTo>
                      <a:lnTo>
                        <a:pt x="0" y="15"/>
                      </a:lnTo>
                      <a:close/>
                    </a:path>
                  </a:pathLst>
                </a:custGeom>
                <a:solidFill>
                  <a:srgbClr val="FFFF00"/>
                </a:solidFill>
                <a:ln w="0">
                  <a:solidFill>
                    <a:srgbClr val="FFFF00"/>
                  </a:solidFill>
                  <a:round/>
                  <a:headEnd/>
                  <a:tailEnd/>
                </a:ln>
              </p:spPr>
              <p:txBody>
                <a:bodyPr/>
                <a:lstStyle/>
                <a:p>
                  <a:endParaRPr lang="fr-FR"/>
                </a:p>
              </p:txBody>
            </p:sp>
            <p:sp>
              <p:nvSpPr>
                <p:cNvPr id="28026" name="Freeform 181"/>
                <p:cNvSpPr>
                  <a:spLocks/>
                </p:cNvSpPr>
                <p:nvPr/>
              </p:nvSpPr>
              <p:spPr bwMode="auto">
                <a:xfrm>
                  <a:off x="1795" y="2956"/>
                  <a:ext cx="25" cy="27"/>
                </a:xfrm>
                <a:custGeom>
                  <a:avLst/>
                  <a:gdLst>
                    <a:gd name="T0" fmla="*/ 13 w 25"/>
                    <a:gd name="T1" fmla="*/ 0 h 27"/>
                    <a:gd name="T2" fmla="*/ 0 w 25"/>
                    <a:gd name="T3" fmla="*/ 12 h 27"/>
                    <a:gd name="T4" fmla="*/ 13 w 25"/>
                    <a:gd name="T5" fmla="*/ 27 h 27"/>
                    <a:gd name="T6" fmla="*/ 25 w 25"/>
                    <a:gd name="T7" fmla="*/ 14 h 27"/>
                    <a:gd name="T8" fmla="*/ 13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3" y="0"/>
                      </a:moveTo>
                      <a:lnTo>
                        <a:pt x="0" y="12"/>
                      </a:lnTo>
                      <a:lnTo>
                        <a:pt x="13" y="27"/>
                      </a:lnTo>
                      <a:lnTo>
                        <a:pt x="25" y="14"/>
                      </a:lnTo>
                      <a:lnTo>
                        <a:pt x="13" y="0"/>
                      </a:lnTo>
                      <a:close/>
                    </a:path>
                  </a:pathLst>
                </a:custGeom>
                <a:solidFill>
                  <a:srgbClr val="FFFF00"/>
                </a:solidFill>
                <a:ln w="0">
                  <a:solidFill>
                    <a:srgbClr val="FFFF00"/>
                  </a:solidFill>
                  <a:round/>
                  <a:headEnd/>
                  <a:tailEnd/>
                </a:ln>
              </p:spPr>
              <p:txBody>
                <a:bodyPr/>
                <a:lstStyle/>
                <a:p>
                  <a:endParaRPr lang="fr-FR"/>
                </a:p>
              </p:txBody>
            </p:sp>
            <p:sp>
              <p:nvSpPr>
                <p:cNvPr id="28027" name="Freeform 182"/>
                <p:cNvSpPr>
                  <a:spLocks/>
                </p:cNvSpPr>
                <p:nvPr/>
              </p:nvSpPr>
              <p:spPr bwMode="auto">
                <a:xfrm>
                  <a:off x="1834" y="2922"/>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8028" name="Freeform 183"/>
                <p:cNvSpPr>
                  <a:spLocks/>
                </p:cNvSpPr>
                <p:nvPr/>
              </p:nvSpPr>
              <p:spPr bwMode="auto">
                <a:xfrm>
                  <a:off x="1840" y="2922"/>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28029" name="Rectangle 184"/>
                <p:cNvSpPr>
                  <a:spLocks noChangeArrowheads="1"/>
                </p:cNvSpPr>
                <p:nvPr/>
              </p:nvSpPr>
              <p:spPr bwMode="auto">
                <a:xfrm>
                  <a:off x="1840" y="292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30" name="Freeform 185"/>
                <p:cNvSpPr>
                  <a:spLocks/>
                </p:cNvSpPr>
                <p:nvPr/>
              </p:nvSpPr>
              <p:spPr bwMode="auto">
                <a:xfrm>
                  <a:off x="1841" y="2922"/>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031" name="Rectangle 186"/>
                <p:cNvSpPr>
                  <a:spLocks noChangeArrowheads="1"/>
                </p:cNvSpPr>
                <p:nvPr/>
              </p:nvSpPr>
              <p:spPr bwMode="auto">
                <a:xfrm>
                  <a:off x="1841" y="292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32" name="Freeform 187"/>
                <p:cNvSpPr>
                  <a:spLocks/>
                </p:cNvSpPr>
                <p:nvPr/>
              </p:nvSpPr>
              <p:spPr bwMode="auto">
                <a:xfrm>
                  <a:off x="1843" y="2922"/>
                  <a:ext cx="25" cy="27"/>
                </a:xfrm>
                <a:custGeom>
                  <a:avLst/>
                  <a:gdLst>
                    <a:gd name="T0" fmla="*/ 1 w 25"/>
                    <a:gd name="T1" fmla="*/ 0 h 27"/>
                    <a:gd name="T2" fmla="*/ 0 w 25"/>
                    <a:gd name="T3" fmla="*/ 27 h 27"/>
                    <a:gd name="T4" fmla="*/ 24 w 25"/>
                    <a:gd name="T5" fmla="*/ 27 h 27"/>
                    <a:gd name="T6" fmla="*/ 25 w 25"/>
                    <a:gd name="T7" fmla="*/ 0 h 27"/>
                    <a:gd name="T8" fmla="*/ 1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 y="0"/>
                      </a:moveTo>
                      <a:lnTo>
                        <a:pt x="0" y="27"/>
                      </a:lnTo>
                      <a:lnTo>
                        <a:pt x="24" y="27"/>
                      </a:lnTo>
                      <a:lnTo>
                        <a:pt x="25" y="0"/>
                      </a:lnTo>
                      <a:lnTo>
                        <a:pt x="1" y="0"/>
                      </a:lnTo>
                      <a:close/>
                    </a:path>
                  </a:pathLst>
                </a:custGeom>
                <a:solidFill>
                  <a:srgbClr val="FFFF00"/>
                </a:solidFill>
                <a:ln w="0">
                  <a:solidFill>
                    <a:srgbClr val="FFFF00"/>
                  </a:solidFill>
                  <a:round/>
                  <a:headEnd/>
                  <a:tailEnd/>
                </a:ln>
              </p:spPr>
              <p:txBody>
                <a:bodyPr/>
                <a:lstStyle/>
                <a:p>
                  <a:endParaRPr lang="fr-FR"/>
                </a:p>
              </p:txBody>
            </p:sp>
            <p:sp>
              <p:nvSpPr>
                <p:cNvPr id="28033" name="Rectangle 188"/>
                <p:cNvSpPr>
                  <a:spLocks noChangeArrowheads="1"/>
                </p:cNvSpPr>
                <p:nvPr/>
              </p:nvSpPr>
              <p:spPr bwMode="auto">
                <a:xfrm>
                  <a:off x="1843" y="292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34" name="Freeform 189"/>
                <p:cNvSpPr>
                  <a:spLocks/>
                </p:cNvSpPr>
                <p:nvPr/>
              </p:nvSpPr>
              <p:spPr bwMode="auto">
                <a:xfrm>
                  <a:off x="1867" y="2922"/>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8035" name="Rectangle 190"/>
                <p:cNvSpPr>
                  <a:spLocks noChangeArrowheads="1"/>
                </p:cNvSpPr>
                <p:nvPr/>
              </p:nvSpPr>
              <p:spPr bwMode="auto">
                <a:xfrm>
                  <a:off x="1867" y="292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36" name="Freeform 191"/>
                <p:cNvSpPr>
                  <a:spLocks/>
                </p:cNvSpPr>
                <p:nvPr/>
              </p:nvSpPr>
              <p:spPr bwMode="auto">
                <a:xfrm>
                  <a:off x="1861" y="2931"/>
                  <a:ext cx="26" cy="6"/>
                </a:xfrm>
                <a:custGeom>
                  <a:avLst/>
                  <a:gdLst>
                    <a:gd name="T0" fmla="*/ 0 w 26"/>
                    <a:gd name="T1" fmla="*/ 4 h 6"/>
                    <a:gd name="T2" fmla="*/ 26 w 26"/>
                    <a:gd name="T3" fmla="*/ 6 h 6"/>
                    <a:gd name="T4" fmla="*/ 26 w 26"/>
                    <a:gd name="T5" fmla="*/ 2 h 6"/>
                    <a:gd name="T6" fmla="*/ 0 w 26"/>
                    <a:gd name="T7" fmla="*/ 0 h 6"/>
                    <a:gd name="T8" fmla="*/ 0 w 26"/>
                    <a:gd name="T9" fmla="*/ 4 h 6"/>
                    <a:gd name="T10" fmla="*/ 0 60000 65536"/>
                    <a:gd name="T11" fmla="*/ 0 60000 65536"/>
                    <a:gd name="T12" fmla="*/ 0 60000 65536"/>
                    <a:gd name="T13" fmla="*/ 0 60000 65536"/>
                    <a:gd name="T14" fmla="*/ 0 60000 65536"/>
                    <a:gd name="T15" fmla="*/ 0 w 26"/>
                    <a:gd name="T16" fmla="*/ 0 h 6"/>
                    <a:gd name="T17" fmla="*/ 26 w 26"/>
                    <a:gd name="T18" fmla="*/ 6 h 6"/>
                  </a:gdLst>
                  <a:ahLst/>
                  <a:cxnLst>
                    <a:cxn ang="T10">
                      <a:pos x="T0" y="T1"/>
                    </a:cxn>
                    <a:cxn ang="T11">
                      <a:pos x="T2" y="T3"/>
                    </a:cxn>
                    <a:cxn ang="T12">
                      <a:pos x="T4" y="T5"/>
                    </a:cxn>
                    <a:cxn ang="T13">
                      <a:pos x="T6" y="T7"/>
                    </a:cxn>
                    <a:cxn ang="T14">
                      <a:pos x="T8" y="T9"/>
                    </a:cxn>
                  </a:cxnLst>
                  <a:rect l="T15" t="T16" r="T17" b="T18"/>
                  <a:pathLst>
                    <a:path w="26" h="6">
                      <a:moveTo>
                        <a:pt x="0" y="4"/>
                      </a:moveTo>
                      <a:lnTo>
                        <a:pt x="26" y="6"/>
                      </a:lnTo>
                      <a:lnTo>
                        <a:pt x="26" y="2"/>
                      </a:lnTo>
                      <a:lnTo>
                        <a:pt x="0" y="0"/>
                      </a:lnTo>
                      <a:lnTo>
                        <a:pt x="0" y="4"/>
                      </a:lnTo>
                      <a:close/>
                    </a:path>
                  </a:pathLst>
                </a:custGeom>
                <a:solidFill>
                  <a:srgbClr val="FFFF00"/>
                </a:solidFill>
                <a:ln w="0">
                  <a:solidFill>
                    <a:srgbClr val="FFFF00"/>
                  </a:solidFill>
                  <a:round/>
                  <a:headEnd/>
                  <a:tailEnd/>
                </a:ln>
              </p:spPr>
              <p:txBody>
                <a:bodyPr/>
                <a:lstStyle/>
                <a:p>
                  <a:endParaRPr lang="fr-FR"/>
                </a:p>
              </p:txBody>
            </p:sp>
            <p:sp>
              <p:nvSpPr>
                <p:cNvPr id="28037" name="Freeform 192"/>
                <p:cNvSpPr>
                  <a:spLocks/>
                </p:cNvSpPr>
                <p:nvPr/>
              </p:nvSpPr>
              <p:spPr bwMode="auto">
                <a:xfrm>
                  <a:off x="1860" y="2923"/>
                  <a:ext cx="26" cy="27"/>
                </a:xfrm>
                <a:custGeom>
                  <a:avLst/>
                  <a:gdLst>
                    <a:gd name="T0" fmla="*/ 13 w 26"/>
                    <a:gd name="T1" fmla="*/ 0 h 27"/>
                    <a:gd name="T2" fmla="*/ 0 w 26"/>
                    <a:gd name="T3" fmla="*/ 12 h 27"/>
                    <a:gd name="T4" fmla="*/ 13 w 26"/>
                    <a:gd name="T5" fmla="*/ 27 h 27"/>
                    <a:gd name="T6" fmla="*/ 26 w 26"/>
                    <a:gd name="T7" fmla="*/ 14 h 27"/>
                    <a:gd name="T8" fmla="*/ 13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3" y="0"/>
                      </a:moveTo>
                      <a:lnTo>
                        <a:pt x="0" y="12"/>
                      </a:lnTo>
                      <a:lnTo>
                        <a:pt x="13" y="27"/>
                      </a:lnTo>
                      <a:lnTo>
                        <a:pt x="26" y="14"/>
                      </a:lnTo>
                      <a:lnTo>
                        <a:pt x="13" y="0"/>
                      </a:lnTo>
                      <a:close/>
                    </a:path>
                  </a:pathLst>
                </a:custGeom>
                <a:solidFill>
                  <a:srgbClr val="FFFF00"/>
                </a:solidFill>
                <a:ln w="0">
                  <a:solidFill>
                    <a:srgbClr val="FFFF00"/>
                  </a:solidFill>
                  <a:round/>
                  <a:headEnd/>
                  <a:tailEnd/>
                </a:ln>
              </p:spPr>
              <p:txBody>
                <a:bodyPr/>
                <a:lstStyle/>
                <a:p>
                  <a:endParaRPr lang="fr-FR"/>
                </a:p>
              </p:txBody>
            </p:sp>
            <p:sp>
              <p:nvSpPr>
                <p:cNvPr id="28038" name="Freeform 193"/>
                <p:cNvSpPr>
                  <a:spLocks/>
                </p:cNvSpPr>
                <p:nvPr/>
              </p:nvSpPr>
              <p:spPr bwMode="auto">
                <a:xfrm>
                  <a:off x="1888" y="2888"/>
                  <a:ext cx="10" cy="27"/>
                </a:xfrm>
                <a:custGeom>
                  <a:avLst/>
                  <a:gdLst>
                    <a:gd name="T0" fmla="*/ 1 w 10"/>
                    <a:gd name="T1" fmla="*/ 0 h 27"/>
                    <a:gd name="T2" fmla="*/ 0 w 10"/>
                    <a:gd name="T3" fmla="*/ 27 h 27"/>
                    <a:gd name="T4" fmla="*/ 9 w 10"/>
                    <a:gd name="T5" fmla="*/ 27 h 27"/>
                    <a:gd name="T6" fmla="*/ 10 w 10"/>
                    <a:gd name="T7" fmla="*/ 0 h 27"/>
                    <a:gd name="T8" fmla="*/ 1 w 10"/>
                    <a:gd name="T9" fmla="*/ 0 h 27"/>
                    <a:gd name="T10" fmla="*/ 0 60000 65536"/>
                    <a:gd name="T11" fmla="*/ 0 60000 65536"/>
                    <a:gd name="T12" fmla="*/ 0 60000 65536"/>
                    <a:gd name="T13" fmla="*/ 0 60000 65536"/>
                    <a:gd name="T14" fmla="*/ 0 60000 65536"/>
                    <a:gd name="T15" fmla="*/ 0 w 10"/>
                    <a:gd name="T16" fmla="*/ 0 h 27"/>
                    <a:gd name="T17" fmla="*/ 10 w 10"/>
                    <a:gd name="T18" fmla="*/ 27 h 27"/>
                  </a:gdLst>
                  <a:ahLst/>
                  <a:cxnLst>
                    <a:cxn ang="T10">
                      <a:pos x="T0" y="T1"/>
                    </a:cxn>
                    <a:cxn ang="T11">
                      <a:pos x="T2" y="T3"/>
                    </a:cxn>
                    <a:cxn ang="T12">
                      <a:pos x="T4" y="T5"/>
                    </a:cxn>
                    <a:cxn ang="T13">
                      <a:pos x="T6" y="T7"/>
                    </a:cxn>
                    <a:cxn ang="T14">
                      <a:pos x="T8" y="T9"/>
                    </a:cxn>
                  </a:cxnLst>
                  <a:rect l="T15" t="T16" r="T17" b="T18"/>
                  <a:pathLst>
                    <a:path w="10" h="27">
                      <a:moveTo>
                        <a:pt x="1" y="0"/>
                      </a:moveTo>
                      <a:lnTo>
                        <a:pt x="0" y="27"/>
                      </a:lnTo>
                      <a:lnTo>
                        <a:pt x="9" y="27"/>
                      </a:lnTo>
                      <a:lnTo>
                        <a:pt x="10" y="0"/>
                      </a:lnTo>
                      <a:lnTo>
                        <a:pt x="1" y="0"/>
                      </a:lnTo>
                      <a:close/>
                    </a:path>
                  </a:pathLst>
                </a:custGeom>
                <a:solidFill>
                  <a:srgbClr val="FFFF00"/>
                </a:solidFill>
                <a:ln w="0">
                  <a:solidFill>
                    <a:srgbClr val="FFFF00"/>
                  </a:solidFill>
                  <a:round/>
                  <a:headEnd/>
                  <a:tailEnd/>
                </a:ln>
              </p:spPr>
              <p:txBody>
                <a:bodyPr/>
                <a:lstStyle/>
                <a:p>
                  <a:endParaRPr lang="fr-FR"/>
                </a:p>
              </p:txBody>
            </p:sp>
            <p:sp>
              <p:nvSpPr>
                <p:cNvPr id="28039" name="Freeform 194"/>
                <p:cNvSpPr>
                  <a:spLocks/>
                </p:cNvSpPr>
                <p:nvPr/>
              </p:nvSpPr>
              <p:spPr bwMode="auto">
                <a:xfrm>
                  <a:off x="1897" y="2888"/>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040" name="Rectangle 195"/>
                <p:cNvSpPr>
                  <a:spLocks noChangeArrowheads="1"/>
                </p:cNvSpPr>
                <p:nvPr/>
              </p:nvSpPr>
              <p:spPr bwMode="auto">
                <a:xfrm>
                  <a:off x="1897" y="288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41" name="Freeform 196"/>
                <p:cNvSpPr>
                  <a:spLocks/>
                </p:cNvSpPr>
                <p:nvPr/>
              </p:nvSpPr>
              <p:spPr bwMode="auto">
                <a:xfrm>
                  <a:off x="1902" y="2888"/>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8042" name="Rectangle 197"/>
                <p:cNvSpPr>
                  <a:spLocks noChangeArrowheads="1"/>
                </p:cNvSpPr>
                <p:nvPr/>
              </p:nvSpPr>
              <p:spPr bwMode="auto">
                <a:xfrm>
                  <a:off x="1902" y="288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43" name="Freeform 198"/>
                <p:cNvSpPr>
                  <a:spLocks/>
                </p:cNvSpPr>
                <p:nvPr/>
              </p:nvSpPr>
              <p:spPr bwMode="auto">
                <a:xfrm>
                  <a:off x="1906" y="2888"/>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044" name="Rectangle 199"/>
                <p:cNvSpPr>
                  <a:spLocks noChangeArrowheads="1"/>
                </p:cNvSpPr>
                <p:nvPr/>
              </p:nvSpPr>
              <p:spPr bwMode="auto">
                <a:xfrm>
                  <a:off x="1906" y="288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45" name="Freeform 200"/>
                <p:cNvSpPr>
                  <a:spLocks/>
                </p:cNvSpPr>
                <p:nvPr/>
              </p:nvSpPr>
              <p:spPr bwMode="auto">
                <a:xfrm>
                  <a:off x="1911" y="2888"/>
                  <a:ext cx="8" cy="27"/>
                </a:xfrm>
                <a:custGeom>
                  <a:avLst/>
                  <a:gdLst>
                    <a:gd name="T0" fmla="*/ 1 w 8"/>
                    <a:gd name="T1" fmla="*/ 0 h 27"/>
                    <a:gd name="T2" fmla="*/ 0 w 8"/>
                    <a:gd name="T3" fmla="*/ 27 h 27"/>
                    <a:gd name="T4" fmla="*/ 7 w 8"/>
                    <a:gd name="T5" fmla="*/ 27 h 27"/>
                    <a:gd name="T6" fmla="*/ 8 w 8"/>
                    <a:gd name="T7" fmla="*/ 0 h 27"/>
                    <a:gd name="T8" fmla="*/ 1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1" y="0"/>
                      </a:moveTo>
                      <a:lnTo>
                        <a:pt x="0" y="27"/>
                      </a:lnTo>
                      <a:lnTo>
                        <a:pt x="7" y="27"/>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28046" name="Rectangle 201"/>
                <p:cNvSpPr>
                  <a:spLocks noChangeArrowheads="1"/>
                </p:cNvSpPr>
                <p:nvPr/>
              </p:nvSpPr>
              <p:spPr bwMode="auto">
                <a:xfrm>
                  <a:off x="1911" y="288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47" name="Freeform 202"/>
                <p:cNvSpPr>
                  <a:spLocks/>
                </p:cNvSpPr>
                <p:nvPr/>
              </p:nvSpPr>
              <p:spPr bwMode="auto">
                <a:xfrm>
                  <a:off x="1918" y="2888"/>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048" name="Rectangle 203"/>
                <p:cNvSpPr>
                  <a:spLocks noChangeArrowheads="1"/>
                </p:cNvSpPr>
                <p:nvPr/>
              </p:nvSpPr>
              <p:spPr bwMode="auto">
                <a:xfrm>
                  <a:off x="1918" y="288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49" name="Freeform 204"/>
                <p:cNvSpPr>
                  <a:spLocks/>
                </p:cNvSpPr>
                <p:nvPr/>
              </p:nvSpPr>
              <p:spPr bwMode="auto">
                <a:xfrm>
                  <a:off x="1920" y="2888"/>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050" name="Rectangle 205"/>
                <p:cNvSpPr>
                  <a:spLocks noChangeArrowheads="1"/>
                </p:cNvSpPr>
                <p:nvPr/>
              </p:nvSpPr>
              <p:spPr bwMode="auto">
                <a:xfrm>
                  <a:off x="1920" y="288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51" name="Freeform 206"/>
                <p:cNvSpPr>
                  <a:spLocks/>
                </p:cNvSpPr>
                <p:nvPr/>
              </p:nvSpPr>
              <p:spPr bwMode="auto">
                <a:xfrm>
                  <a:off x="1913" y="2894"/>
                  <a:ext cx="26" cy="9"/>
                </a:xfrm>
                <a:custGeom>
                  <a:avLst/>
                  <a:gdLst>
                    <a:gd name="T0" fmla="*/ 0 w 26"/>
                    <a:gd name="T1" fmla="*/ 7 h 9"/>
                    <a:gd name="T2" fmla="*/ 26 w 26"/>
                    <a:gd name="T3" fmla="*/ 9 h 9"/>
                    <a:gd name="T4" fmla="*/ 26 w 26"/>
                    <a:gd name="T5" fmla="*/ 2 h 9"/>
                    <a:gd name="T6" fmla="*/ 0 w 26"/>
                    <a:gd name="T7" fmla="*/ 0 h 9"/>
                    <a:gd name="T8" fmla="*/ 0 w 26"/>
                    <a:gd name="T9" fmla="*/ 7 h 9"/>
                    <a:gd name="T10" fmla="*/ 0 60000 65536"/>
                    <a:gd name="T11" fmla="*/ 0 60000 65536"/>
                    <a:gd name="T12" fmla="*/ 0 60000 65536"/>
                    <a:gd name="T13" fmla="*/ 0 60000 65536"/>
                    <a:gd name="T14" fmla="*/ 0 60000 65536"/>
                    <a:gd name="T15" fmla="*/ 0 w 26"/>
                    <a:gd name="T16" fmla="*/ 0 h 9"/>
                    <a:gd name="T17" fmla="*/ 26 w 26"/>
                    <a:gd name="T18" fmla="*/ 9 h 9"/>
                  </a:gdLst>
                  <a:ahLst/>
                  <a:cxnLst>
                    <a:cxn ang="T10">
                      <a:pos x="T0" y="T1"/>
                    </a:cxn>
                    <a:cxn ang="T11">
                      <a:pos x="T2" y="T3"/>
                    </a:cxn>
                    <a:cxn ang="T12">
                      <a:pos x="T4" y="T5"/>
                    </a:cxn>
                    <a:cxn ang="T13">
                      <a:pos x="T6" y="T7"/>
                    </a:cxn>
                    <a:cxn ang="T14">
                      <a:pos x="T8" y="T9"/>
                    </a:cxn>
                  </a:cxnLst>
                  <a:rect l="T15" t="T16" r="T17" b="T18"/>
                  <a:pathLst>
                    <a:path w="26" h="9">
                      <a:moveTo>
                        <a:pt x="0" y="7"/>
                      </a:moveTo>
                      <a:lnTo>
                        <a:pt x="26" y="9"/>
                      </a:lnTo>
                      <a:lnTo>
                        <a:pt x="26" y="2"/>
                      </a:lnTo>
                      <a:lnTo>
                        <a:pt x="0" y="0"/>
                      </a:lnTo>
                      <a:lnTo>
                        <a:pt x="0" y="7"/>
                      </a:lnTo>
                      <a:close/>
                    </a:path>
                  </a:pathLst>
                </a:custGeom>
                <a:solidFill>
                  <a:srgbClr val="FFFF00"/>
                </a:solidFill>
                <a:ln w="0">
                  <a:solidFill>
                    <a:srgbClr val="FFFF00"/>
                  </a:solidFill>
                  <a:round/>
                  <a:headEnd/>
                  <a:tailEnd/>
                </a:ln>
              </p:spPr>
              <p:txBody>
                <a:bodyPr/>
                <a:lstStyle/>
                <a:p>
                  <a:endParaRPr lang="fr-FR"/>
                </a:p>
              </p:txBody>
            </p:sp>
            <p:sp>
              <p:nvSpPr>
                <p:cNvPr id="28052" name="Freeform 207"/>
                <p:cNvSpPr>
                  <a:spLocks/>
                </p:cNvSpPr>
                <p:nvPr/>
              </p:nvSpPr>
              <p:spPr bwMode="auto">
                <a:xfrm>
                  <a:off x="1912" y="2889"/>
                  <a:ext cx="26" cy="27"/>
                </a:xfrm>
                <a:custGeom>
                  <a:avLst/>
                  <a:gdLst>
                    <a:gd name="T0" fmla="*/ 13 w 26"/>
                    <a:gd name="T1" fmla="*/ 0 h 27"/>
                    <a:gd name="T2" fmla="*/ 0 w 26"/>
                    <a:gd name="T3" fmla="*/ 12 h 27"/>
                    <a:gd name="T4" fmla="*/ 13 w 26"/>
                    <a:gd name="T5" fmla="*/ 27 h 27"/>
                    <a:gd name="T6" fmla="*/ 26 w 26"/>
                    <a:gd name="T7" fmla="*/ 14 h 27"/>
                    <a:gd name="T8" fmla="*/ 13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3" y="0"/>
                      </a:moveTo>
                      <a:lnTo>
                        <a:pt x="0" y="12"/>
                      </a:lnTo>
                      <a:lnTo>
                        <a:pt x="13" y="27"/>
                      </a:lnTo>
                      <a:lnTo>
                        <a:pt x="26" y="14"/>
                      </a:lnTo>
                      <a:lnTo>
                        <a:pt x="13" y="0"/>
                      </a:lnTo>
                      <a:close/>
                    </a:path>
                  </a:pathLst>
                </a:custGeom>
                <a:solidFill>
                  <a:srgbClr val="FFFF00"/>
                </a:solidFill>
                <a:ln w="0">
                  <a:solidFill>
                    <a:srgbClr val="FFFF00"/>
                  </a:solidFill>
                  <a:round/>
                  <a:headEnd/>
                  <a:tailEnd/>
                </a:ln>
              </p:spPr>
              <p:txBody>
                <a:bodyPr/>
                <a:lstStyle/>
                <a:p>
                  <a:endParaRPr lang="fr-FR"/>
                </a:p>
              </p:txBody>
            </p:sp>
            <p:sp>
              <p:nvSpPr>
                <p:cNvPr id="28053" name="Freeform 208"/>
                <p:cNvSpPr>
                  <a:spLocks/>
                </p:cNvSpPr>
                <p:nvPr/>
              </p:nvSpPr>
              <p:spPr bwMode="auto">
                <a:xfrm>
                  <a:off x="1943" y="2854"/>
                  <a:ext cx="14" cy="27"/>
                </a:xfrm>
                <a:custGeom>
                  <a:avLst/>
                  <a:gdLst>
                    <a:gd name="T0" fmla="*/ 1 w 14"/>
                    <a:gd name="T1" fmla="*/ 0 h 27"/>
                    <a:gd name="T2" fmla="*/ 0 w 14"/>
                    <a:gd name="T3" fmla="*/ 27 h 27"/>
                    <a:gd name="T4" fmla="*/ 13 w 14"/>
                    <a:gd name="T5" fmla="*/ 27 h 27"/>
                    <a:gd name="T6" fmla="*/ 14 w 14"/>
                    <a:gd name="T7" fmla="*/ 0 h 27"/>
                    <a:gd name="T8" fmla="*/ 1 w 14"/>
                    <a:gd name="T9" fmla="*/ 0 h 27"/>
                    <a:gd name="T10" fmla="*/ 0 60000 65536"/>
                    <a:gd name="T11" fmla="*/ 0 60000 65536"/>
                    <a:gd name="T12" fmla="*/ 0 60000 65536"/>
                    <a:gd name="T13" fmla="*/ 0 60000 65536"/>
                    <a:gd name="T14" fmla="*/ 0 60000 65536"/>
                    <a:gd name="T15" fmla="*/ 0 w 14"/>
                    <a:gd name="T16" fmla="*/ 0 h 27"/>
                    <a:gd name="T17" fmla="*/ 14 w 14"/>
                    <a:gd name="T18" fmla="*/ 27 h 27"/>
                  </a:gdLst>
                  <a:ahLst/>
                  <a:cxnLst>
                    <a:cxn ang="T10">
                      <a:pos x="T0" y="T1"/>
                    </a:cxn>
                    <a:cxn ang="T11">
                      <a:pos x="T2" y="T3"/>
                    </a:cxn>
                    <a:cxn ang="T12">
                      <a:pos x="T4" y="T5"/>
                    </a:cxn>
                    <a:cxn ang="T13">
                      <a:pos x="T6" y="T7"/>
                    </a:cxn>
                    <a:cxn ang="T14">
                      <a:pos x="T8" y="T9"/>
                    </a:cxn>
                  </a:cxnLst>
                  <a:rect l="T15" t="T16" r="T17" b="T18"/>
                  <a:pathLst>
                    <a:path w="14" h="27">
                      <a:moveTo>
                        <a:pt x="1" y="0"/>
                      </a:moveTo>
                      <a:lnTo>
                        <a:pt x="0" y="27"/>
                      </a:lnTo>
                      <a:lnTo>
                        <a:pt x="13" y="27"/>
                      </a:lnTo>
                      <a:lnTo>
                        <a:pt x="14" y="0"/>
                      </a:lnTo>
                      <a:lnTo>
                        <a:pt x="1" y="0"/>
                      </a:lnTo>
                      <a:close/>
                    </a:path>
                  </a:pathLst>
                </a:custGeom>
                <a:solidFill>
                  <a:srgbClr val="FFFF00"/>
                </a:solidFill>
                <a:ln w="0">
                  <a:solidFill>
                    <a:srgbClr val="FFFF00"/>
                  </a:solidFill>
                  <a:round/>
                  <a:headEnd/>
                  <a:tailEnd/>
                </a:ln>
              </p:spPr>
              <p:txBody>
                <a:bodyPr/>
                <a:lstStyle/>
                <a:p>
                  <a:endParaRPr lang="fr-FR"/>
                </a:p>
              </p:txBody>
            </p:sp>
            <p:sp>
              <p:nvSpPr>
                <p:cNvPr id="28054" name="Freeform 209"/>
                <p:cNvSpPr>
                  <a:spLocks/>
                </p:cNvSpPr>
                <p:nvPr/>
              </p:nvSpPr>
              <p:spPr bwMode="auto">
                <a:xfrm>
                  <a:off x="1956" y="2854"/>
                  <a:ext cx="19" cy="27"/>
                </a:xfrm>
                <a:custGeom>
                  <a:avLst/>
                  <a:gdLst>
                    <a:gd name="T0" fmla="*/ 1 w 19"/>
                    <a:gd name="T1" fmla="*/ 0 h 27"/>
                    <a:gd name="T2" fmla="*/ 0 w 19"/>
                    <a:gd name="T3" fmla="*/ 27 h 27"/>
                    <a:gd name="T4" fmla="*/ 18 w 19"/>
                    <a:gd name="T5" fmla="*/ 27 h 27"/>
                    <a:gd name="T6" fmla="*/ 19 w 19"/>
                    <a:gd name="T7" fmla="*/ 0 h 27"/>
                    <a:gd name="T8" fmla="*/ 1 w 19"/>
                    <a:gd name="T9" fmla="*/ 0 h 27"/>
                    <a:gd name="T10" fmla="*/ 0 60000 65536"/>
                    <a:gd name="T11" fmla="*/ 0 60000 65536"/>
                    <a:gd name="T12" fmla="*/ 0 60000 65536"/>
                    <a:gd name="T13" fmla="*/ 0 60000 65536"/>
                    <a:gd name="T14" fmla="*/ 0 60000 65536"/>
                    <a:gd name="T15" fmla="*/ 0 w 19"/>
                    <a:gd name="T16" fmla="*/ 0 h 27"/>
                    <a:gd name="T17" fmla="*/ 19 w 19"/>
                    <a:gd name="T18" fmla="*/ 27 h 27"/>
                  </a:gdLst>
                  <a:ahLst/>
                  <a:cxnLst>
                    <a:cxn ang="T10">
                      <a:pos x="T0" y="T1"/>
                    </a:cxn>
                    <a:cxn ang="T11">
                      <a:pos x="T2" y="T3"/>
                    </a:cxn>
                    <a:cxn ang="T12">
                      <a:pos x="T4" y="T5"/>
                    </a:cxn>
                    <a:cxn ang="T13">
                      <a:pos x="T6" y="T7"/>
                    </a:cxn>
                    <a:cxn ang="T14">
                      <a:pos x="T8" y="T9"/>
                    </a:cxn>
                  </a:cxnLst>
                  <a:rect l="T15" t="T16" r="T17" b="T18"/>
                  <a:pathLst>
                    <a:path w="19" h="27">
                      <a:moveTo>
                        <a:pt x="1" y="0"/>
                      </a:moveTo>
                      <a:lnTo>
                        <a:pt x="0" y="27"/>
                      </a:lnTo>
                      <a:lnTo>
                        <a:pt x="18" y="27"/>
                      </a:lnTo>
                      <a:lnTo>
                        <a:pt x="19" y="0"/>
                      </a:lnTo>
                      <a:lnTo>
                        <a:pt x="1" y="0"/>
                      </a:lnTo>
                      <a:close/>
                    </a:path>
                  </a:pathLst>
                </a:custGeom>
                <a:solidFill>
                  <a:srgbClr val="FFFF00"/>
                </a:solidFill>
                <a:ln w="0">
                  <a:solidFill>
                    <a:srgbClr val="FFFF00"/>
                  </a:solidFill>
                  <a:round/>
                  <a:headEnd/>
                  <a:tailEnd/>
                </a:ln>
              </p:spPr>
              <p:txBody>
                <a:bodyPr/>
                <a:lstStyle/>
                <a:p>
                  <a:endParaRPr lang="fr-FR"/>
                </a:p>
              </p:txBody>
            </p:sp>
            <p:sp>
              <p:nvSpPr>
                <p:cNvPr id="28055" name="Rectangle 210"/>
                <p:cNvSpPr>
                  <a:spLocks noChangeArrowheads="1"/>
                </p:cNvSpPr>
                <p:nvPr/>
              </p:nvSpPr>
              <p:spPr bwMode="auto">
                <a:xfrm>
                  <a:off x="1956" y="2856"/>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56" name="Freeform 211"/>
                <p:cNvSpPr>
                  <a:spLocks/>
                </p:cNvSpPr>
                <p:nvPr/>
              </p:nvSpPr>
              <p:spPr bwMode="auto">
                <a:xfrm>
                  <a:off x="1974" y="2854"/>
                  <a:ext cx="13" cy="27"/>
                </a:xfrm>
                <a:custGeom>
                  <a:avLst/>
                  <a:gdLst>
                    <a:gd name="T0" fmla="*/ 1 w 13"/>
                    <a:gd name="T1" fmla="*/ 0 h 27"/>
                    <a:gd name="T2" fmla="*/ 0 w 13"/>
                    <a:gd name="T3" fmla="*/ 27 h 27"/>
                    <a:gd name="T4" fmla="*/ 12 w 13"/>
                    <a:gd name="T5" fmla="*/ 27 h 27"/>
                    <a:gd name="T6" fmla="*/ 13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2"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28057" name="Rectangle 212"/>
                <p:cNvSpPr>
                  <a:spLocks noChangeArrowheads="1"/>
                </p:cNvSpPr>
                <p:nvPr/>
              </p:nvSpPr>
              <p:spPr bwMode="auto">
                <a:xfrm>
                  <a:off x="1974" y="2856"/>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58" name="Freeform 213"/>
                <p:cNvSpPr>
                  <a:spLocks/>
                </p:cNvSpPr>
                <p:nvPr/>
              </p:nvSpPr>
              <p:spPr bwMode="auto">
                <a:xfrm>
                  <a:off x="2006" y="2828"/>
                  <a:ext cx="30" cy="26"/>
                </a:xfrm>
                <a:custGeom>
                  <a:avLst/>
                  <a:gdLst>
                    <a:gd name="T0" fmla="*/ 0 w 30"/>
                    <a:gd name="T1" fmla="*/ 12 h 26"/>
                    <a:gd name="T2" fmla="*/ 23 w 30"/>
                    <a:gd name="T3" fmla="*/ 26 h 26"/>
                    <a:gd name="T4" fmla="*/ 30 w 30"/>
                    <a:gd name="T5" fmla="*/ 14 h 26"/>
                    <a:gd name="T6" fmla="*/ 8 w 30"/>
                    <a:gd name="T7" fmla="*/ 0 h 26"/>
                    <a:gd name="T8" fmla="*/ 0 w 30"/>
                    <a:gd name="T9" fmla="*/ 12 h 26"/>
                    <a:gd name="T10" fmla="*/ 0 60000 65536"/>
                    <a:gd name="T11" fmla="*/ 0 60000 65536"/>
                    <a:gd name="T12" fmla="*/ 0 60000 65536"/>
                    <a:gd name="T13" fmla="*/ 0 60000 65536"/>
                    <a:gd name="T14" fmla="*/ 0 60000 65536"/>
                    <a:gd name="T15" fmla="*/ 0 w 30"/>
                    <a:gd name="T16" fmla="*/ 0 h 26"/>
                    <a:gd name="T17" fmla="*/ 30 w 30"/>
                    <a:gd name="T18" fmla="*/ 26 h 26"/>
                  </a:gdLst>
                  <a:ahLst/>
                  <a:cxnLst>
                    <a:cxn ang="T10">
                      <a:pos x="T0" y="T1"/>
                    </a:cxn>
                    <a:cxn ang="T11">
                      <a:pos x="T2" y="T3"/>
                    </a:cxn>
                    <a:cxn ang="T12">
                      <a:pos x="T4" y="T5"/>
                    </a:cxn>
                    <a:cxn ang="T13">
                      <a:pos x="T6" y="T7"/>
                    </a:cxn>
                    <a:cxn ang="T14">
                      <a:pos x="T8" y="T9"/>
                    </a:cxn>
                  </a:cxnLst>
                  <a:rect l="T15" t="T16" r="T17" b="T18"/>
                  <a:pathLst>
                    <a:path w="30" h="26">
                      <a:moveTo>
                        <a:pt x="0" y="12"/>
                      </a:moveTo>
                      <a:lnTo>
                        <a:pt x="23" y="26"/>
                      </a:lnTo>
                      <a:lnTo>
                        <a:pt x="30" y="14"/>
                      </a:lnTo>
                      <a:lnTo>
                        <a:pt x="8" y="0"/>
                      </a:lnTo>
                      <a:lnTo>
                        <a:pt x="0" y="12"/>
                      </a:lnTo>
                      <a:close/>
                    </a:path>
                  </a:pathLst>
                </a:custGeom>
                <a:solidFill>
                  <a:srgbClr val="FFFF00"/>
                </a:solidFill>
                <a:ln w="0">
                  <a:solidFill>
                    <a:srgbClr val="FFFF00"/>
                  </a:solidFill>
                  <a:round/>
                  <a:headEnd/>
                  <a:tailEnd/>
                </a:ln>
              </p:spPr>
              <p:txBody>
                <a:bodyPr/>
                <a:lstStyle/>
                <a:p>
                  <a:endParaRPr lang="fr-FR"/>
                </a:p>
              </p:txBody>
            </p:sp>
            <p:sp>
              <p:nvSpPr>
                <p:cNvPr id="28059" name="Freeform 214"/>
                <p:cNvSpPr>
                  <a:spLocks/>
                </p:cNvSpPr>
                <p:nvPr/>
              </p:nvSpPr>
              <p:spPr bwMode="auto">
                <a:xfrm>
                  <a:off x="2025" y="2821"/>
                  <a:ext cx="23" cy="27"/>
                </a:xfrm>
                <a:custGeom>
                  <a:avLst/>
                  <a:gdLst>
                    <a:gd name="T0" fmla="*/ 1 w 23"/>
                    <a:gd name="T1" fmla="*/ 0 h 27"/>
                    <a:gd name="T2" fmla="*/ 0 w 23"/>
                    <a:gd name="T3" fmla="*/ 27 h 27"/>
                    <a:gd name="T4" fmla="*/ 22 w 23"/>
                    <a:gd name="T5" fmla="*/ 27 h 27"/>
                    <a:gd name="T6" fmla="*/ 23 w 23"/>
                    <a:gd name="T7" fmla="*/ 0 h 27"/>
                    <a:gd name="T8" fmla="*/ 1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 y="0"/>
                      </a:moveTo>
                      <a:lnTo>
                        <a:pt x="0" y="27"/>
                      </a:lnTo>
                      <a:lnTo>
                        <a:pt x="22" y="27"/>
                      </a:lnTo>
                      <a:lnTo>
                        <a:pt x="23" y="0"/>
                      </a:lnTo>
                      <a:lnTo>
                        <a:pt x="1" y="0"/>
                      </a:lnTo>
                      <a:close/>
                    </a:path>
                  </a:pathLst>
                </a:custGeom>
                <a:solidFill>
                  <a:srgbClr val="FFFF00"/>
                </a:solidFill>
                <a:ln w="0">
                  <a:solidFill>
                    <a:srgbClr val="FFFF00"/>
                  </a:solidFill>
                  <a:round/>
                  <a:headEnd/>
                  <a:tailEnd/>
                </a:ln>
              </p:spPr>
              <p:txBody>
                <a:bodyPr/>
                <a:lstStyle/>
                <a:p>
                  <a:endParaRPr lang="fr-FR"/>
                </a:p>
              </p:txBody>
            </p:sp>
            <p:sp>
              <p:nvSpPr>
                <p:cNvPr id="28060" name="Freeform 215"/>
                <p:cNvSpPr>
                  <a:spLocks/>
                </p:cNvSpPr>
                <p:nvPr/>
              </p:nvSpPr>
              <p:spPr bwMode="auto">
                <a:xfrm>
                  <a:off x="2014" y="2822"/>
                  <a:ext cx="22" cy="27"/>
                </a:xfrm>
                <a:custGeom>
                  <a:avLst/>
                  <a:gdLst>
                    <a:gd name="T0" fmla="*/ 0 w 22"/>
                    <a:gd name="T1" fmla="*/ 7 h 27"/>
                    <a:gd name="T2" fmla="*/ 11 w 22"/>
                    <a:gd name="T3" fmla="*/ 0 h 27"/>
                    <a:gd name="T4" fmla="*/ 22 w 22"/>
                    <a:gd name="T5" fmla="*/ 21 h 27"/>
                    <a:gd name="T6" fmla="*/ 11 w 22"/>
                    <a:gd name="T7" fmla="*/ 27 h 27"/>
                    <a:gd name="T8" fmla="*/ 0 w 22"/>
                    <a:gd name="T9" fmla="*/ 7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0" y="7"/>
                      </a:moveTo>
                      <a:lnTo>
                        <a:pt x="11" y="0"/>
                      </a:lnTo>
                      <a:lnTo>
                        <a:pt x="22" y="21"/>
                      </a:lnTo>
                      <a:lnTo>
                        <a:pt x="11" y="27"/>
                      </a:lnTo>
                      <a:lnTo>
                        <a:pt x="0" y="7"/>
                      </a:lnTo>
                      <a:close/>
                    </a:path>
                  </a:pathLst>
                </a:custGeom>
                <a:solidFill>
                  <a:srgbClr val="FFFF00"/>
                </a:solidFill>
                <a:ln w="0">
                  <a:solidFill>
                    <a:srgbClr val="FFFF00"/>
                  </a:solidFill>
                  <a:round/>
                  <a:headEnd/>
                  <a:tailEnd/>
                </a:ln>
              </p:spPr>
              <p:txBody>
                <a:bodyPr/>
                <a:lstStyle/>
                <a:p>
                  <a:endParaRPr lang="fr-FR"/>
                </a:p>
              </p:txBody>
            </p:sp>
            <p:sp>
              <p:nvSpPr>
                <p:cNvPr id="28061" name="Freeform 216"/>
                <p:cNvSpPr>
                  <a:spLocks/>
                </p:cNvSpPr>
                <p:nvPr/>
              </p:nvSpPr>
              <p:spPr bwMode="auto">
                <a:xfrm>
                  <a:off x="2047" y="2821"/>
                  <a:ext cx="7" cy="27"/>
                </a:xfrm>
                <a:custGeom>
                  <a:avLst/>
                  <a:gdLst>
                    <a:gd name="T0" fmla="*/ 1 w 7"/>
                    <a:gd name="T1" fmla="*/ 0 h 27"/>
                    <a:gd name="T2" fmla="*/ 0 w 7"/>
                    <a:gd name="T3" fmla="*/ 27 h 27"/>
                    <a:gd name="T4" fmla="*/ 5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5"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8062" name="Rectangle 217"/>
                <p:cNvSpPr>
                  <a:spLocks noChangeArrowheads="1"/>
                </p:cNvSpPr>
                <p:nvPr/>
              </p:nvSpPr>
              <p:spPr bwMode="auto">
                <a:xfrm>
                  <a:off x="2047" y="282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63" name="Freeform 218"/>
                <p:cNvSpPr>
                  <a:spLocks/>
                </p:cNvSpPr>
                <p:nvPr/>
              </p:nvSpPr>
              <p:spPr bwMode="auto">
                <a:xfrm>
                  <a:off x="2080" y="2792"/>
                  <a:ext cx="39" cy="40"/>
                </a:xfrm>
                <a:custGeom>
                  <a:avLst/>
                  <a:gdLst>
                    <a:gd name="T0" fmla="*/ 0 w 39"/>
                    <a:gd name="T1" fmla="*/ 23 h 40"/>
                    <a:gd name="T2" fmla="*/ 21 w 39"/>
                    <a:gd name="T3" fmla="*/ 40 h 40"/>
                    <a:gd name="T4" fmla="*/ 39 w 39"/>
                    <a:gd name="T5" fmla="*/ 17 h 40"/>
                    <a:gd name="T6" fmla="*/ 19 w 39"/>
                    <a:gd name="T7" fmla="*/ 0 h 40"/>
                    <a:gd name="T8" fmla="*/ 0 w 39"/>
                    <a:gd name="T9" fmla="*/ 23 h 40"/>
                    <a:gd name="T10" fmla="*/ 0 60000 65536"/>
                    <a:gd name="T11" fmla="*/ 0 60000 65536"/>
                    <a:gd name="T12" fmla="*/ 0 60000 65536"/>
                    <a:gd name="T13" fmla="*/ 0 60000 65536"/>
                    <a:gd name="T14" fmla="*/ 0 60000 65536"/>
                    <a:gd name="T15" fmla="*/ 0 w 39"/>
                    <a:gd name="T16" fmla="*/ 0 h 40"/>
                    <a:gd name="T17" fmla="*/ 39 w 39"/>
                    <a:gd name="T18" fmla="*/ 40 h 40"/>
                  </a:gdLst>
                  <a:ahLst/>
                  <a:cxnLst>
                    <a:cxn ang="T10">
                      <a:pos x="T0" y="T1"/>
                    </a:cxn>
                    <a:cxn ang="T11">
                      <a:pos x="T2" y="T3"/>
                    </a:cxn>
                    <a:cxn ang="T12">
                      <a:pos x="T4" y="T5"/>
                    </a:cxn>
                    <a:cxn ang="T13">
                      <a:pos x="T6" y="T7"/>
                    </a:cxn>
                    <a:cxn ang="T14">
                      <a:pos x="T8" y="T9"/>
                    </a:cxn>
                  </a:cxnLst>
                  <a:rect l="T15" t="T16" r="T17" b="T18"/>
                  <a:pathLst>
                    <a:path w="39" h="40">
                      <a:moveTo>
                        <a:pt x="0" y="23"/>
                      </a:moveTo>
                      <a:lnTo>
                        <a:pt x="21" y="40"/>
                      </a:lnTo>
                      <a:lnTo>
                        <a:pt x="39" y="17"/>
                      </a:lnTo>
                      <a:lnTo>
                        <a:pt x="19" y="0"/>
                      </a:lnTo>
                      <a:lnTo>
                        <a:pt x="0" y="23"/>
                      </a:lnTo>
                      <a:close/>
                    </a:path>
                  </a:pathLst>
                </a:custGeom>
                <a:solidFill>
                  <a:srgbClr val="FFFF00"/>
                </a:solidFill>
                <a:ln w="0">
                  <a:solidFill>
                    <a:srgbClr val="FFFF00"/>
                  </a:solidFill>
                  <a:round/>
                  <a:headEnd/>
                  <a:tailEnd/>
                </a:ln>
              </p:spPr>
              <p:txBody>
                <a:bodyPr/>
                <a:lstStyle/>
                <a:p>
                  <a:endParaRPr lang="fr-FR"/>
                </a:p>
              </p:txBody>
            </p:sp>
            <p:sp>
              <p:nvSpPr>
                <p:cNvPr id="28064" name="Freeform 219"/>
                <p:cNvSpPr>
                  <a:spLocks/>
                </p:cNvSpPr>
                <p:nvPr/>
              </p:nvSpPr>
              <p:spPr bwMode="auto">
                <a:xfrm>
                  <a:off x="2108" y="2787"/>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8065" name="Freeform 220"/>
                <p:cNvSpPr>
                  <a:spLocks/>
                </p:cNvSpPr>
                <p:nvPr/>
              </p:nvSpPr>
              <p:spPr bwMode="auto">
                <a:xfrm>
                  <a:off x="2099" y="2788"/>
                  <a:ext cx="20" cy="27"/>
                </a:xfrm>
                <a:custGeom>
                  <a:avLst/>
                  <a:gdLst>
                    <a:gd name="T0" fmla="*/ 0 w 20"/>
                    <a:gd name="T1" fmla="*/ 4 h 27"/>
                    <a:gd name="T2" fmla="*/ 9 w 20"/>
                    <a:gd name="T3" fmla="*/ 0 h 27"/>
                    <a:gd name="T4" fmla="*/ 20 w 20"/>
                    <a:gd name="T5" fmla="*/ 21 h 27"/>
                    <a:gd name="T6" fmla="*/ 9 w 20"/>
                    <a:gd name="T7" fmla="*/ 27 h 27"/>
                    <a:gd name="T8" fmla="*/ 0 w 20"/>
                    <a:gd name="T9" fmla="*/ 4 h 27"/>
                    <a:gd name="T10" fmla="*/ 0 60000 65536"/>
                    <a:gd name="T11" fmla="*/ 0 60000 65536"/>
                    <a:gd name="T12" fmla="*/ 0 60000 65536"/>
                    <a:gd name="T13" fmla="*/ 0 60000 65536"/>
                    <a:gd name="T14" fmla="*/ 0 60000 65536"/>
                    <a:gd name="T15" fmla="*/ 0 w 20"/>
                    <a:gd name="T16" fmla="*/ 0 h 27"/>
                    <a:gd name="T17" fmla="*/ 20 w 20"/>
                    <a:gd name="T18" fmla="*/ 27 h 27"/>
                  </a:gdLst>
                  <a:ahLst/>
                  <a:cxnLst>
                    <a:cxn ang="T10">
                      <a:pos x="T0" y="T1"/>
                    </a:cxn>
                    <a:cxn ang="T11">
                      <a:pos x="T2" y="T3"/>
                    </a:cxn>
                    <a:cxn ang="T12">
                      <a:pos x="T4" y="T5"/>
                    </a:cxn>
                    <a:cxn ang="T13">
                      <a:pos x="T6" y="T7"/>
                    </a:cxn>
                    <a:cxn ang="T14">
                      <a:pos x="T8" y="T9"/>
                    </a:cxn>
                  </a:cxnLst>
                  <a:rect l="T15" t="T16" r="T17" b="T18"/>
                  <a:pathLst>
                    <a:path w="20" h="27">
                      <a:moveTo>
                        <a:pt x="0" y="4"/>
                      </a:moveTo>
                      <a:lnTo>
                        <a:pt x="9" y="0"/>
                      </a:lnTo>
                      <a:lnTo>
                        <a:pt x="20" y="21"/>
                      </a:lnTo>
                      <a:lnTo>
                        <a:pt x="9" y="27"/>
                      </a:lnTo>
                      <a:lnTo>
                        <a:pt x="0" y="4"/>
                      </a:lnTo>
                      <a:close/>
                    </a:path>
                  </a:pathLst>
                </a:custGeom>
                <a:solidFill>
                  <a:srgbClr val="FFFF00"/>
                </a:solidFill>
                <a:ln w="0">
                  <a:solidFill>
                    <a:srgbClr val="FFFF00"/>
                  </a:solidFill>
                  <a:round/>
                  <a:headEnd/>
                  <a:tailEnd/>
                </a:ln>
              </p:spPr>
              <p:txBody>
                <a:bodyPr/>
                <a:lstStyle/>
                <a:p>
                  <a:endParaRPr lang="fr-FR"/>
                </a:p>
              </p:txBody>
            </p:sp>
            <p:sp>
              <p:nvSpPr>
                <p:cNvPr id="28066" name="Freeform 221"/>
                <p:cNvSpPr>
                  <a:spLocks/>
                </p:cNvSpPr>
                <p:nvPr/>
              </p:nvSpPr>
              <p:spPr bwMode="auto">
                <a:xfrm>
                  <a:off x="2112" y="2787"/>
                  <a:ext cx="11" cy="27"/>
                </a:xfrm>
                <a:custGeom>
                  <a:avLst/>
                  <a:gdLst>
                    <a:gd name="T0" fmla="*/ 1 w 11"/>
                    <a:gd name="T1" fmla="*/ 0 h 27"/>
                    <a:gd name="T2" fmla="*/ 0 w 11"/>
                    <a:gd name="T3" fmla="*/ 27 h 27"/>
                    <a:gd name="T4" fmla="*/ 10 w 11"/>
                    <a:gd name="T5" fmla="*/ 27 h 27"/>
                    <a:gd name="T6" fmla="*/ 11 w 11"/>
                    <a:gd name="T7" fmla="*/ 0 h 27"/>
                    <a:gd name="T8" fmla="*/ 1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1" y="0"/>
                      </a:moveTo>
                      <a:lnTo>
                        <a:pt x="0" y="27"/>
                      </a:lnTo>
                      <a:lnTo>
                        <a:pt x="10" y="27"/>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28067" name="Rectangle 222"/>
                <p:cNvSpPr>
                  <a:spLocks noChangeArrowheads="1"/>
                </p:cNvSpPr>
                <p:nvPr/>
              </p:nvSpPr>
              <p:spPr bwMode="auto">
                <a:xfrm>
                  <a:off x="2112" y="278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68" name="Freeform 223"/>
                <p:cNvSpPr>
                  <a:spLocks/>
                </p:cNvSpPr>
                <p:nvPr/>
              </p:nvSpPr>
              <p:spPr bwMode="auto">
                <a:xfrm>
                  <a:off x="2131" y="2765"/>
                  <a:ext cx="27" cy="11"/>
                </a:xfrm>
                <a:custGeom>
                  <a:avLst/>
                  <a:gdLst>
                    <a:gd name="T0" fmla="*/ 0 w 27"/>
                    <a:gd name="T1" fmla="*/ 8 h 11"/>
                    <a:gd name="T2" fmla="*/ 26 w 27"/>
                    <a:gd name="T3" fmla="*/ 11 h 11"/>
                    <a:gd name="T4" fmla="*/ 27 w 27"/>
                    <a:gd name="T5" fmla="*/ 3 h 11"/>
                    <a:gd name="T6" fmla="*/ 1 w 27"/>
                    <a:gd name="T7" fmla="*/ 0 h 11"/>
                    <a:gd name="T8" fmla="*/ 0 w 27"/>
                    <a:gd name="T9" fmla="*/ 8 h 11"/>
                    <a:gd name="T10" fmla="*/ 0 60000 65536"/>
                    <a:gd name="T11" fmla="*/ 0 60000 65536"/>
                    <a:gd name="T12" fmla="*/ 0 60000 65536"/>
                    <a:gd name="T13" fmla="*/ 0 60000 65536"/>
                    <a:gd name="T14" fmla="*/ 0 60000 65536"/>
                    <a:gd name="T15" fmla="*/ 0 w 27"/>
                    <a:gd name="T16" fmla="*/ 0 h 11"/>
                    <a:gd name="T17" fmla="*/ 27 w 27"/>
                    <a:gd name="T18" fmla="*/ 11 h 11"/>
                  </a:gdLst>
                  <a:ahLst/>
                  <a:cxnLst>
                    <a:cxn ang="T10">
                      <a:pos x="T0" y="T1"/>
                    </a:cxn>
                    <a:cxn ang="T11">
                      <a:pos x="T2" y="T3"/>
                    </a:cxn>
                    <a:cxn ang="T12">
                      <a:pos x="T4" y="T5"/>
                    </a:cxn>
                    <a:cxn ang="T13">
                      <a:pos x="T6" y="T7"/>
                    </a:cxn>
                    <a:cxn ang="T14">
                      <a:pos x="T8" y="T9"/>
                    </a:cxn>
                  </a:cxnLst>
                  <a:rect l="T15" t="T16" r="T17" b="T18"/>
                  <a:pathLst>
                    <a:path w="27" h="11">
                      <a:moveTo>
                        <a:pt x="0" y="8"/>
                      </a:moveTo>
                      <a:lnTo>
                        <a:pt x="26" y="11"/>
                      </a:lnTo>
                      <a:lnTo>
                        <a:pt x="27" y="3"/>
                      </a:lnTo>
                      <a:lnTo>
                        <a:pt x="1" y="0"/>
                      </a:lnTo>
                      <a:lnTo>
                        <a:pt x="0" y="8"/>
                      </a:lnTo>
                      <a:close/>
                    </a:path>
                  </a:pathLst>
                </a:custGeom>
                <a:solidFill>
                  <a:srgbClr val="FFFF00"/>
                </a:solidFill>
                <a:ln w="0">
                  <a:solidFill>
                    <a:srgbClr val="FFFF00"/>
                  </a:solidFill>
                  <a:round/>
                  <a:headEnd/>
                  <a:tailEnd/>
                </a:ln>
              </p:spPr>
              <p:txBody>
                <a:bodyPr/>
                <a:lstStyle/>
                <a:p>
                  <a:endParaRPr lang="fr-FR"/>
                </a:p>
              </p:txBody>
            </p:sp>
            <p:sp>
              <p:nvSpPr>
                <p:cNvPr id="28069" name="Freeform 224"/>
                <p:cNvSpPr>
                  <a:spLocks/>
                </p:cNvSpPr>
                <p:nvPr/>
              </p:nvSpPr>
              <p:spPr bwMode="auto">
                <a:xfrm>
                  <a:off x="2144" y="2753"/>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070" name="Freeform 225"/>
                <p:cNvSpPr>
                  <a:spLocks/>
                </p:cNvSpPr>
                <p:nvPr/>
              </p:nvSpPr>
              <p:spPr bwMode="auto">
                <a:xfrm>
                  <a:off x="2131" y="2755"/>
                  <a:ext cx="26" cy="26"/>
                </a:xfrm>
                <a:custGeom>
                  <a:avLst/>
                  <a:gdLst>
                    <a:gd name="T0" fmla="*/ 0 w 26"/>
                    <a:gd name="T1" fmla="*/ 11 h 26"/>
                    <a:gd name="T2" fmla="*/ 13 w 26"/>
                    <a:gd name="T3" fmla="*/ 0 h 26"/>
                    <a:gd name="T4" fmla="*/ 26 w 26"/>
                    <a:gd name="T5" fmla="*/ 15 h 26"/>
                    <a:gd name="T6" fmla="*/ 13 w 26"/>
                    <a:gd name="T7" fmla="*/ 26 h 26"/>
                    <a:gd name="T8" fmla="*/ 0 w 26"/>
                    <a:gd name="T9" fmla="*/ 11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0" y="11"/>
                      </a:moveTo>
                      <a:lnTo>
                        <a:pt x="13" y="0"/>
                      </a:lnTo>
                      <a:lnTo>
                        <a:pt x="26" y="15"/>
                      </a:lnTo>
                      <a:lnTo>
                        <a:pt x="13" y="26"/>
                      </a:lnTo>
                      <a:lnTo>
                        <a:pt x="0" y="11"/>
                      </a:lnTo>
                      <a:close/>
                    </a:path>
                  </a:pathLst>
                </a:custGeom>
                <a:solidFill>
                  <a:srgbClr val="FFFF00"/>
                </a:solidFill>
                <a:ln w="0">
                  <a:solidFill>
                    <a:srgbClr val="FFFF00"/>
                  </a:solidFill>
                  <a:round/>
                  <a:headEnd/>
                  <a:tailEnd/>
                </a:ln>
              </p:spPr>
              <p:txBody>
                <a:bodyPr/>
                <a:lstStyle/>
                <a:p>
                  <a:endParaRPr lang="fr-FR"/>
                </a:p>
              </p:txBody>
            </p:sp>
            <p:sp>
              <p:nvSpPr>
                <p:cNvPr id="28071" name="Freeform 226"/>
                <p:cNvSpPr>
                  <a:spLocks/>
                </p:cNvSpPr>
                <p:nvPr/>
              </p:nvSpPr>
              <p:spPr bwMode="auto">
                <a:xfrm>
                  <a:off x="2149" y="2753"/>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072" name="Rectangle 227"/>
                <p:cNvSpPr>
                  <a:spLocks noChangeArrowheads="1"/>
                </p:cNvSpPr>
                <p:nvPr/>
              </p:nvSpPr>
              <p:spPr bwMode="auto">
                <a:xfrm>
                  <a:off x="2149" y="2755"/>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73" name="Freeform 228"/>
                <p:cNvSpPr>
                  <a:spLocks/>
                </p:cNvSpPr>
                <p:nvPr/>
              </p:nvSpPr>
              <p:spPr bwMode="auto">
                <a:xfrm>
                  <a:off x="2151" y="2753"/>
                  <a:ext cx="17" cy="27"/>
                </a:xfrm>
                <a:custGeom>
                  <a:avLst/>
                  <a:gdLst>
                    <a:gd name="T0" fmla="*/ 1 w 17"/>
                    <a:gd name="T1" fmla="*/ 0 h 27"/>
                    <a:gd name="T2" fmla="*/ 0 w 17"/>
                    <a:gd name="T3" fmla="*/ 27 h 27"/>
                    <a:gd name="T4" fmla="*/ 16 w 17"/>
                    <a:gd name="T5" fmla="*/ 27 h 27"/>
                    <a:gd name="T6" fmla="*/ 17 w 17"/>
                    <a:gd name="T7" fmla="*/ 0 h 27"/>
                    <a:gd name="T8" fmla="*/ 1 w 17"/>
                    <a:gd name="T9" fmla="*/ 0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1" y="0"/>
                      </a:moveTo>
                      <a:lnTo>
                        <a:pt x="0" y="27"/>
                      </a:lnTo>
                      <a:lnTo>
                        <a:pt x="16" y="27"/>
                      </a:lnTo>
                      <a:lnTo>
                        <a:pt x="17" y="0"/>
                      </a:lnTo>
                      <a:lnTo>
                        <a:pt x="1" y="0"/>
                      </a:lnTo>
                      <a:close/>
                    </a:path>
                  </a:pathLst>
                </a:custGeom>
                <a:solidFill>
                  <a:srgbClr val="FFFF00"/>
                </a:solidFill>
                <a:ln w="0">
                  <a:solidFill>
                    <a:srgbClr val="FFFF00"/>
                  </a:solidFill>
                  <a:round/>
                  <a:headEnd/>
                  <a:tailEnd/>
                </a:ln>
              </p:spPr>
              <p:txBody>
                <a:bodyPr/>
                <a:lstStyle/>
                <a:p>
                  <a:endParaRPr lang="fr-FR"/>
                </a:p>
              </p:txBody>
            </p:sp>
            <p:sp>
              <p:nvSpPr>
                <p:cNvPr id="28074" name="Rectangle 229"/>
                <p:cNvSpPr>
                  <a:spLocks noChangeArrowheads="1"/>
                </p:cNvSpPr>
                <p:nvPr/>
              </p:nvSpPr>
              <p:spPr bwMode="auto">
                <a:xfrm>
                  <a:off x="2151" y="2755"/>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75" name="Freeform 230"/>
                <p:cNvSpPr>
                  <a:spLocks/>
                </p:cNvSpPr>
                <p:nvPr/>
              </p:nvSpPr>
              <p:spPr bwMode="auto">
                <a:xfrm>
                  <a:off x="2167" y="2753"/>
                  <a:ext cx="13" cy="27"/>
                </a:xfrm>
                <a:custGeom>
                  <a:avLst/>
                  <a:gdLst>
                    <a:gd name="T0" fmla="*/ 1 w 13"/>
                    <a:gd name="T1" fmla="*/ 0 h 27"/>
                    <a:gd name="T2" fmla="*/ 0 w 13"/>
                    <a:gd name="T3" fmla="*/ 27 h 27"/>
                    <a:gd name="T4" fmla="*/ 12 w 13"/>
                    <a:gd name="T5" fmla="*/ 27 h 27"/>
                    <a:gd name="T6" fmla="*/ 13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2"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28076" name="Rectangle 231"/>
                <p:cNvSpPr>
                  <a:spLocks noChangeArrowheads="1"/>
                </p:cNvSpPr>
                <p:nvPr/>
              </p:nvSpPr>
              <p:spPr bwMode="auto">
                <a:xfrm>
                  <a:off x="2167" y="2755"/>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77" name="Freeform 232"/>
                <p:cNvSpPr>
                  <a:spLocks/>
                </p:cNvSpPr>
                <p:nvPr/>
              </p:nvSpPr>
              <p:spPr bwMode="auto">
                <a:xfrm>
                  <a:off x="2191" y="2720"/>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078" name="Rectangle 233"/>
                <p:cNvSpPr>
                  <a:spLocks noChangeArrowheads="1"/>
                </p:cNvSpPr>
                <p:nvPr/>
              </p:nvSpPr>
              <p:spPr bwMode="auto">
                <a:xfrm>
                  <a:off x="2191" y="272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79" name="Freeform 234"/>
                <p:cNvSpPr>
                  <a:spLocks/>
                </p:cNvSpPr>
                <p:nvPr/>
              </p:nvSpPr>
              <p:spPr bwMode="auto">
                <a:xfrm>
                  <a:off x="2196" y="2720"/>
                  <a:ext cx="15" cy="27"/>
                </a:xfrm>
                <a:custGeom>
                  <a:avLst/>
                  <a:gdLst>
                    <a:gd name="T0" fmla="*/ 1 w 15"/>
                    <a:gd name="T1" fmla="*/ 0 h 27"/>
                    <a:gd name="T2" fmla="*/ 0 w 15"/>
                    <a:gd name="T3" fmla="*/ 27 h 27"/>
                    <a:gd name="T4" fmla="*/ 14 w 15"/>
                    <a:gd name="T5" fmla="*/ 27 h 27"/>
                    <a:gd name="T6" fmla="*/ 15 w 15"/>
                    <a:gd name="T7" fmla="*/ 0 h 27"/>
                    <a:gd name="T8" fmla="*/ 1 w 15"/>
                    <a:gd name="T9" fmla="*/ 0 h 27"/>
                    <a:gd name="T10" fmla="*/ 0 60000 65536"/>
                    <a:gd name="T11" fmla="*/ 0 60000 65536"/>
                    <a:gd name="T12" fmla="*/ 0 60000 65536"/>
                    <a:gd name="T13" fmla="*/ 0 60000 65536"/>
                    <a:gd name="T14" fmla="*/ 0 60000 65536"/>
                    <a:gd name="T15" fmla="*/ 0 w 15"/>
                    <a:gd name="T16" fmla="*/ 0 h 27"/>
                    <a:gd name="T17" fmla="*/ 15 w 15"/>
                    <a:gd name="T18" fmla="*/ 27 h 27"/>
                  </a:gdLst>
                  <a:ahLst/>
                  <a:cxnLst>
                    <a:cxn ang="T10">
                      <a:pos x="T0" y="T1"/>
                    </a:cxn>
                    <a:cxn ang="T11">
                      <a:pos x="T2" y="T3"/>
                    </a:cxn>
                    <a:cxn ang="T12">
                      <a:pos x="T4" y="T5"/>
                    </a:cxn>
                    <a:cxn ang="T13">
                      <a:pos x="T6" y="T7"/>
                    </a:cxn>
                    <a:cxn ang="T14">
                      <a:pos x="T8" y="T9"/>
                    </a:cxn>
                  </a:cxnLst>
                  <a:rect l="T15" t="T16" r="T17" b="T18"/>
                  <a:pathLst>
                    <a:path w="15" h="27">
                      <a:moveTo>
                        <a:pt x="1" y="0"/>
                      </a:moveTo>
                      <a:lnTo>
                        <a:pt x="0" y="27"/>
                      </a:lnTo>
                      <a:lnTo>
                        <a:pt x="14" y="27"/>
                      </a:lnTo>
                      <a:lnTo>
                        <a:pt x="15" y="0"/>
                      </a:lnTo>
                      <a:lnTo>
                        <a:pt x="1" y="0"/>
                      </a:lnTo>
                      <a:close/>
                    </a:path>
                  </a:pathLst>
                </a:custGeom>
                <a:solidFill>
                  <a:srgbClr val="FFFF00"/>
                </a:solidFill>
                <a:ln w="0">
                  <a:solidFill>
                    <a:srgbClr val="FFFF00"/>
                  </a:solidFill>
                  <a:round/>
                  <a:headEnd/>
                  <a:tailEnd/>
                </a:ln>
              </p:spPr>
              <p:txBody>
                <a:bodyPr/>
                <a:lstStyle/>
                <a:p>
                  <a:endParaRPr lang="fr-FR"/>
                </a:p>
              </p:txBody>
            </p:sp>
            <p:sp>
              <p:nvSpPr>
                <p:cNvPr id="28080" name="Rectangle 235"/>
                <p:cNvSpPr>
                  <a:spLocks noChangeArrowheads="1"/>
                </p:cNvSpPr>
                <p:nvPr/>
              </p:nvSpPr>
              <p:spPr bwMode="auto">
                <a:xfrm>
                  <a:off x="2196" y="272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81" name="Freeform 236"/>
                <p:cNvSpPr>
                  <a:spLocks/>
                </p:cNvSpPr>
                <p:nvPr/>
              </p:nvSpPr>
              <p:spPr bwMode="auto">
                <a:xfrm>
                  <a:off x="2210" y="2720"/>
                  <a:ext cx="4" cy="27"/>
                </a:xfrm>
                <a:custGeom>
                  <a:avLst/>
                  <a:gdLst>
                    <a:gd name="T0" fmla="*/ 1 w 4"/>
                    <a:gd name="T1" fmla="*/ 0 h 27"/>
                    <a:gd name="T2" fmla="*/ 0 w 4"/>
                    <a:gd name="T3" fmla="*/ 27 h 27"/>
                    <a:gd name="T4" fmla="*/ 2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2"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8082" name="Rectangle 237"/>
                <p:cNvSpPr>
                  <a:spLocks noChangeArrowheads="1"/>
                </p:cNvSpPr>
                <p:nvPr/>
              </p:nvSpPr>
              <p:spPr bwMode="auto">
                <a:xfrm>
                  <a:off x="2210" y="272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83" name="Freeform 238"/>
                <p:cNvSpPr>
                  <a:spLocks/>
                </p:cNvSpPr>
                <p:nvPr/>
              </p:nvSpPr>
              <p:spPr bwMode="auto">
                <a:xfrm>
                  <a:off x="2212" y="2720"/>
                  <a:ext cx="8" cy="27"/>
                </a:xfrm>
                <a:custGeom>
                  <a:avLst/>
                  <a:gdLst>
                    <a:gd name="T0" fmla="*/ 2 w 8"/>
                    <a:gd name="T1" fmla="*/ 0 h 27"/>
                    <a:gd name="T2" fmla="*/ 0 w 8"/>
                    <a:gd name="T3" fmla="*/ 27 h 27"/>
                    <a:gd name="T4" fmla="*/ 7 w 8"/>
                    <a:gd name="T5" fmla="*/ 27 h 27"/>
                    <a:gd name="T6" fmla="*/ 8 w 8"/>
                    <a:gd name="T7" fmla="*/ 0 h 27"/>
                    <a:gd name="T8" fmla="*/ 2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2" y="0"/>
                      </a:moveTo>
                      <a:lnTo>
                        <a:pt x="0" y="27"/>
                      </a:lnTo>
                      <a:lnTo>
                        <a:pt x="7" y="27"/>
                      </a:lnTo>
                      <a:lnTo>
                        <a:pt x="8" y="0"/>
                      </a:lnTo>
                      <a:lnTo>
                        <a:pt x="2" y="0"/>
                      </a:lnTo>
                      <a:close/>
                    </a:path>
                  </a:pathLst>
                </a:custGeom>
                <a:solidFill>
                  <a:srgbClr val="FFFF00"/>
                </a:solidFill>
                <a:ln w="0">
                  <a:solidFill>
                    <a:srgbClr val="FFFF00"/>
                  </a:solidFill>
                  <a:round/>
                  <a:headEnd/>
                  <a:tailEnd/>
                </a:ln>
              </p:spPr>
              <p:txBody>
                <a:bodyPr/>
                <a:lstStyle/>
                <a:p>
                  <a:endParaRPr lang="fr-FR"/>
                </a:p>
              </p:txBody>
            </p:sp>
            <p:sp>
              <p:nvSpPr>
                <p:cNvPr id="28084" name="Rectangle 239"/>
                <p:cNvSpPr>
                  <a:spLocks noChangeArrowheads="1"/>
                </p:cNvSpPr>
                <p:nvPr/>
              </p:nvSpPr>
              <p:spPr bwMode="auto">
                <a:xfrm>
                  <a:off x="2212" y="272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85" name="Freeform 240"/>
                <p:cNvSpPr>
                  <a:spLocks/>
                </p:cNvSpPr>
                <p:nvPr/>
              </p:nvSpPr>
              <p:spPr bwMode="auto">
                <a:xfrm>
                  <a:off x="2219" y="2720"/>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8086" name="Rectangle 241"/>
                <p:cNvSpPr>
                  <a:spLocks noChangeArrowheads="1"/>
                </p:cNvSpPr>
                <p:nvPr/>
              </p:nvSpPr>
              <p:spPr bwMode="auto">
                <a:xfrm>
                  <a:off x="2219" y="272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87" name="Freeform 242"/>
                <p:cNvSpPr>
                  <a:spLocks/>
                </p:cNvSpPr>
                <p:nvPr/>
              </p:nvSpPr>
              <p:spPr bwMode="auto">
                <a:xfrm>
                  <a:off x="2222" y="2720"/>
                  <a:ext cx="10" cy="27"/>
                </a:xfrm>
                <a:custGeom>
                  <a:avLst/>
                  <a:gdLst>
                    <a:gd name="T0" fmla="*/ 1 w 10"/>
                    <a:gd name="T1" fmla="*/ 0 h 27"/>
                    <a:gd name="T2" fmla="*/ 0 w 10"/>
                    <a:gd name="T3" fmla="*/ 27 h 27"/>
                    <a:gd name="T4" fmla="*/ 9 w 10"/>
                    <a:gd name="T5" fmla="*/ 27 h 27"/>
                    <a:gd name="T6" fmla="*/ 10 w 10"/>
                    <a:gd name="T7" fmla="*/ 0 h 27"/>
                    <a:gd name="T8" fmla="*/ 1 w 10"/>
                    <a:gd name="T9" fmla="*/ 0 h 27"/>
                    <a:gd name="T10" fmla="*/ 0 60000 65536"/>
                    <a:gd name="T11" fmla="*/ 0 60000 65536"/>
                    <a:gd name="T12" fmla="*/ 0 60000 65536"/>
                    <a:gd name="T13" fmla="*/ 0 60000 65536"/>
                    <a:gd name="T14" fmla="*/ 0 60000 65536"/>
                    <a:gd name="T15" fmla="*/ 0 w 10"/>
                    <a:gd name="T16" fmla="*/ 0 h 27"/>
                    <a:gd name="T17" fmla="*/ 10 w 10"/>
                    <a:gd name="T18" fmla="*/ 27 h 27"/>
                  </a:gdLst>
                  <a:ahLst/>
                  <a:cxnLst>
                    <a:cxn ang="T10">
                      <a:pos x="T0" y="T1"/>
                    </a:cxn>
                    <a:cxn ang="T11">
                      <a:pos x="T2" y="T3"/>
                    </a:cxn>
                    <a:cxn ang="T12">
                      <a:pos x="T4" y="T5"/>
                    </a:cxn>
                    <a:cxn ang="T13">
                      <a:pos x="T6" y="T7"/>
                    </a:cxn>
                    <a:cxn ang="T14">
                      <a:pos x="T8" y="T9"/>
                    </a:cxn>
                  </a:cxnLst>
                  <a:rect l="T15" t="T16" r="T17" b="T18"/>
                  <a:pathLst>
                    <a:path w="10" h="27">
                      <a:moveTo>
                        <a:pt x="1" y="0"/>
                      </a:moveTo>
                      <a:lnTo>
                        <a:pt x="0" y="27"/>
                      </a:lnTo>
                      <a:lnTo>
                        <a:pt x="9" y="27"/>
                      </a:lnTo>
                      <a:lnTo>
                        <a:pt x="10" y="0"/>
                      </a:lnTo>
                      <a:lnTo>
                        <a:pt x="1" y="0"/>
                      </a:lnTo>
                      <a:close/>
                    </a:path>
                  </a:pathLst>
                </a:custGeom>
                <a:solidFill>
                  <a:srgbClr val="FFFF00"/>
                </a:solidFill>
                <a:ln w="0">
                  <a:solidFill>
                    <a:srgbClr val="FFFF00"/>
                  </a:solidFill>
                  <a:round/>
                  <a:headEnd/>
                  <a:tailEnd/>
                </a:ln>
              </p:spPr>
              <p:txBody>
                <a:bodyPr/>
                <a:lstStyle/>
                <a:p>
                  <a:endParaRPr lang="fr-FR"/>
                </a:p>
              </p:txBody>
            </p:sp>
            <p:sp>
              <p:nvSpPr>
                <p:cNvPr id="28088" name="Rectangle 243"/>
                <p:cNvSpPr>
                  <a:spLocks noChangeArrowheads="1"/>
                </p:cNvSpPr>
                <p:nvPr/>
              </p:nvSpPr>
              <p:spPr bwMode="auto">
                <a:xfrm>
                  <a:off x="2222" y="272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89" name="Freeform 244"/>
                <p:cNvSpPr>
                  <a:spLocks/>
                </p:cNvSpPr>
                <p:nvPr/>
              </p:nvSpPr>
              <p:spPr bwMode="auto">
                <a:xfrm>
                  <a:off x="2231" y="2720"/>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8090" name="Rectangle 245"/>
                <p:cNvSpPr>
                  <a:spLocks noChangeArrowheads="1"/>
                </p:cNvSpPr>
                <p:nvPr/>
              </p:nvSpPr>
              <p:spPr bwMode="auto">
                <a:xfrm>
                  <a:off x="2231" y="272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91" name="Freeform 246"/>
                <p:cNvSpPr>
                  <a:spLocks/>
                </p:cNvSpPr>
                <p:nvPr/>
              </p:nvSpPr>
              <p:spPr bwMode="auto">
                <a:xfrm>
                  <a:off x="2262" y="2699"/>
                  <a:ext cx="30" cy="33"/>
                </a:xfrm>
                <a:custGeom>
                  <a:avLst/>
                  <a:gdLst>
                    <a:gd name="T0" fmla="*/ 0 w 30"/>
                    <a:gd name="T1" fmla="*/ 30 h 33"/>
                    <a:gd name="T2" fmla="*/ 26 w 30"/>
                    <a:gd name="T3" fmla="*/ 33 h 33"/>
                    <a:gd name="T4" fmla="*/ 30 w 30"/>
                    <a:gd name="T5" fmla="*/ 3 h 33"/>
                    <a:gd name="T6" fmla="*/ 4 w 30"/>
                    <a:gd name="T7" fmla="*/ 0 h 33"/>
                    <a:gd name="T8" fmla="*/ 0 w 30"/>
                    <a:gd name="T9" fmla="*/ 30 h 33"/>
                    <a:gd name="T10" fmla="*/ 0 60000 65536"/>
                    <a:gd name="T11" fmla="*/ 0 60000 65536"/>
                    <a:gd name="T12" fmla="*/ 0 60000 65536"/>
                    <a:gd name="T13" fmla="*/ 0 60000 65536"/>
                    <a:gd name="T14" fmla="*/ 0 60000 65536"/>
                    <a:gd name="T15" fmla="*/ 0 w 30"/>
                    <a:gd name="T16" fmla="*/ 0 h 33"/>
                    <a:gd name="T17" fmla="*/ 30 w 30"/>
                    <a:gd name="T18" fmla="*/ 33 h 33"/>
                  </a:gdLst>
                  <a:ahLst/>
                  <a:cxnLst>
                    <a:cxn ang="T10">
                      <a:pos x="T0" y="T1"/>
                    </a:cxn>
                    <a:cxn ang="T11">
                      <a:pos x="T2" y="T3"/>
                    </a:cxn>
                    <a:cxn ang="T12">
                      <a:pos x="T4" y="T5"/>
                    </a:cxn>
                    <a:cxn ang="T13">
                      <a:pos x="T6" y="T7"/>
                    </a:cxn>
                    <a:cxn ang="T14">
                      <a:pos x="T8" y="T9"/>
                    </a:cxn>
                  </a:cxnLst>
                  <a:rect l="T15" t="T16" r="T17" b="T18"/>
                  <a:pathLst>
                    <a:path w="30" h="33">
                      <a:moveTo>
                        <a:pt x="0" y="30"/>
                      </a:moveTo>
                      <a:lnTo>
                        <a:pt x="26" y="33"/>
                      </a:lnTo>
                      <a:lnTo>
                        <a:pt x="30" y="3"/>
                      </a:lnTo>
                      <a:lnTo>
                        <a:pt x="4" y="0"/>
                      </a:lnTo>
                      <a:lnTo>
                        <a:pt x="0" y="30"/>
                      </a:lnTo>
                      <a:close/>
                    </a:path>
                  </a:pathLst>
                </a:custGeom>
                <a:solidFill>
                  <a:srgbClr val="FFFF00"/>
                </a:solidFill>
                <a:ln w="0">
                  <a:solidFill>
                    <a:srgbClr val="FFFF00"/>
                  </a:solidFill>
                  <a:round/>
                  <a:headEnd/>
                  <a:tailEnd/>
                </a:ln>
              </p:spPr>
              <p:txBody>
                <a:bodyPr/>
                <a:lstStyle/>
                <a:p>
                  <a:endParaRPr lang="fr-FR"/>
                </a:p>
              </p:txBody>
            </p:sp>
            <p:sp>
              <p:nvSpPr>
                <p:cNvPr id="28092" name="Freeform 247"/>
                <p:cNvSpPr>
                  <a:spLocks/>
                </p:cNvSpPr>
                <p:nvPr/>
              </p:nvSpPr>
              <p:spPr bwMode="auto">
                <a:xfrm>
                  <a:off x="2278" y="2687"/>
                  <a:ext cx="14" cy="27"/>
                </a:xfrm>
                <a:custGeom>
                  <a:avLst/>
                  <a:gdLst>
                    <a:gd name="T0" fmla="*/ 1 w 14"/>
                    <a:gd name="T1" fmla="*/ 0 h 27"/>
                    <a:gd name="T2" fmla="*/ 0 w 14"/>
                    <a:gd name="T3" fmla="*/ 27 h 27"/>
                    <a:gd name="T4" fmla="*/ 13 w 14"/>
                    <a:gd name="T5" fmla="*/ 27 h 27"/>
                    <a:gd name="T6" fmla="*/ 14 w 14"/>
                    <a:gd name="T7" fmla="*/ 0 h 27"/>
                    <a:gd name="T8" fmla="*/ 1 w 14"/>
                    <a:gd name="T9" fmla="*/ 0 h 27"/>
                    <a:gd name="T10" fmla="*/ 0 60000 65536"/>
                    <a:gd name="T11" fmla="*/ 0 60000 65536"/>
                    <a:gd name="T12" fmla="*/ 0 60000 65536"/>
                    <a:gd name="T13" fmla="*/ 0 60000 65536"/>
                    <a:gd name="T14" fmla="*/ 0 60000 65536"/>
                    <a:gd name="T15" fmla="*/ 0 w 14"/>
                    <a:gd name="T16" fmla="*/ 0 h 27"/>
                    <a:gd name="T17" fmla="*/ 14 w 14"/>
                    <a:gd name="T18" fmla="*/ 27 h 27"/>
                  </a:gdLst>
                  <a:ahLst/>
                  <a:cxnLst>
                    <a:cxn ang="T10">
                      <a:pos x="T0" y="T1"/>
                    </a:cxn>
                    <a:cxn ang="T11">
                      <a:pos x="T2" y="T3"/>
                    </a:cxn>
                    <a:cxn ang="T12">
                      <a:pos x="T4" y="T5"/>
                    </a:cxn>
                    <a:cxn ang="T13">
                      <a:pos x="T6" y="T7"/>
                    </a:cxn>
                    <a:cxn ang="T14">
                      <a:pos x="T8" y="T9"/>
                    </a:cxn>
                  </a:cxnLst>
                  <a:rect l="T15" t="T16" r="T17" b="T18"/>
                  <a:pathLst>
                    <a:path w="14" h="27">
                      <a:moveTo>
                        <a:pt x="1" y="0"/>
                      </a:moveTo>
                      <a:lnTo>
                        <a:pt x="0" y="27"/>
                      </a:lnTo>
                      <a:lnTo>
                        <a:pt x="13" y="27"/>
                      </a:lnTo>
                      <a:lnTo>
                        <a:pt x="14" y="0"/>
                      </a:lnTo>
                      <a:lnTo>
                        <a:pt x="1" y="0"/>
                      </a:lnTo>
                      <a:close/>
                    </a:path>
                  </a:pathLst>
                </a:custGeom>
                <a:solidFill>
                  <a:srgbClr val="FFFF00"/>
                </a:solidFill>
                <a:ln w="0">
                  <a:solidFill>
                    <a:srgbClr val="FFFF00"/>
                  </a:solidFill>
                  <a:round/>
                  <a:headEnd/>
                  <a:tailEnd/>
                </a:ln>
              </p:spPr>
              <p:txBody>
                <a:bodyPr/>
                <a:lstStyle/>
                <a:p>
                  <a:endParaRPr lang="fr-FR"/>
                </a:p>
              </p:txBody>
            </p:sp>
            <p:sp>
              <p:nvSpPr>
                <p:cNvPr id="28093" name="Freeform 248"/>
                <p:cNvSpPr>
                  <a:spLocks/>
                </p:cNvSpPr>
                <p:nvPr/>
              </p:nvSpPr>
              <p:spPr bwMode="auto">
                <a:xfrm>
                  <a:off x="2265" y="2688"/>
                  <a:ext cx="26" cy="27"/>
                </a:xfrm>
                <a:custGeom>
                  <a:avLst/>
                  <a:gdLst>
                    <a:gd name="T0" fmla="*/ 0 w 26"/>
                    <a:gd name="T1" fmla="*/ 12 h 27"/>
                    <a:gd name="T2" fmla="*/ 13 w 26"/>
                    <a:gd name="T3" fmla="*/ 0 h 27"/>
                    <a:gd name="T4" fmla="*/ 26 w 26"/>
                    <a:gd name="T5" fmla="*/ 15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5"/>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28094" name="Freeform 249"/>
                <p:cNvSpPr>
                  <a:spLocks/>
                </p:cNvSpPr>
                <p:nvPr/>
              </p:nvSpPr>
              <p:spPr bwMode="auto">
                <a:xfrm>
                  <a:off x="2304" y="2664"/>
                  <a:ext cx="28" cy="17"/>
                </a:xfrm>
                <a:custGeom>
                  <a:avLst/>
                  <a:gdLst>
                    <a:gd name="T0" fmla="*/ 0 w 28"/>
                    <a:gd name="T1" fmla="*/ 14 h 17"/>
                    <a:gd name="T2" fmla="*/ 26 w 28"/>
                    <a:gd name="T3" fmla="*/ 17 h 17"/>
                    <a:gd name="T4" fmla="*/ 28 w 28"/>
                    <a:gd name="T5" fmla="*/ 4 h 17"/>
                    <a:gd name="T6" fmla="*/ 2 w 28"/>
                    <a:gd name="T7" fmla="*/ 0 h 17"/>
                    <a:gd name="T8" fmla="*/ 0 w 28"/>
                    <a:gd name="T9" fmla="*/ 14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14"/>
                      </a:moveTo>
                      <a:lnTo>
                        <a:pt x="26" y="17"/>
                      </a:lnTo>
                      <a:lnTo>
                        <a:pt x="28" y="4"/>
                      </a:lnTo>
                      <a:lnTo>
                        <a:pt x="2" y="0"/>
                      </a:lnTo>
                      <a:lnTo>
                        <a:pt x="0" y="14"/>
                      </a:lnTo>
                      <a:close/>
                    </a:path>
                  </a:pathLst>
                </a:custGeom>
                <a:solidFill>
                  <a:srgbClr val="FFFF00"/>
                </a:solidFill>
                <a:ln w="0">
                  <a:solidFill>
                    <a:srgbClr val="FFFF00"/>
                  </a:solidFill>
                  <a:round/>
                  <a:headEnd/>
                  <a:tailEnd/>
                </a:ln>
              </p:spPr>
              <p:txBody>
                <a:bodyPr/>
                <a:lstStyle/>
                <a:p>
                  <a:endParaRPr lang="fr-FR"/>
                </a:p>
              </p:txBody>
            </p:sp>
            <p:sp>
              <p:nvSpPr>
                <p:cNvPr id="28095" name="Freeform 250"/>
                <p:cNvSpPr>
                  <a:spLocks/>
                </p:cNvSpPr>
                <p:nvPr/>
              </p:nvSpPr>
              <p:spPr bwMode="auto">
                <a:xfrm>
                  <a:off x="2318" y="2652"/>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28096" name="Freeform 251"/>
                <p:cNvSpPr>
                  <a:spLocks/>
                </p:cNvSpPr>
                <p:nvPr/>
              </p:nvSpPr>
              <p:spPr bwMode="auto">
                <a:xfrm>
                  <a:off x="2305" y="2654"/>
                  <a:ext cx="26" cy="26"/>
                </a:xfrm>
                <a:custGeom>
                  <a:avLst/>
                  <a:gdLst>
                    <a:gd name="T0" fmla="*/ 0 w 26"/>
                    <a:gd name="T1" fmla="*/ 11 h 26"/>
                    <a:gd name="T2" fmla="*/ 13 w 26"/>
                    <a:gd name="T3" fmla="*/ 0 h 26"/>
                    <a:gd name="T4" fmla="*/ 26 w 26"/>
                    <a:gd name="T5" fmla="*/ 15 h 26"/>
                    <a:gd name="T6" fmla="*/ 13 w 26"/>
                    <a:gd name="T7" fmla="*/ 26 h 26"/>
                    <a:gd name="T8" fmla="*/ 0 w 26"/>
                    <a:gd name="T9" fmla="*/ 11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0" y="11"/>
                      </a:moveTo>
                      <a:lnTo>
                        <a:pt x="13" y="0"/>
                      </a:lnTo>
                      <a:lnTo>
                        <a:pt x="26" y="15"/>
                      </a:lnTo>
                      <a:lnTo>
                        <a:pt x="13" y="26"/>
                      </a:lnTo>
                      <a:lnTo>
                        <a:pt x="0" y="11"/>
                      </a:lnTo>
                      <a:close/>
                    </a:path>
                  </a:pathLst>
                </a:custGeom>
                <a:solidFill>
                  <a:srgbClr val="FFFF00"/>
                </a:solidFill>
                <a:ln w="0">
                  <a:solidFill>
                    <a:srgbClr val="FFFF00"/>
                  </a:solidFill>
                  <a:round/>
                  <a:headEnd/>
                  <a:tailEnd/>
                </a:ln>
              </p:spPr>
              <p:txBody>
                <a:bodyPr/>
                <a:lstStyle/>
                <a:p>
                  <a:endParaRPr lang="fr-FR"/>
                </a:p>
              </p:txBody>
            </p:sp>
            <p:sp>
              <p:nvSpPr>
                <p:cNvPr id="28097" name="Freeform 252"/>
                <p:cNvSpPr>
                  <a:spLocks/>
                </p:cNvSpPr>
                <p:nvPr/>
              </p:nvSpPr>
              <p:spPr bwMode="auto">
                <a:xfrm>
                  <a:off x="2319" y="2652"/>
                  <a:ext cx="19" cy="27"/>
                </a:xfrm>
                <a:custGeom>
                  <a:avLst/>
                  <a:gdLst>
                    <a:gd name="T0" fmla="*/ 1 w 19"/>
                    <a:gd name="T1" fmla="*/ 0 h 27"/>
                    <a:gd name="T2" fmla="*/ 0 w 19"/>
                    <a:gd name="T3" fmla="*/ 27 h 27"/>
                    <a:gd name="T4" fmla="*/ 18 w 19"/>
                    <a:gd name="T5" fmla="*/ 27 h 27"/>
                    <a:gd name="T6" fmla="*/ 19 w 19"/>
                    <a:gd name="T7" fmla="*/ 0 h 27"/>
                    <a:gd name="T8" fmla="*/ 1 w 19"/>
                    <a:gd name="T9" fmla="*/ 0 h 27"/>
                    <a:gd name="T10" fmla="*/ 0 60000 65536"/>
                    <a:gd name="T11" fmla="*/ 0 60000 65536"/>
                    <a:gd name="T12" fmla="*/ 0 60000 65536"/>
                    <a:gd name="T13" fmla="*/ 0 60000 65536"/>
                    <a:gd name="T14" fmla="*/ 0 60000 65536"/>
                    <a:gd name="T15" fmla="*/ 0 w 19"/>
                    <a:gd name="T16" fmla="*/ 0 h 27"/>
                    <a:gd name="T17" fmla="*/ 19 w 19"/>
                    <a:gd name="T18" fmla="*/ 27 h 27"/>
                  </a:gdLst>
                  <a:ahLst/>
                  <a:cxnLst>
                    <a:cxn ang="T10">
                      <a:pos x="T0" y="T1"/>
                    </a:cxn>
                    <a:cxn ang="T11">
                      <a:pos x="T2" y="T3"/>
                    </a:cxn>
                    <a:cxn ang="T12">
                      <a:pos x="T4" y="T5"/>
                    </a:cxn>
                    <a:cxn ang="T13">
                      <a:pos x="T6" y="T7"/>
                    </a:cxn>
                    <a:cxn ang="T14">
                      <a:pos x="T8" y="T9"/>
                    </a:cxn>
                  </a:cxnLst>
                  <a:rect l="T15" t="T16" r="T17" b="T18"/>
                  <a:pathLst>
                    <a:path w="19" h="27">
                      <a:moveTo>
                        <a:pt x="1" y="0"/>
                      </a:moveTo>
                      <a:lnTo>
                        <a:pt x="0" y="27"/>
                      </a:lnTo>
                      <a:lnTo>
                        <a:pt x="18" y="27"/>
                      </a:lnTo>
                      <a:lnTo>
                        <a:pt x="19" y="0"/>
                      </a:lnTo>
                      <a:lnTo>
                        <a:pt x="1" y="0"/>
                      </a:lnTo>
                      <a:close/>
                    </a:path>
                  </a:pathLst>
                </a:custGeom>
                <a:solidFill>
                  <a:srgbClr val="FFFF00"/>
                </a:solidFill>
                <a:ln w="0">
                  <a:solidFill>
                    <a:srgbClr val="FFFF00"/>
                  </a:solidFill>
                  <a:round/>
                  <a:headEnd/>
                  <a:tailEnd/>
                </a:ln>
              </p:spPr>
              <p:txBody>
                <a:bodyPr/>
                <a:lstStyle/>
                <a:p>
                  <a:endParaRPr lang="fr-FR"/>
                </a:p>
              </p:txBody>
            </p:sp>
            <p:sp>
              <p:nvSpPr>
                <p:cNvPr id="28098" name="Rectangle 253"/>
                <p:cNvSpPr>
                  <a:spLocks noChangeArrowheads="1"/>
                </p:cNvSpPr>
                <p:nvPr/>
              </p:nvSpPr>
              <p:spPr bwMode="auto">
                <a:xfrm>
                  <a:off x="2319" y="2654"/>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99" name="Freeform 254"/>
                <p:cNvSpPr>
                  <a:spLocks/>
                </p:cNvSpPr>
                <p:nvPr/>
              </p:nvSpPr>
              <p:spPr bwMode="auto">
                <a:xfrm>
                  <a:off x="2337" y="2652"/>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8100" name="Rectangle 255"/>
                <p:cNvSpPr>
                  <a:spLocks noChangeArrowheads="1"/>
                </p:cNvSpPr>
                <p:nvPr/>
              </p:nvSpPr>
              <p:spPr bwMode="auto">
                <a:xfrm>
                  <a:off x="2337" y="2654"/>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01" name="Freeform 256"/>
                <p:cNvSpPr>
                  <a:spLocks/>
                </p:cNvSpPr>
                <p:nvPr/>
              </p:nvSpPr>
              <p:spPr bwMode="auto">
                <a:xfrm>
                  <a:off x="2341" y="2652"/>
                  <a:ext cx="3" cy="27"/>
                </a:xfrm>
                <a:custGeom>
                  <a:avLst/>
                  <a:gdLst>
                    <a:gd name="T0" fmla="*/ 1 w 3"/>
                    <a:gd name="T1" fmla="*/ 0 h 27"/>
                    <a:gd name="T2" fmla="*/ 0 w 3"/>
                    <a:gd name="T3" fmla="*/ 27 h 27"/>
                    <a:gd name="T4" fmla="*/ 1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1"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102" name="Rectangle 257"/>
                <p:cNvSpPr>
                  <a:spLocks noChangeArrowheads="1"/>
                </p:cNvSpPr>
                <p:nvPr/>
              </p:nvSpPr>
              <p:spPr bwMode="auto">
                <a:xfrm>
                  <a:off x="2341" y="2654"/>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03" name="Freeform 258"/>
                <p:cNvSpPr>
                  <a:spLocks/>
                </p:cNvSpPr>
                <p:nvPr/>
              </p:nvSpPr>
              <p:spPr bwMode="auto">
                <a:xfrm>
                  <a:off x="2342" y="2652"/>
                  <a:ext cx="4" cy="27"/>
                </a:xfrm>
                <a:custGeom>
                  <a:avLst/>
                  <a:gdLst>
                    <a:gd name="T0" fmla="*/ 2 w 4"/>
                    <a:gd name="T1" fmla="*/ 0 h 27"/>
                    <a:gd name="T2" fmla="*/ 0 w 4"/>
                    <a:gd name="T3" fmla="*/ 27 h 27"/>
                    <a:gd name="T4" fmla="*/ 3 w 4"/>
                    <a:gd name="T5" fmla="*/ 27 h 27"/>
                    <a:gd name="T6" fmla="*/ 4 w 4"/>
                    <a:gd name="T7" fmla="*/ 0 h 27"/>
                    <a:gd name="T8" fmla="*/ 2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2" y="0"/>
                      </a:moveTo>
                      <a:lnTo>
                        <a:pt x="0" y="27"/>
                      </a:lnTo>
                      <a:lnTo>
                        <a:pt x="3" y="27"/>
                      </a:lnTo>
                      <a:lnTo>
                        <a:pt x="4" y="0"/>
                      </a:lnTo>
                      <a:lnTo>
                        <a:pt x="2" y="0"/>
                      </a:lnTo>
                      <a:close/>
                    </a:path>
                  </a:pathLst>
                </a:custGeom>
                <a:solidFill>
                  <a:srgbClr val="FFFF00"/>
                </a:solidFill>
                <a:ln w="0">
                  <a:solidFill>
                    <a:srgbClr val="FFFF00"/>
                  </a:solidFill>
                  <a:round/>
                  <a:headEnd/>
                  <a:tailEnd/>
                </a:ln>
              </p:spPr>
              <p:txBody>
                <a:bodyPr/>
                <a:lstStyle/>
                <a:p>
                  <a:endParaRPr lang="fr-FR"/>
                </a:p>
              </p:txBody>
            </p:sp>
            <p:sp>
              <p:nvSpPr>
                <p:cNvPr id="28104" name="Rectangle 259"/>
                <p:cNvSpPr>
                  <a:spLocks noChangeArrowheads="1"/>
                </p:cNvSpPr>
                <p:nvPr/>
              </p:nvSpPr>
              <p:spPr bwMode="auto">
                <a:xfrm>
                  <a:off x="2342" y="2654"/>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05" name="Freeform 260"/>
                <p:cNvSpPr>
                  <a:spLocks/>
                </p:cNvSpPr>
                <p:nvPr/>
              </p:nvSpPr>
              <p:spPr bwMode="auto">
                <a:xfrm>
                  <a:off x="2345" y="2652"/>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106" name="Rectangle 261"/>
                <p:cNvSpPr>
                  <a:spLocks noChangeArrowheads="1"/>
                </p:cNvSpPr>
                <p:nvPr/>
              </p:nvSpPr>
              <p:spPr bwMode="auto">
                <a:xfrm>
                  <a:off x="2345" y="2654"/>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07" name="Freeform 262"/>
                <p:cNvSpPr>
                  <a:spLocks/>
                </p:cNvSpPr>
                <p:nvPr/>
              </p:nvSpPr>
              <p:spPr bwMode="auto">
                <a:xfrm>
                  <a:off x="2390" y="2652"/>
                  <a:ext cx="14" cy="27"/>
                </a:xfrm>
                <a:custGeom>
                  <a:avLst/>
                  <a:gdLst>
                    <a:gd name="T0" fmla="*/ 1 w 14"/>
                    <a:gd name="T1" fmla="*/ 0 h 27"/>
                    <a:gd name="T2" fmla="*/ 0 w 14"/>
                    <a:gd name="T3" fmla="*/ 27 h 27"/>
                    <a:gd name="T4" fmla="*/ 13 w 14"/>
                    <a:gd name="T5" fmla="*/ 27 h 27"/>
                    <a:gd name="T6" fmla="*/ 14 w 14"/>
                    <a:gd name="T7" fmla="*/ 0 h 27"/>
                    <a:gd name="T8" fmla="*/ 1 w 14"/>
                    <a:gd name="T9" fmla="*/ 0 h 27"/>
                    <a:gd name="T10" fmla="*/ 0 60000 65536"/>
                    <a:gd name="T11" fmla="*/ 0 60000 65536"/>
                    <a:gd name="T12" fmla="*/ 0 60000 65536"/>
                    <a:gd name="T13" fmla="*/ 0 60000 65536"/>
                    <a:gd name="T14" fmla="*/ 0 60000 65536"/>
                    <a:gd name="T15" fmla="*/ 0 w 14"/>
                    <a:gd name="T16" fmla="*/ 0 h 27"/>
                    <a:gd name="T17" fmla="*/ 14 w 14"/>
                    <a:gd name="T18" fmla="*/ 27 h 27"/>
                  </a:gdLst>
                  <a:ahLst/>
                  <a:cxnLst>
                    <a:cxn ang="T10">
                      <a:pos x="T0" y="T1"/>
                    </a:cxn>
                    <a:cxn ang="T11">
                      <a:pos x="T2" y="T3"/>
                    </a:cxn>
                    <a:cxn ang="T12">
                      <a:pos x="T4" y="T5"/>
                    </a:cxn>
                    <a:cxn ang="T13">
                      <a:pos x="T6" y="T7"/>
                    </a:cxn>
                    <a:cxn ang="T14">
                      <a:pos x="T8" y="T9"/>
                    </a:cxn>
                  </a:cxnLst>
                  <a:rect l="T15" t="T16" r="T17" b="T18"/>
                  <a:pathLst>
                    <a:path w="14" h="27">
                      <a:moveTo>
                        <a:pt x="1" y="0"/>
                      </a:moveTo>
                      <a:lnTo>
                        <a:pt x="0" y="27"/>
                      </a:lnTo>
                      <a:lnTo>
                        <a:pt x="13" y="27"/>
                      </a:lnTo>
                      <a:lnTo>
                        <a:pt x="14" y="0"/>
                      </a:lnTo>
                      <a:lnTo>
                        <a:pt x="1" y="0"/>
                      </a:lnTo>
                      <a:close/>
                    </a:path>
                  </a:pathLst>
                </a:custGeom>
                <a:solidFill>
                  <a:srgbClr val="FFFF00"/>
                </a:solidFill>
                <a:ln w="0">
                  <a:solidFill>
                    <a:srgbClr val="FFFF00"/>
                  </a:solidFill>
                  <a:round/>
                  <a:headEnd/>
                  <a:tailEnd/>
                </a:ln>
              </p:spPr>
              <p:txBody>
                <a:bodyPr/>
                <a:lstStyle/>
                <a:p>
                  <a:endParaRPr lang="fr-FR"/>
                </a:p>
              </p:txBody>
            </p:sp>
            <p:sp>
              <p:nvSpPr>
                <p:cNvPr id="28108" name="Freeform 263"/>
                <p:cNvSpPr>
                  <a:spLocks/>
                </p:cNvSpPr>
                <p:nvPr/>
              </p:nvSpPr>
              <p:spPr bwMode="auto">
                <a:xfrm>
                  <a:off x="2403" y="2652"/>
                  <a:ext cx="20" cy="27"/>
                </a:xfrm>
                <a:custGeom>
                  <a:avLst/>
                  <a:gdLst>
                    <a:gd name="T0" fmla="*/ 1 w 20"/>
                    <a:gd name="T1" fmla="*/ 0 h 27"/>
                    <a:gd name="T2" fmla="*/ 0 w 20"/>
                    <a:gd name="T3" fmla="*/ 27 h 27"/>
                    <a:gd name="T4" fmla="*/ 19 w 20"/>
                    <a:gd name="T5" fmla="*/ 27 h 27"/>
                    <a:gd name="T6" fmla="*/ 20 w 20"/>
                    <a:gd name="T7" fmla="*/ 0 h 27"/>
                    <a:gd name="T8" fmla="*/ 1 w 20"/>
                    <a:gd name="T9" fmla="*/ 0 h 27"/>
                    <a:gd name="T10" fmla="*/ 0 60000 65536"/>
                    <a:gd name="T11" fmla="*/ 0 60000 65536"/>
                    <a:gd name="T12" fmla="*/ 0 60000 65536"/>
                    <a:gd name="T13" fmla="*/ 0 60000 65536"/>
                    <a:gd name="T14" fmla="*/ 0 60000 65536"/>
                    <a:gd name="T15" fmla="*/ 0 w 20"/>
                    <a:gd name="T16" fmla="*/ 0 h 27"/>
                    <a:gd name="T17" fmla="*/ 20 w 20"/>
                    <a:gd name="T18" fmla="*/ 27 h 27"/>
                  </a:gdLst>
                  <a:ahLst/>
                  <a:cxnLst>
                    <a:cxn ang="T10">
                      <a:pos x="T0" y="T1"/>
                    </a:cxn>
                    <a:cxn ang="T11">
                      <a:pos x="T2" y="T3"/>
                    </a:cxn>
                    <a:cxn ang="T12">
                      <a:pos x="T4" y="T5"/>
                    </a:cxn>
                    <a:cxn ang="T13">
                      <a:pos x="T6" y="T7"/>
                    </a:cxn>
                    <a:cxn ang="T14">
                      <a:pos x="T8" y="T9"/>
                    </a:cxn>
                  </a:cxnLst>
                  <a:rect l="T15" t="T16" r="T17" b="T18"/>
                  <a:pathLst>
                    <a:path w="20" h="27">
                      <a:moveTo>
                        <a:pt x="1" y="0"/>
                      </a:moveTo>
                      <a:lnTo>
                        <a:pt x="0" y="27"/>
                      </a:lnTo>
                      <a:lnTo>
                        <a:pt x="19" y="27"/>
                      </a:lnTo>
                      <a:lnTo>
                        <a:pt x="20" y="0"/>
                      </a:lnTo>
                      <a:lnTo>
                        <a:pt x="1" y="0"/>
                      </a:lnTo>
                      <a:close/>
                    </a:path>
                  </a:pathLst>
                </a:custGeom>
                <a:solidFill>
                  <a:srgbClr val="FFFF00"/>
                </a:solidFill>
                <a:ln w="0">
                  <a:solidFill>
                    <a:srgbClr val="FFFF00"/>
                  </a:solidFill>
                  <a:round/>
                  <a:headEnd/>
                  <a:tailEnd/>
                </a:ln>
              </p:spPr>
              <p:txBody>
                <a:bodyPr/>
                <a:lstStyle/>
                <a:p>
                  <a:endParaRPr lang="fr-FR"/>
                </a:p>
              </p:txBody>
            </p:sp>
            <p:sp>
              <p:nvSpPr>
                <p:cNvPr id="28109" name="Rectangle 264"/>
                <p:cNvSpPr>
                  <a:spLocks noChangeArrowheads="1"/>
                </p:cNvSpPr>
                <p:nvPr/>
              </p:nvSpPr>
              <p:spPr bwMode="auto">
                <a:xfrm>
                  <a:off x="2403" y="2654"/>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10" name="Freeform 265"/>
                <p:cNvSpPr>
                  <a:spLocks/>
                </p:cNvSpPr>
                <p:nvPr/>
              </p:nvSpPr>
              <p:spPr bwMode="auto">
                <a:xfrm>
                  <a:off x="2410" y="2655"/>
                  <a:ext cx="27" cy="13"/>
                </a:xfrm>
                <a:custGeom>
                  <a:avLst/>
                  <a:gdLst>
                    <a:gd name="T0" fmla="*/ 0 w 27"/>
                    <a:gd name="T1" fmla="*/ 10 h 13"/>
                    <a:gd name="T2" fmla="*/ 26 w 27"/>
                    <a:gd name="T3" fmla="*/ 13 h 13"/>
                    <a:gd name="T4" fmla="*/ 27 w 27"/>
                    <a:gd name="T5" fmla="*/ 2 h 13"/>
                    <a:gd name="T6" fmla="*/ 1 w 27"/>
                    <a:gd name="T7" fmla="*/ 0 h 13"/>
                    <a:gd name="T8" fmla="*/ 0 w 27"/>
                    <a:gd name="T9" fmla="*/ 10 h 13"/>
                    <a:gd name="T10" fmla="*/ 0 60000 65536"/>
                    <a:gd name="T11" fmla="*/ 0 60000 65536"/>
                    <a:gd name="T12" fmla="*/ 0 60000 65536"/>
                    <a:gd name="T13" fmla="*/ 0 60000 65536"/>
                    <a:gd name="T14" fmla="*/ 0 60000 65536"/>
                    <a:gd name="T15" fmla="*/ 0 w 27"/>
                    <a:gd name="T16" fmla="*/ 0 h 13"/>
                    <a:gd name="T17" fmla="*/ 27 w 27"/>
                    <a:gd name="T18" fmla="*/ 13 h 13"/>
                  </a:gdLst>
                  <a:ahLst/>
                  <a:cxnLst>
                    <a:cxn ang="T10">
                      <a:pos x="T0" y="T1"/>
                    </a:cxn>
                    <a:cxn ang="T11">
                      <a:pos x="T2" y="T3"/>
                    </a:cxn>
                    <a:cxn ang="T12">
                      <a:pos x="T4" y="T5"/>
                    </a:cxn>
                    <a:cxn ang="T13">
                      <a:pos x="T6" y="T7"/>
                    </a:cxn>
                    <a:cxn ang="T14">
                      <a:pos x="T8" y="T9"/>
                    </a:cxn>
                  </a:cxnLst>
                  <a:rect l="T15" t="T16" r="T17" b="T18"/>
                  <a:pathLst>
                    <a:path w="27" h="13">
                      <a:moveTo>
                        <a:pt x="0" y="10"/>
                      </a:moveTo>
                      <a:lnTo>
                        <a:pt x="26" y="13"/>
                      </a:lnTo>
                      <a:lnTo>
                        <a:pt x="27" y="2"/>
                      </a:lnTo>
                      <a:lnTo>
                        <a:pt x="1" y="0"/>
                      </a:lnTo>
                      <a:lnTo>
                        <a:pt x="0" y="10"/>
                      </a:lnTo>
                      <a:close/>
                    </a:path>
                  </a:pathLst>
                </a:custGeom>
                <a:solidFill>
                  <a:srgbClr val="FFFF00"/>
                </a:solidFill>
                <a:ln w="0">
                  <a:solidFill>
                    <a:srgbClr val="FFFF00"/>
                  </a:solidFill>
                  <a:round/>
                  <a:headEnd/>
                  <a:tailEnd/>
                </a:ln>
              </p:spPr>
              <p:txBody>
                <a:bodyPr/>
                <a:lstStyle/>
                <a:p>
                  <a:endParaRPr lang="fr-FR"/>
                </a:p>
              </p:txBody>
            </p:sp>
            <p:sp>
              <p:nvSpPr>
                <p:cNvPr id="28111" name="Freeform 266"/>
                <p:cNvSpPr>
                  <a:spLocks/>
                </p:cNvSpPr>
                <p:nvPr/>
              </p:nvSpPr>
              <p:spPr bwMode="auto">
                <a:xfrm>
                  <a:off x="2409" y="2654"/>
                  <a:ext cx="26" cy="26"/>
                </a:xfrm>
                <a:custGeom>
                  <a:avLst/>
                  <a:gdLst>
                    <a:gd name="T0" fmla="*/ 13 w 26"/>
                    <a:gd name="T1" fmla="*/ 0 h 26"/>
                    <a:gd name="T2" fmla="*/ 0 w 26"/>
                    <a:gd name="T3" fmla="*/ 11 h 26"/>
                    <a:gd name="T4" fmla="*/ 13 w 26"/>
                    <a:gd name="T5" fmla="*/ 26 h 26"/>
                    <a:gd name="T6" fmla="*/ 26 w 26"/>
                    <a:gd name="T7" fmla="*/ 14 h 26"/>
                    <a:gd name="T8" fmla="*/ 13 w 26"/>
                    <a:gd name="T9" fmla="*/ 0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3" y="0"/>
                      </a:moveTo>
                      <a:lnTo>
                        <a:pt x="0" y="11"/>
                      </a:lnTo>
                      <a:lnTo>
                        <a:pt x="13" y="26"/>
                      </a:lnTo>
                      <a:lnTo>
                        <a:pt x="26" y="14"/>
                      </a:lnTo>
                      <a:lnTo>
                        <a:pt x="13" y="0"/>
                      </a:lnTo>
                      <a:close/>
                    </a:path>
                  </a:pathLst>
                </a:custGeom>
                <a:solidFill>
                  <a:srgbClr val="FFFF00"/>
                </a:solidFill>
                <a:ln w="0">
                  <a:solidFill>
                    <a:srgbClr val="FFFF00"/>
                  </a:solidFill>
                  <a:round/>
                  <a:headEnd/>
                  <a:tailEnd/>
                </a:ln>
              </p:spPr>
              <p:txBody>
                <a:bodyPr/>
                <a:lstStyle/>
                <a:p>
                  <a:endParaRPr lang="fr-FR"/>
                </a:p>
              </p:txBody>
            </p:sp>
            <p:sp>
              <p:nvSpPr>
                <p:cNvPr id="28112" name="Freeform 267"/>
                <p:cNvSpPr>
                  <a:spLocks/>
                </p:cNvSpPr>
                <p:nvPr/>
              </p:nvSpPr>
              <p:spPr bwMode="auto">
                <a:xfrm>
                  <a:off x="2445" y="2619"/>
                  <a:ext cx="9" cy="27"/>
                </a:xfrm>
                <a:custGeom>
                  <a:avLst/>
                  <a:gdLst>
                    <a:gd name="T0" fmla="*/ 1 w 9"/>
                    <a:gd name="T1" fmla="*/ 0 h 27"/>
                    <a:gd name="T2" fmla="*/ 0 w 9"/>
                    <a:gd name="T3" fmla="*/ 27 h 27"/>
                    <a:gd name="T4" fmla="*/ 8 w 9"/>
                    <a:gd name="T5" fmla="*/ 27 h 27"/>
                    <a:gd name="T6" fmla="*/ 9 w 9"/>
                    <a:gd name="T7" fmla="*/ 0 h 27"/>
                    <a:gd name="T8" fmla="*/ 1 w 9"/>
                    <a:gd name="T9" fmla="*/ 0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1" y="0"/>
                      </a:moveTo>
                      <a:lnTo>
                        <a:pt x="0" y="27"/>
                      </a:lnTo>
                      <a:lnTo>
                        <a:pt x="8" y="27"/>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28113" name="Freeform 268"/>
                <p:cNvSpPr>
                  <a:spLocks/>
                </p:cNvSpPr>
                <p:nvPr/>
              </p:nvSpPr>
              <p:spPr bwMode="auto">
                <a:xfrm>
                  <a:off x="2453" y="2619"/>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114" name="Rectangle 269"/>
                <p:cNvSpPr>
                  <a:spLocks noChangeArrowheads="1"/>
                </p:cNvSpPr>
                <p:nvPr/>
              </p:nvSpPr>
              <p:spPr bwMode="auto">
                <a:xfrm>
                  <a:off x="2453" y="2620"/>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15" name="Freeform 270"/>
                <p:cNvSpPr>
                  <a:spLocks/>
                </p:cNvSpPr>
                <p:nvPr/>
              </p:nvSpPr>
              <p:spPr bwMode="auto">
                <a:xfrm>
                  <a:off x="2455" y="2619"/>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116" name="Rectangle 271"/>
                <p:cNvSpPr>
                  <a:spLocks noChangeArrowheads="1"/>
                </p:cNvSpPr>
                <p:nvPr/>
              </p:nvSpPr>
              <p:spPr bwMode="auto">
                <a:xfrm>
                  <a:off x="2455" y="2620"/>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17" name="Freeform 272"/>
                <p:cNvSpPr>
                  <a:spLocks/>
                </p:cNvSpPr>
                <p:nvPr/>
              </p:nvSpPr>
              <p:spPr bwMode="auto">
                <a:xfrm>
                  <a:off x="2449" y="2603"/>
                  <a:ext cx="33" cy="34"/>
                </a:xfrm>
                <a:custGeom>
                  <a:avLst/>
                  <a:gdLst>
                    <a:gd name="T0" fmla="*/ 0 w 33"/>
                    <a:gd name="T1" fmla="*/ 26 h 34"/>
                    <a:gd name="T2" fmla="*/ 23 w 33"/>
                    <a:gd name="T3" fmla="*/ 34 h 34"/>
                    <a:gd name="T4" fmla="*/ 33 w 33"/>
                    <a:gd name="T5" fmla="*/ 9 h 34"/>
                    <a:gd name="T6" fmla="*/ 9 w 33"/>
                    <a:gd name="T7" fmla="*/ 0 h 34"/>
                    <a:gd name="T8" fmla="*/ 0 w 33"/>
                    <a:gd name="T9" fmla="*/ 26 h 34"/>
                    <a:gd name="T10" fmla="*/ 0 60000 65536"/>
                    <a:gd name="T11" fmla="*/ 0 60000 65536"/>
                    <a:gd name="T12" fmla="*/ 0 60000 65536"/>
                    <a:gd name="T13" fmla="*/ 0 60000 65536"/>
                    <a:gd name="T14" fmla="*/ 0 60000 65536"/>
                    <a:gd name="T15" fmla="*/ 0 w 33"/>
                    <a:gd name="T16" fmla="*/ 0 h 34"/>
                    <a:gd name="T17" fmla="*/ 33 w 33"/>
                    <a:gd name="T18" fmla="*/ 34 h 34"/>
                  </a:gdLst>
                  <a:ahLst/>
                  <a:cxnLst>
                    <a:cxn ang="T10">
                      <a:pos x="T0" y="T1"/>
                    </a:cxn>
                    <a:cxn ang="T11">
                      <a:pos x="T2" y="T3"/>
                    </a:cxn>
                    <a:cxn ang="T12">
                      <a:pos x="T4" y="T5"/>
                    </a:cxn>
                    <a:cxn ang="T13">
                      <a:pos x="T6" y="T7"/>
                    </a:cxn>
                    <a:cxn ang="T14">
                      <a:pos x="T8" y="T9"/>
                    </a:cxn>
                  </a:cxnLst>
                  <a:rect l="T15" t="T16" r="T17" b="T18"/>
                  <a:pathLst>
                    <a:path w="33" h="34">
                      <a:moveTo>
                        <a:pt x="0" y="26"/>
                      </a:moveTo>
                      <a:lnTo>
                        <a:pt x="23" y="34"/>
                      </a:lnTo>
                      <a:lnTo>
                        <a:pt x="33" y="9"/>
                      </a:lnTo>
                      <a:lnTo>
                        <a:pt x="9" y="0"/>
                      </a:lnTo>
                      <a:lnTo>
                        <a:pt x="0" y="26"/>
                      </a:lnTo>
                      <a:close/>
                    </a:path>
                  </a:pathLst>
                </a:custGeom>
                <a:solidFill>
                  <a:srgbClr val="FFFF00"/>
                </a:solidFill>
                <a:ln w="0">
                  <a:solidFill>
                    <a:srgbClr val="FFFF00"/>
                  </a:solidFill>
                  <a:round/>
                  <a:headEnd/>
                  <a:tailEnd/>
                </a:ln>
              </p:spPr>
              <p:txBody>
                <a:bodyPr/>
                <a:lstStyle/>
                <a:p>
                  <a:endParaRPr lang="fr-FR"/>
                </a:p>
              </p:txBody>
            </p:sp>
            <p:sp>
              <p:nvSpPr>
                <p:cNvPr id="28118" name="Freeform 273"/>
                <p:cNvSpPr>
                  <a:spLocks/>
                </p:cNvSpPr>
                <p:nvPr/>
              </p:nvSpPr>
              <p:spPr bwMode="auto">
                <a:xfrm>
                  <a:off x="2448" y="2620"/>
                  <a:ext cx="23" cy="27"/>
                </a:xfrm>
                <a:custGeom>
                  <a:avLst/>
                  <a:gdLst>
                    <a:gd name="T0" fmla="*/ 12 w 23"/>
                    <a:gd name="T1" fmla="*/ 0 h 27"/>
                    <a:gd name="T2" fmla="*/ 0 w 23"/>
                    <a:gd name="T3" fmla="*/ 9 h 27"/>
                    <a:gd name="T4" fmla="*/ 12 w 23"/>
                    <a:gd name="T5" fmla="*/ 27 h 27"/>
                    <a:gd name="T6" fmla="*/ 23 w 23"/>
                    <a:gd name="T7" fmla="*/ 17 h 27"/>
                    <a:gd name="T8" fmla="*/ 12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2" y="0"/>
                      </a:moveTo>
                      <a:lnTo>
                        <a:pt x="0" y="9"/>
                      </a:lnTo>
                      <a:lnTo>
                        <a:pt x="12" y="27"/>
                      </a:lnTo>
                      <a:lnTo>
                        <a:pt x="23" y="17"/>
                      </a:lnTo>
                      <a:lnTo>
                        <a:pt x="12" y="0"/>
                      </a:lnTo>
                      <a:close/>
                    </a:path>
                  </a:pathLst>
                </a:custGeom>
                <a:solidFill>
                  <a:srgbClr val="FFFF00"/>
                </a:solidFill>
                <a:ln w="0">
                  <a:solidFill>
                    <a:srgbClr val="FFFF00"/>
                  </a:solidFill>
                  <a:round/>
                  <a:headEnd/>
                  <a:tailEnd/>
                </a:ln>
              </p:spPr>
              <p:txBody>
                <a:bodyPr/>
                <a:lstStyle/>
                <a:p>
                  <a:endParaRPr lang="fr-FR"/>
                </a:p>
              </p:txBody>
            </p:sp>
            <p:sp>
              <p:nvSpPr>
                <p:cNvPr id="28119" name="Freeform 274"/>
                <p:cNvSpPr>
                  <a:spLocks/>
                </p:cNvSpPr>
                <p:nvPr/>
              </p:nvSpPr>
              <p:spPr bwMode="auto">
                <a:xfrm>
                  <a:off x="2482" y="2565"/>
                  <a:ext cx="27" cy="22"/>
                </a:xfrm>
                <a:custGeom>
                  <a:avLst/>
                  <a:gdLst>
                    <a:gd name="T0" fmla="*/ 0 w 27"/>
                    <a:gd name="T1" fmla="*/ 20 h 22"/>
                    <a:gd name="T2" fmla="*/ 26 w 27"/>
                    <a:gd name="T3" fmla="*/ 22 h 22"/>
                    <a:gd name="T4" fmla="*/ 27 w 27"/>
                    <a:gd name="T5" fmla="*/ 3 h 22"/>
                    <a:gd name="T6" fmla="*/ 1 w 27"/>
                    <a:gd name="T7" fmla="*/ 0 h 22"/>
                    <a:gd name="T8" fmla="*/ 0 w 27"/>
                    <a:gd name="T9" fmla="*/ 20 h 22"/>
                    <a:gd name="T10" fmla="*/ 0 60000 65536"/>
                    <a:gd name="T11" fmla="*/ 0 60000 65536"/>
                    <a:gd name="T12" fmla="*/ 0 60000 65536"/>
                    <a:gd name="T13" fmla="*/ 0 60000 65536"/>
                    <a:gd name="T14" fmla="*/ 0 60000 65536"/>
                    <a:gd name="T15" fmla="*/ 0 w 27"/>
                    <a:gd name="T16" fmla="*/ 0 h 22"/>
                    <a:gd name="T17" fmla="*/ 27 w 27"/>
                    <a:gd name="T18" fmla="*/ 22 h 22"/>
                  </a:gdLst>
                  <a:ahLst/>
                  <a:cxnLst>
                    <a:cxn ang="T10">
                      <a:pos x="T0" y="T1"/>
                    </a:cxn>
                    <a:cxn ang="T11">
                      <a:pos x="T2" y="T3"/>
                    </a:cxn>
                    <a:cxn ang="T12">
                      <a:pos x="T4" y="T5"/>
                    </a:cxn>
                    <a:cxn ang="T13">
                      <a:pos x="T6" y="T7"/>
                    </a:cxn>
                    <a:cxn ang="T14">
                      <a:pos x="T8" y="T9"/>
                    </a:cxn>
                  </a:cxnLst>
                  <a:rect l="T15" t="T16" r="T17" b="T18"/>
                  <a:pathLst>
                    <a:path w="27" h="22">
                      <a:moveTo>
                        <a:pt x="0" y="20"/>
                      </a:moveTo>
                      <a:lnTo>
                        <a:pt x="26" y="22"/>
                      </a:lnTo>
                      <a:lnTo>
                        <a:pt x="27" y="3"/>
                      </a:lnTo>
                      <a:lnTo>
                        <a:pt x="1" y="0"/>
                      </a:lnTo>
                      <a:lnTo>
                        <a:pt x="0" y="20"/>
                      </a:lnTo>
                      <a:close/>
                    </a:path>
                  </a:pathLst>
                </a:custGeom>
                <a:solidFill>
                  <a:srgbClr val="FFFF00"/>
                </a:solidFill>
                <a:ln w="0">
                  <a:solidFill>
                    <a:srgbClr val="FFFF00"/>
                  </a:solidFill>
                  <a:round/>
                  <a:headEnd/>
                  <a:tailEnd/>
                </a:ln>
              </p:spPr>
              <p:txBody>
                <a:bodyPr/>
                <a:lstStyle/>
                <a:p>
                  <a:endParaRPr lang="fr-FR"/>
                </a:p>
              </p:txBody>
            </p:sp>
            <p:sp>
              <p:nvSpPr>
                <p:cNvPr id="28120" name="Freeform 275"/>
                <p:cNvSpPr>
                  <a:spLocks/>
                </p:cNvSpPr>
                <p:nvPr/>
              </p:nvSpPr>
              <p:spPr bwMode="auto">
                <a:xfrm>
                  <a:off x="2495" y="2553"/>
                  <a:ext cx="6" cy="26"/>
                </a:xfrm>
                <a:custGeom>
                  <a:avLst/>
                  <a:gdLst>
                    <a:gd name="T0" fmla="*/ 1 w 6"/>
                    <a:gd name="T1" fmla="*/ 0 h 26"/>
                    <a:gd name="T2" fmla="*/ 0 w 6"/>
                    <a:gd name="T3" fmla="*/ 26 h 26"/>
                    <a:gd name="T4" fmla="*/ 5 w 6"/>
                    <a:gd name="T5" fmla="*/ 26 h 26"/>
                    <a:gd name="T6" fmla="*/ 6 w 6"/>
                    <a:gd name="T7" fmla="*/ 0 h 26"/>
                    <a:gd name="T8" fmla="*/ 1 w 6"/>
                    <a:gd name="T9" fmla="*/ 0 h 26"/>
                    <a:gd name="T10" fmla="*/ 0 60000 65536"/>
                    <a:gd name="T11" fmla="*/ 0 60000 65536"/>
                    <a:gd name="T12" fmla="*/ 0 60000 65536"/>
                    <a:gd name="T13" fmla="*/ 0 60000 65536"/>
                    <a:gd name="T14" fmla="*/ 0 60000 65536"/>
                    <a:gd name="T15" fmla="*/ 0 w 6"/>
                    <a:gd name="T16" fmla="*/ 0 h 26"/>
                    <a:gd name="T17" fmla="*/ 6 w 6"/>
                    <a:gd name="T18" fmla="*/ 26 h 26"/>
                  </a:gdLst>
                  <a:ahLst/>
                  <a:cxnLst>
                    <a:cxn ang="T10">
                      <a:pos x="T0" y="T1"/>
                    </a:cxn>
                    <a:cxn ang="T11">
                      <a:pos x="T2" y="T3"/>
                    </a:cxn>
                    <a:cxn ang="T12">
                      <a:pos x="T4" y="T5"/>
                    </a:cxn>
                    <a:cxn ang="T13">
                      <a:pos x="T6" y="T7"/>
                    </a:cxn>
                    <a:cxn ang="T14">
                      <a:pos x="T8" y="T9"/>
                    </a:cxn>
                  </a:cxnLst>
                  <a:rect l="T15" t="T16" r="T17" b="T18"/>
                  <a:pathLst>
                    <a:path w="6" h="26">
                      <a:moveTo>
                        <a:pt x="1" y="0"/>
                      </a:moveTo>
                      <a:lnTo>
                        <a:pt x="0" y="26"/>
                      </a:lnTo>
                      <a:lnTo>
                        <a:pt x="5" y="26"/>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121" name="Freeform 276"/>
                <p:cNvSpPr>
                  <a:spLocks/>
                </p:cNvSpPr>
                <p:nvPr/>
              </p:nvSpPr>
              <p:spPr bwMode="auto">
                <a:xfrm>
                  <a:off x="2482" y="2554"/>
                  <a:ext cx="26" cy="27"/>
                </a:xfrm>
                <a:custGeom>
                  <a:avLst/>
                  <a:gdLst>
                    <a:gd name="T0" fmla="*/ 0 w 26"/>
                    <a:gd name="T1" fmla="*/ 11 h 27"/>
                    <a:gd name="T2" fmla="*/ 13 w 26"/>
                    <a:gd name="T3" fmla="*/ 0 h 27"/>
                    <a:gd name="T4" fmla="*/ 26 w 26"/>
                    <a:gd name="T5" fmla="*/ 14 h 27"/>
                    <a:gd name="T6" fmla="*/ 13 w 26"/>
                    <a:gd name="T7" fmla="*/ 27 h 27"/>
                    <a:gd name="T8" fmla="*/ 0 w 26"/>
                    <a:gd name="T9" fmla="*/ 11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1"/>
                      </a:moveTo>
                      <a:lnTo>
                        <a:pt x="13" y="0"/>
                      </a:lnTo>
                      <a:lnTo>
                        <a:pt x="26" y="14"/>
                      </a:lnTo>
                      <a:lnTo>
                        <a:pt x="13" y="27"/>
                      </a:lnTo>
                      <a:lnTo>
                        <a:pt x="0" y="11"/>
                      </a:lnTo>
                      <a:close/>
                    </a:path>
                  </a:pathLst>
                </a:custGeom>
                <a:solidFill>
                  <a:srgbClr val="FFFF00"/>
                </a:solidFill>
                <a:ln w="0">
                  <a:solidFill>
                    <a:srgbClr val="FFFF00"/>
                  </a:solidFill>
                  <a:round/>
                  <a:headEnd/>
                  <a:tailEnd/>
                </a:ln>
              </p:spPr>
              <p:txBody>
                <a:bodyPr/>
                <a:lstStyle/>
                <a:p>
                  <a:endParaRPr lang="fr-FR"/>
                </a:p>
              </p:txBody>
            </p:sp>
            <p:sp>
              <p:nvSpPr>
                <p:cNvPr id="28122" name="Freeform 277"/>
                <p:cNvSpPr>
                  <a:spLocks/>
                </p:cNvSpPr>
                <p:nvPr/>
              </p:nvSpPr>
              <p:spPr bwMode="auto">
                <a:xfrm>
                  <a:off x="2500" y="2553"/>
                  <a:ext cx="8" cy="26"/>
                </a:xfrm>
                <a:custGeom>
                  <a:avLst/>
                  <a:gdLst>
                    <a:gd name="T0" fmla="*/ 1 w 8"/>
                    <a:gd name="T1" fmla="*/ 0 h 26"/>
                    <a:gd name="T2" fmla="*/ 0 w 8"/>
                    <a:gd name="T3" fmla="*/ 26 h 26"/>
                    <a:gd name="T4" fmla="*/ 7 w 8"/>
                    <a:gd name="T5" fmla="*/ 26 h 26"/>
                    <a:gd name="T6" fmla="*/ 8 w 8"/>
                    <a:gd name="T7" fmla="*/ 0 h 26"/>
                    <a:gd name="T8" fmla="*/ 1 w 8"/>
                    <a:gd name="T9" fmla="*/ 0 h 26"/>
                    <a:gd name="T10" fmla="*/ 0 60000 65536"/>
                    <a:gd name="T11" fmla="*/ 0 60000 65536"/>
                    <a:gd name="T12" fmla="*/ 0 60000 65536"/>
                    <a:gd name="T13" fmla="*/ 0 60000 65536"/>
                    <a:gd name="T14" fmla="*/ 0 60000 65536"/>
                    <a:gd name="T15" fmla="*/ 0 w 8"/>
                    <a:gd name="T16" fmla="*/ 0 h 26"/>
                    <a:gd name="T17" fmla="*/ 8 w 8"/>
                    <a:gd name="T18" fmla="*/ 26 h 26"/>
                  </a:gdLst>
                  <a:ahLst/>
                  <a:cxnLst>
                    <a:cxn ang="T10">
                      <a:pos x="T0" y="T1"/>
                    </a:cxn>
                    <a:cxn ang="T11">
                      <a:pos x="T2" y="T3"/>
                    </a:cxn>
                    <a:cxn ang="T12">
                      <a:pos x="T4" y="T5"/>
                    </a:cxn>
                    <a:cxn ang="T13">
                      <a:pos x="T6" y="T7"/>
                    </a:cxn>
                    <a:cxn ang="T14">
                      <a:pos x="T8" y="T9"/>
                    </a:cxn>
                  </a:cxnLst>
                  <a:rect l="T15" t="T16" r="T17" b="T18"/>
                  <a:pathLst>
                    <a:path w="8" h="26">
                      <a:moveTo>
                        <a:pt x="1" y="0"/>
                      </a:moveTo>
                      <a:lnTo>
                        <a:pt x="0" y="26"/>
                      </a:lnTo>
                      <a:lnTo>
                        <a:pt x="7" y="26"/>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28123" name="Rectangle 278"/>
                <p:cNvSpPr>
                  <a:spLocks noChangeArrowheads="1"/>
                </p:cNvSpPr>
                <p:nvPr/>
              </p:nvSpPr>
              <p:spPr bwMode="auto">
                <a:xfrm>
                  <a:off x="2500" y="255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24" name="Freeform 279"/>
                <p:cNvSpPr>
                  <a:spLocks/>
                </p:cNvSpPr>
                <p:nvPr/>
              </p:nvSpPr>
              <p:spPr bwMode="auto">
                <a:xfrm>
                  <a:off x="2507" y="2553"/>
                  <a:ext cx="3" cy="26"/>
                </a:xfrm>
                <a:custGeom>
                  <a:avLst/>
                  <a:gdLst>
                    <a:gd name="T0" fmla="*/ 1 w 3"/>
                    <a:gd name="T1" fmla="*/ 0 h 26"/>
                    <a:gd name="T2" fmla="*/ 0 w 3"/>
                    <a:gd name="T3" fmla="*/ 26 h 26"/>
                    <a:gd name="T4" fmla="*/ 2 w 3"/>
                    <a:gd name="T5" fmla="*/ 26 h 26"/>
                    <a:gd name="T6" fmla="*/ 3 w 3"/>
                    <a:gd name="T7" fmla="*/ 0 h 26"/>
                    <a:gd name="T8" fmla="*/ 1 w 3"/>
                    <a:gd name="T9" fmla="*/ 0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1" y="0"/>
                      </a:moveTo>
                      <a:lnTo>
                        <a:pt x="0" y="26"/>
                      </a:lnTo>
                      <a:lnTo>
                        <a:pt x="2" y="26"/>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125" name="Rectangle 280"/>
                <p:cNvSpPr>
                  <a:spLocks noChangeArrowheads="1"/>
                </p:cNvSpPr>
                <p:nvPr/>
              </p:nvSpPr>
              <p:spPr bwMode="auto">
                <a:xfrm>
                  <a:off x="2507" y="255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26" name="Freeform 281"/>
                <p:cNvSpPr>
                  <a:spLocks/>
                </p:cNvSpPr>
                <p:nvPr/>
              </p:nvSpPr>
              <p:spPr bwMode="auto">
                <a:xfrm>
                  <a:off x="2509" y="2553"/>
                  <a:ext cx="5" cy="26"/>
                </a:xfrm>
                <a:custGeom>
                  <a:avLst/>
                  <a:gdLst>
                    <a:gd name="T0" fmla="*/ 1 w 5"/>
                    <a:gd name="T1" fmla="*/ 0 h 26"/>
                    <a:gd name="T2" fmla="*/ 0 w 5"/>
                    <a:gd name="T3" fmla="*/ 26 h 26"/>
                    <a:gd name="T4" fmla="*/ 4 w 5"/>
                    <a:gd name="T5" fmla="*/ 26 h 26"/>
                    <a:gd name="T6" fmla="*/ 5 w 5"/>
                    <a:gd name="T7" fmla="*/ 0 h 26"/>
                    <a:gd name="T8" fmla="*/ 1 w 5"/>
                    <a:gd name="T9" fmla="*/ 0 h 26"/>
                    <a:gd name="T10" fmla="*/ 0 60000 65536"/>
                    <a:gd name="T11" fmla="*/ 0 60000 65536"/>
                    <a:gd name="T12" fmla="*/ 0 60000 65536"/>
                    <a:gd name="T13" fmla="*/ 0 60000 65536"/>
                    <a:gd name="T14" fmla="*/ 0 60000 65536"/>
                    <a:gd name="T15" fmla="*/ 0 w 5"/>
                    <a:gd name="T16" fmla="*/ 0 h 26"/>
                    <a:gd name="T17" fmla="*/ 5 w 5"/>
                    <a:gd name="T18" fmla="*/ 26 h 26"/>
                  </a:gdLst>
                  <a:ahLst/>
                  <a:cxnLst>
                    <a:cxn ang="T10">
                      <a:pos x="T0" y="T1"/>
                    </a:cxn>
                    <a:cxn ang="T11">
                      <a:pos x="T2" y="T3"/>
                    </a:cxn>
                    <a:cxn ang="T12">
                      <a:pos x="T4" y="T5"/>
                    </a:cxn>
                    <a:cxn ang="T13">
                      <a:pos x="T6" y="T7"/>
                    </a:cxn>
                    <a:cxn ang="T14">
                      <a:pos x="T8" y="T9"/>
                    </a:cxn>
                  </a:cxnLst>
                  <a:rect l="T15" t="T16" r="T17" b="T18"/>
                  <a:pathLst>
                    <a:path w="5" h="26">
                      <a:moveTo>
                        <a:pt x="1" y="0"/>
                      </a:moveTo>
                      <a:lnTo>
                        <a:pt x="0" y="26"/>
                      </a:lnTo>
                      <a:lnTo>
                        <a:pt x="4" y="26"/>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8127" name="Rectangle 282"/>
                <p:cNvSpPr>
                  <a:spLocks noChangeArrowheads="1"/>
                </p:cNvSpPr>
                <p:nvPr/>
              </p:nvSpPr>
              <p:spPr bwMode="auto">
                <a:xfrm>
                  <a:off x="2509" y="255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28" name="Freeform 283"/>
                <p:cNvSpPr>
                  <a:spLocks/>
                </p:cNvSpPr>
                <p:nvPr/>
              </p:nvSpPr>
              <p:spPr bwMode="auto">
                <a:xfrm>
                  <a:off x="2513" y="2553"/>
                  <a:ext cx="5" cy="26"/>
                </a:xfrm>
                <a:custGeom>
                  <a:avLst/>
                  <a:gdLst>
                    <a:gd name="T0" fmla="*/ 1 w 5"/>
                    <a:gd name="T1" fmla="*/ 0 h 26"/>
                    <a:gd name="T2" fmla="*/ 0 w 5"/>
                    <a:gd name="T3" fmla="*/ 26 h 26"/>
                    <a:gd name="T4" fmla="*/ 3 w 5"/>
                    <a:gd name="T5" fmla="*/ 26 h 26"/>
                    <a:gd name="T6" fmla="*/ 5 w 5"/>
                    <a:gd name="T7" fmla="*/ 0 h 26"/>
                    <a:gd name="T8" fmla="*/ 1 w 5"/>
                    <a:gd name="T9" fmla="*/ 0 h 26"/>
                    <a:gd name="T10" fmla="*/ 0 60000 65536"/>
                    <a:gd name="T11" fmla="*/ 0 60000 65536"/>
                    <a:gd name="T12" fmla="*/ 0 60000 65536"/>
                    <a:gd name="T13" fmla="*/ 0 60000 65536"/>
                    <a:gd name="T14" fmla="*/ 0 60000 65536"/>
                    <a:gd name="T15" fmla="*/ 0 w 5"/>
                    <a:gd name="T16" fmla="*/ 0 h 26"/>
                    <a:gd name="T17" fmla="*/ 5 w 5"/>
                    <a:gd name="T18" fmla="*/ 26 h 26"/>
                  </a:gdLst>
                  <a:ahLst/>
                  <a:cxnLst>
                    <a:cxn ang="T10">
                      <a:pos x="T0" y="T1"/>
                    </a:cxn>
                    <a:cxn ang="T11">
                      <a:pos x="T2" y="T3"/>
                    </a:cxn>
                    <a:cxn ang="T12">
                      <a:pos x="T4" y="T5"/>
                    </a:cxn>
                    <a:cxn ang="T13">
                      <a:pos x="T6" y="T7"/>
                    </a:cxn>
                    <a:cxn ang="T14">
                      <a:pos x="T8" y="T9"/>
                    </a:cxn>
                  </a:cxnLst>
                  <a:rect l="T15" t="T16" r="T17" b="T18"/>
                  <a:pathLst>
                    <a:path w="5" h="26">
                      <a:moveTo>
                        <a:pt x="1" y="0"/>
                      </a:moveTo>
                      <a:lnTo>
                        <a:pt x="0" y="26"/>
                      </a:lnTo>
                      <a:lnTo>
                        <a:pt x="3" y="26"/>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8129" name="Rectangle 284"/>
                <p:cNvSpPr>
                  <a:spLocks noChangeArrowheads="1"/>
                </p:cNvSpPr>
                <p:nvPr/>
              </p:nvSpPr>
              <p:spPr bwMode="auto">
                <a:xfrm>
                  <a:off x="2513" y="255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30" name="Freeform 285"/>
                <p:cNvSpPr>
                  <a:spLocks/>
                </p:cNvSpPr>
                <p:nvPr/>
              </p:nvSpPr>
              <p:spPr bwMode="auto">
                <a:xfrm>
                  <a:off x="2516" y="2553"/>
                  <a:ext cx="4" cy="26"/>
                </a:xfrm>
                <a:custGeom>
                  <a:avLst/>
                  <a:gdLst>
                    <a:gd name="T0" fmla="*/ 2 w 4"/>
                    <a:gd name="T1" fmla="*/ 0 h 26"/>
                    <a:gd name="T2" fmla="*/ 0 w 4"/>
                    <a:gd name="T3" fmla="*/ 26 h 26"/>
                    <a:gd name="T4" fmla="*/ 3 w 4"/>
                    <a:gd name="T5" fmla="*/ 26 h 26"/>
                    <a:gd name="T6" fmla="*/ 4 w 4"/>
                    <a:gd name="T7" fmla="*/ 0 h 26"/>
                    <a:gd name="T8" fmla="*/ 2 w 4"/>
                    <a:gd name="T9" fmla="*/ 0 h 26"/>
                    <a:gd name="T10" fmla="*/ 0 60000 65536"/>
                    <a:gd name="T11" fmla="*/ 0 60000 65536"/>
                    <a:gd name="T12" fmla="*/ 0 60000 65536"/>
                    <a:gd name="T13" fmla="*/ 0 60000 65536"/>
                    <a:gd name="T14" fmla="*/ 0 60000 65536"/>
                    <a:gd name="T15" fmla="*/ 0 w 4"/>
                    <a:gd name="T16" fmla="*/ 0 h 26"/>
                    <a:gd name="T17" fmla="*/ 4 w 4"/>
                    <a:gd name="T18" fmla="*/ 26 h 26"/>
                  </a:gdLst>
                  <a:ahLst/>
                  <a:cxnLst>
                    <a:cxn ang="T10">
                      <a:pos x="T0" y="T1"/>
                    </a:cxn>
                    <a:cxn ang="T11">
                      <a:pos x="T2" y="T3"/>
                    </a:cxn>
                    <a:cxn ang="T12">
                      <a:pos x="T4" y="T5"/>
                    </a:cxn>
                    <a:cxn ang="T13">
                      <a:pos x="T6" y="T7"/>
                    </a:cxn>
                    <a:cxn ang="T14">
                      <a:pos x="T8" y="T9"/>
                    </a:cxn>
                  </a:cxnLst>
                  <a:rect l="T15" t="T16" r="T17" b="T18"/>
                  <a:pathLst>
                    <a:path w="4" h="26">
                      <a:moveTo>
                        <a:pt x="2" y="0"/>
                      </a:moveTo>
                      <a:lnTo>
                        <a:pt x="0" y="26"/>
                      </a:lnTo>
                      <a:lnTo>
                        <a:pt x="3" y="26"/>
                      </a:lnTo>
                      <a:lnTo>
                        <a:pt x="4" y="0"/>
                      </a:lnTo>
                      <a:lnTo>
                        <a:pt x="2" y="0"/>
                      </a:lnTo>
                      <a:close/>
                    </a:path>
                  </a:pathLst>
                </a:custGeom>
                <a:solidFill>
                  <a:srgbClr val="FFFF00"/>
                </a:solidFill>
                <a:ln w="0">
                  <a:solidFill>
                    <a:srgbClr val="FFFF00"/>
                  </a:solidFill>
                  <a:round/>
                  <a:headEnd/>
                  <a:tailEnd/>
                </a:ln>
              </p:spPr>
              <p:txBody>
                <a:bodyPr/>
                <a:lstStyle/>
                <a:p>
                  <a:endParaRPr lang="fr-FR"/>
                </a:p>
              </p:txBody>
            </p:sp>
            <p:sp>
              <p:nvSpPr>
                <p:cNvPr id="28131" name="Rectangle 286"/>
                <p:cNvSpPr>
                  <a:spLocks noChangeArrowheads="1"/>
                </p:cNvSpPr>
                <p:nvPr/>
              </p:nvSpPr>
              <p:spPr bwMode="auto">
                <a:xfrm>
                  <a:off x="2516" y="255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32" name="Freeform 287"/>
                <p:cNvSpPr>
                  <a:spLocks/>
                </p:cNvSpPr>
                <p:nvPr/>
              </p:nvSpPr>
              <p:spPr bwMode="auto">
                <a:xfrm>
                  <a:off x="2562" y="2553"/>
                  <a:ext cx="3" cy="26"/>
                </a:xfrm>
                <a:custGeom>
                  <a:avLst/>
                  <a:gdLst>
                    <a:gd name="T0" fmla="*/ 1 w 3"/>
                    <a:gd name="T1" fmla="*/ 0 h 26"/>
                    <a:gd name="T2" fmla="*/ 0 w 3"/>
                    <a:gd name="T3" fmla="*/ 26 h 26"/>
                    <a:gd name="T4" fmla="*/ 2 w 3"/>
                    <a:gd name="T5" fmla="*/ 26 h 26"/>
                    <a:gd name="T6" fmla="*/ 3 w 3"/>
                    <a:gd name="T7" fmla="*/ 0 h 26"/>
                    <a:gd name="T8" fmla="*/ 1 w 3"/>
                    <a:gd name="T9" fmla="*/ 0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1" y="0"/>
                      </a:moveTo>
                      <a:lnTo>
                        <a:pt x="0" y="26"/>
                      </a:lnTo>
                      <a:lnTo>
                        <a:pt x="2" y="26"/>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133" name="Freeform 288"/>
                <p:cNvSpPr>
                  <a:spLocks/>
                </p:cNvSpPr>
                <p:nvPr/>
              </p:nvSpPr>
              <p:spPr bwMode="auto">
                <a:xfrm>
                  <a:off x="2564" y="2553"/>
                  <a:ext cx="23" cy="26"/>
                </a:xfrm>
                <a:custGeom>
                  <a:avLst/>
                  <a:gdLst>
                    <a:gd name="T0" fmla="*/ 1 w 23"/>
                    <a:gd name="T1" fmla="*/ 0 h 26"/>
                    <a:gd name="T2" fmla="*/ 0 w 23"/>
                    <a:gd name="T3" fmla="*/ 26 h 26"/>
                    <a:gd name="T4" fmla="*/ 22 w 23"/>
                    <a:gd name="T5" fmla="*/ 26 h 26"/>
                    <a:gd name="T6" fmla="*/ 23 w 23"/>
                    <a:gd name="T7" fmla="*/ 0 h 26"/>
                    <a:gd name="T8" fmla="*/ 1 w 23"/>
                    <a:gd name="T9" fmla="*/ 0 h 26"/>
                    <a:gd name="T10" fmla="*/ 0 60000 65536"/>
                    <a:gd name="T11" fmla="*/ 0 60000 65536"/>
                    <a:gd name="T12" fmla="*/ 0 60000 65536"/>
                    <a:gd name="T13" fmla="*/ 0 60000 65536"/>
                    <a:gd name="T14" fmla="*/ 0 60000 65536"/>
                    <a:gd name="T15" fmla="*/ 0 w 23"/>
                    <a:gd name="T16" fmla="*/ 0 h 26"/>
                    <a:gd name="T17" fmla="*/ 23 w 23"/>
                    <a:gd name="T18" fmla="*/ 26 h 26"/>
                  </a:gdLst>
                  <a:ahLst/>
                  <a:cxnLst>
                    <a:cxn ang="T10">
                      <a:pos x="T0" y="T1"/>
                    </a:cxn>
                    <a:cxn ang="T11">
                      <a:pos x="T2" y="T3"/>
                    </a:cxn>
                    <a:cxn ang="T12">
                      <a:pos x="T4" y="T5"/>
                    </a:cxn>
                    <a:cxn ang="T13">
                      <a:pos x="T6" y="T7"/>
                    </a:cxn>
                    <a:cxn ang="T14">
                      <a:pos x="T8" y="T9"/>
                    </a:cxn>
                  </a:cxnLst>
                  <a:rect l="T15" t="T16" r="T17" b="T18"/>
                  <a:pathLst>
                    <a:path w="23" h="26">
                      <a:moveTo>
                        <a:pt x="1" y="0"/>
                      </a:moveTo>
                      <a:lnTo>
                        <a:pt x="0" y="26"/>
                      </a:lnTo>
                      <a:lnTo>
                        <a:pt x="22" y="26"/>
                      </a:lnTo>
                      <a:lnTo>
                        <a:pt x="23" y="0"/>
                      </a:lnTo>
                      <a:lnTo>
                        <a:pt x="1" y="0"/>
                      </a:lnTo>
                      <a:close/>
                    </a:path>
                  </a:pathLst>
                </a:custGeom>
                <a:solidFill>
                  <a:srgbClr val="FFFF00"/>
                </a:solidFill>
                <a:ln w="0">
                  <a:solidFill>
                    <a:srgbClr val="FFFF00"/>
                  </a:solidFill>
                  <a:round/>
                  <a:headEnd/>
                  <a:tailEnd/>
                </a:ln>
              </p:spPr>
              <p:txBody>
                <a:bodyPr/>
                <a:lstStyle/>
                <a:p>
                  <a:endParaRPr lang="fr-FR"/>
                </a:p>
              </p:txBody>
            </p:sp>
            <p:sp>
              <p:nvSpPr>
                <p:cNvPr id="28134" name="Rectangle 289"/>
                <p:cNvSpPr>
                  <a:spLocks noChangeArrowheads="1"/>
                </p:cNvSpPr>
                <p:nvPr/>
              </p:nvSpPr>
              <p:spPr bwMode="auto">
                <a:xfrm>
                  <a:off x="2564" y="255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35" name="Freeform 290"/>
                <p:cNvSpPr>
                  <a:spLocks/>
                </p:cNvSpPr>
                <p:nvPr/>
              </p:nvSpPr>
              <p:spPr bwMode="auto">
                <a:xfrm>
                  <a:off x="2586" y="2553"/>
                  <a:ext cx="7" cy="26"/>
                </a:xfrm>
                <a:custGeom>
                  <a:avLst/>
                  <a:gdLst>
                    <a:gd name="T0" fmla="*/ 1 w 7"/>
                    <a:gd name="T1" fmla="*/ 0 h 26"/>
                    <a:gd name="T2" fmla="*/ 0 w 7"/>
                    <a:gd name="T3" fmla="*/ 26 h 26"/>
                    <a:gd name="T4" fmla="*/ 6 w 7"/>
                    <a:gd name="T5" fmla="*/ 26 h 26"/>
                    <a:gd name="T6" fmla="*/ 7 w 7"/>
                    <a:gd name="T7" fmla="*/ 0 h 26"/>
                    <a:gd name="T8" fmla="*/ 1 w 7"/>
                    <a:gd name="T9" fmla="*/ 0 h 26"/>
                    <a:gd name="T10" fmla="*/ 0 60000 65536"/>
                    <a:gd name="T11" fmla="*/ 0 60000 65536"/>
                    <a:gd name="T12" fmla="*/ 0 60000 65536"/>
                    <a:gd name="T13" fmla="*/ 0 60000 65536"/>
                    <a:gd name="T14" fmla="*/ 0 60000 65536"/>
                    <a:gd name="T15" fmla="*/ 0 w 7"/>
                    <a:gd name="T16" fmla="*/ 0 h 26"/>
                    <a:gd name="T17" fmla="*/ 7 w 7"/>
                    <a:gd name="T18" fmla="*/ 26 h 26"/>
                  </a:gdLst>
                  <a:ahLst/>
                  <a:cxnLst>
                    <a:cxn ang="T10">
                      <a:pos x="T0" y="T1"/>
                    </a:cxn>
                    <a:cxn ang="T11">
                      <a:pos x="T2" y="T3"/>
                    </a:cxn>
                    <a:cxn ang="T12">
                      <a:pos x="T4" y="T5"/>
                    </a:cxn>
                    <a:cxn ang="T13">
                      <a:pos x="T6" y="T7"/>
                    </a:cxn>
                    <a:cxn ang="T14">
                      <a:pos x="T8" y="T9"/>
                    </a:cxn>
                  </a:cxnLst>
                  <a:rect l="T15" t="T16" r="T17" b="T18"/>
                  <a:pathLst>
                    <a:path w="7" h="26">
                      <a:moveTo>
                        <a:pt x="1" y="0"/>
                      </a:moveTo>
                      <a:lnTo>
                        <a:pt x="0" y="26"/>
                      </a:lnTo>
                      <a:lnTo>
                        <a:pt x="6" y="26"/>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8136" name="Rectangle 291"/>
                <p:cNvSpPr>
                  <a:spLocks noChangeArrowheads="1"/>
                </p:cNvSpPr>
                <p:nvPr/>
              </p:nvSpPr>
              <p:spPr bwMode="auto">
                <a:xfrm>
                  <a:off x="2586" y="255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37" name="Freeform 292"/>
                <p:cNvSpPr>
                  <a:spLocks/>
                </p:cNvSpPr>
                <p:nvPr/>
              </p:nvSpPr>
              <p:spPr bwMode="auto">
                <a:xfrm>
                  <a:off x="2592" y="2553"/>
                  <a:ext cx="3" cy="26"/>
                </a:xfrm>
                <a:custGeom>
                  <a:avLst/>
                  <a:gdLst>
                    <a:gd name="T0" fmla="*/ 1 w 3"/>
                    <a:gd name="T1" fmla="*/ 0 h 26"/>
                    <a:gd name="T2" fmla="*/ 0 w 3"/>
                    <a:gd name="T3" fmla="*/ 26 h 26"/>
                    <a:gd name="T4" fmla="*/ 2 w 3"/>
                    <a:gd name="T5" fmla="*/ 26 h 26"/>
                    <a:gd name="T6" fmla="*/ 3 w 3"/>
                    <a:gd name="T7" fmla="*/ 0 h 26"/>
                    <a:gd name="T8" fmla="*/ 1 w 3"/>
                    <a:gd name="T9" fmla="*/ 0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1" y="0"/>
                      </a:moveTo>
                      <a:lnTo>
                        <a:pt x="0" y="26"/>
                      </a:lnTo>
                      <a:lnTo>
                        <a:pt x="2" y="26"/>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138" name="Rectangle 293"/>
                <p:cNvSpPr>
                  <a:spLocks noChangeArrowheads="1"/>
                </p:cNvSpPr>
                <p:nvPr/>
              </p:nvSpPr>
              <p:spPr bwMode="auto">
                <a:xfrm>
                  <a:off x="2592" y="255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39" name="Freeform 294"/>
                <p:cNvSpPr>
                  <a:spLocks/>
                </p:cNvSpPr>
                <p:nvPr/>
              </p:nvSpPr>
              <p:spPr bwMode="auto">
                <a:xfrm>
                  <a:off x="2594" y="2553"/>
                  <a:ext cx="8" cy="26"/>
                </a:xfrm>
                <a:custGeom>
                  <a:avLst/>
                  <a:gdLst>
                    <a:gd name="T0" fmla="*/ 1 w 8"/>
                    <a:gd name="T1" fmla="*/ 0 h 26"/>
                    <a:gd name="T2" fmla="*/ 0 w 8"/>
                    <a:gd name="T3" fmla="*/ 26 h 26"/>
                    <a:gd name="T4" fmla="*/ 7 w 8"/>
                    <a:gd name="T5" fmla="*/ 26 h 26"/>
                    <a:gd name="T6" fmla="*/ 8 w 8"/>
                    <a:gd name="T7" fmla="*/ 0 h 26"/>
                    <a:gd name="T8" fmla="*/ 1 w 8"/>
                    <a:gd name="T9" fmla="*/ 0 h 26"/>
                    <a:gd name="T10" fmla="*/ 0 60000 65536"/>
                    <a:gd name="T11" fmla="*/ 0 60000 65536"/>
                    <a:gd name="T12" fmla="*/ 0 60000 65536"/>
                    <a:gd name="T13" fmla="*/ 0 60000 65536"/>
                    <a:gd name="T14" fmla="*/ 0 60000 65536"/>
                    <a:gd name="T15" fmla="*/ 0 w 8"/>
                    <a:gd name="T16" fmla="*/ 0 h 26"/>
                    <a:gd name="T17" fmla="*/ 8 w 8"/>
                    <a:gd name="T18" fmla="*/ 26 h 26"/>
                  </a:gdLst>
                  <a:ahLst/>
                  <a:cxnLst>
                    <a:cxn ang="T10">
                      <a:pos x="T0" y="T1"/>
                    </a:cxn>
                    <a:cxn ang="T11">
                      <a:pos x="T2" y="T3"/>
                    </a:cxn>
                    <a:cxn ang="T12">
                      <a:pos x="T4" y="T5"/>
                    </a:cxn>
                    <a:cxn ang="T13">
                      <a:pos x="T6" y="T7"/>
                    </a:cxn>
                    <a:cxn ang="T14">
                      <a:pos x="T8" y="T9"/>
                    </a:cxn>
                  </a:cxnLst>
                  <a:rect l="T15" t="T16" r="T17" b="T18"/>
                  <a:pathLst>
                    <a:path w="8" h="26">
                      <a:moveTo>
                        <a:pt x="1" y="0"/>
                      </a:moveTo>
                      <a:lnTo>
                        <a:pt x="0" y="26"/>
                      </a:lnTo>
                      <a:lnTo>
                        <a:pt x="7" y="26"/>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28140" name="Rectangle 295"/>
                <p:cNvSpPr>
                  <a:spLocks noChangeArrowheads="1"/>
                </p:cNvSpPr>
                <p:nvPr/>
              </p:nvSpPr>
              <p:spPr bwMode="auto">
                <a:xfrm>
                  <a:off x="2594" y="255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41" name="Freeform 296"/>
                <p:cNvSpPr>
                  <a:spLocks/>
                </p:cNvSpPr>
                <p:nvPr/>
              </p:nvSpPr>
              <p:spPr bwMode="auto">
                <a:xfrm>
                  <a:off x="2601" y="2553"/>
                  <a:ext cx="5" cy="26"/>
                </a:xfrm>
                <a:custGeom>
                  <a:avLst/>
                  <a:gdLst>
                    <a:gd name="T0" fmla="*/ 1 w 5"/>
                    <a:gd name="T1" fmla="*/ 0 h 26"/>
                    <a:gd name="T2" fmla="*/ 0 w 5"/>
                    <a:gd name="T3" fmla="*/ 26 h 26"/>
                    <a:gd name="T4" fmla="*/ 4 w 5"/>
                    <a:gd name="T5" fmla="*/ 26 h 26"/>
                    <a:gd name="T6" fmla="*/ 5 w 5"/>
                    <a:gd name="T7" fmla="*/ 0 h 26"/>
                    <a:gd name="T8" fmla="*/ 1 w 5"/>
                    <a:gd name="T9" fmla="*/ 0 h 26"/>
                    <a:gd name="T10" fmla="*/ 0 60000 65536"/>
                    <a:gd name="T11" fmla="*/ 0 60000 65536"/>
                    <a:gd name="T12" fmla="*/ 0 60000 65536"/>
                    <a:gd name="T13" fmla="*/ 0 60000 65536"/>
                    <a:gd name="T14" fmla="*/ 0 60000 65536"/>
                    <a:gd name="T15" fmla="*/ 0 w 5"/>
                    <a:gd name="T16" fmla="*/ 0 h 26"/>
                    <a:gd name="T17" fmla="*/ 5 w 5"/>
                    <a:gd name="T18" fmla="*/ 26 h 26"/>
                  </a:gdLst>
                  <a:ahLst/>
                  <a:cxnLst>
                    <a:cxn ang="T10">
                      <a:pos x="T0" y="T1"/>
                    </a:cxn>
                    <a:cxn ang="T11">
                      <a:pos x="T2" y="T3"/>
                    </a:cxn>
                    <a:cxn ang="T12">
                      <a:pos x="T4" y="T5"/>
                    </a:cxn>
                    <a:cxn ang="T13">
                      <a:pos x="T6" y="T7"/>
                    </a:cxn>
                    <a:cxn ang="T14">
                      <a:pos x="T8" y="T9"/>
                    </a:cxn>
                  </a:cxnLst>
                  <a:rect l="T15" t="T16" r="T17" b="T18"/>
                  <a:pathLst>
                    <a:path w="5" h="26">
                      <a:moveTo>
                        <a:pt x="1" y="0"/>
                      </a:moveTo>
                      <a:lnTo>
                        <a:pt x="0" y="26"/>
                      </a:lnTo>
                      <a:lnTo>
                        <a:pt x="4" y="26"/>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8142" name="Rectangle 297"/>
                <p:cNvSpPr>
                  <a:spLocks noChangeArrowheads="1"/>
                </p:cNvSpPr>
                <p:nvPr/>
              </p:nvSpPr>
              <p:spPr bwMode="auto">
                <a:xfrm>
                  <a:off x="2601" y="255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43" name="Freeform 298"/>
                <p:cNvSpPr>
                  <a:spLocks/>
                </p:cNvSpPr>
                <p:nvPr/>
              </p:nvSpPr>
              <p:spPr bwMode="auto">
                <a:xfrm>
                  <a:off x="2610" y="2530"/>
                  <a:ext cx="26" cy="8"/>
                </a:xfrm>
                <a:custGeom>
                  <a:avLst/>
                  <a:gdLst>
                    <a:gd name="T0" fmla="*/ 0 w 26"/>
                    <a:gd name="T1" fmla="*/ 4 h 8"/>
                    <a:gd name="T2" fmla="*/ 26 w 26"/>
                    <a:gd name="T3" fmla="*/ 8 h 8"/>
                    <a:gd name="T4" fmla="*/ 26 w 26"/>
                    <a:gd name="T5" fmla="*/ 3 h 8"/>
                    <a:gd name="T6" fmla="*/ 0 w 26"/>
                    <a:gd name="T7" fmla="*/ 0 h 8"/>
                    <a:gd name="T8" fmla="*/ 0 w 26"/>
                    <a:gd name="T9" fmla="*/ 4 h 8"/>
                    <a:gd name="T10" fmla="*/ 0 60000 65536"/>
                    <a:gd name="T11" fmla="*/ 0 60000 65536"/>
                    <a:gd name="T12" fmla="*/ 0 60000 65536"/>
                    <a:gd name="T13" fmla="*/ 0 60000 65536"/>
                    <a:gd name="T14" fmla="*/ 0 60000 65536"/>
                    <a:gd name="T15" fmla="*/ 0 w 26"/>
                    <a:gd name="T16" fmla="*/ 0 h 8"/>
                    <a:gd name="T17" fmla="*/ 26 w 26"/>
                    <a:gd name="T18" fmla="*/ 8 h 8"/>
                  </a:gdLst>
                  <a:ahLst/>
                  <a:cxnLst>
                    <a:cxn ang="T10">
                      <a:pos x="T0" y="T1"/>
                    </a:cxn>
                    <a:cxn ang="T11">
                      <a:pos x="T2" y="T3"/>
                    </a:cxn>
                    <a:cxn ang="T12">
                      <a:pos x="T4" y="T5"/>
                    </a:cxn>
                    <a:cxn ang="T13">
                      <a:pos x="T6" y="T7"/>
                    </a:cxn>
                    <a:cxn ang="T14">
                      <a:pos x="T8" y="T9"/>
                    </a:cxn>
                  </a:cxnLst>
                  <a:rect l="T15" t="T16" r="T17" b="T18"/>
                  <a:pathLst>
                    <a:path w="26" h="8">
                      <a:moveTo>
                        <a:pt x="0" y="4"/>
                      </a:moveTo>
                      <a:lnTo>
                        <a:pt x="26" y="8"/>
                      </a:lnTo>
                      <a:lnTo>
                        <a:pt x="26" y="3"/>
                      </a:lnTo>
                      <a:lnTo>
                        <a:pt x="0" y="0"/>
                      </a:lnTo>
                      <a:lnTo>
                        <a:pt x="0" y="4"/>
                      </a:lnTo>
                      <a:close/>
                    </a:path>
                  </a:pathLst>
                </a:custGeom>
                <a:solidFill>
                  <a:srgbClr val="FFFF00"/>
                </a:solidFill>
                <a:ln w="0">
                  <a:solidFill>
                    <a:srgbClr val="FFFF00"/>
                  </a:solidFill>
                  <a:round/>
                  <a:headEnd/>
                  <a:tailEnd/>
                </a:ln>
              </p:spPr>
              <p:txBody>
                <a:bodyPr/>
                <a:lstStyle/>
                <a:p>
                  <a:endParaRPr lang="fr-FR"/>
                </a:p>
              </p:txBody>
            </p:sp>
            <p:sp>
              <p:nvSpPr>
                <p:cNvPr id="28144" name="Freeform 299"/>
                <p:cNvSpPr>
                  <a:spLocks/>
                </p:cNvSpPr>
                <p:nvPr/>
              </p:nvSpPr>
              <p:spPr bwMode="auto">
                <a:xfrm>
                  <a:off x="2622" y="2518"/>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145" name="Freeform 300"/>
                <p:cNvSpPr>
                  <a:spLocks/>
                </p:cNvSpPr>
                <p:nvPr/>
              </p:nvSpPr>
              <p:spPr bwMode="auto">
                <a:xfrm>
                  <a:off x="2609" y="2519"/>
                  <a:ext cx="26" cy="27"/>
                </a:xfrm>
                <a:custGeom>
                  <a:avLst/>
                  <a:gdLst>
                    <a:gd name="T0" fmla="*/ 0 w 26"/>
                    <a:gd name="T1" fmla="*/ 12 h 27"/>
                    <a:gd name="T2" fmla="*/ 13 w 26"/>
                    <a:gd name="T3" fmla="*/ 0 h 27"/>
                    <a:gd name="T4" fmla="*/ 26 w 26"/>
                    <a:gd name="T5" fmla="*/ 15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5"/>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28146" name="Freeform 301"/>
                <p:cNvSpPr>
                  <a:spLocks/>
                </p:cNvSpPr>
                <p:nvPr/>
              </p:nvSpPr>
              <p:spPr bwMode="auto">
                <a:xfrm>
                  <a:off x="2627" y="2518"/>
                  <a:ext cx="17" cy="27"/>
                </a:xfrm>
                <a:custGeom>
                  <a:avLst/>
                  <a:gdLst>
                    <a:gd name="T0" fmla="*/ 1 w 17"/>
                    <a:gd name="T1" fmla="*/ 0 h 27"/>
                    <a:gd name="T2" fmla="*/ 0 w 17"/>
                    <a:gd name="T3" fmla="*/ 27 h 27"/>
                    <a:gd name="T4" fmla="*/ 16 w 17"/>
                    <a:gd name="T5" fmla="*/ 27 h 27"/>
                    <a:gd name="T6" fmla="*/ 17 w 17"/>
                    <a:gd name="T7" fmla="*/ 0 h 27"/>
                    <a:gd name="T8" fmla="*/ 1 w 17"/>
                    <a:gd name="T9" fmla="*/ 0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1" y="0"/>
                      </a:moveTo>
                      <a:lnTo>
                        <a:pt x="0" y="27"/>
                      </a:lnTo>
                      <a:lnTo>
                        <a:pt x="16" y="27"/>
                      </a:lnTo>
                      <a:lnTo>
                        <a:pt x="17" y="0"/>
                      </a:lnTo>
                      <a:lnTo>
                        <a:pt x="1" y="0"/>
                      </a:lnTo>
                      <a:close/>
                    </a:path>
                  </a:pathLst>
                </a:custGeom>
                <a:solidFill>
                  <a:srgbClr val="FFFF00"/>
                </a:solidFill>
                <a:ln w="0">
                  <a:solidFill>
                    <a:srgbClr val="FFFF00"/>
                  </a:solidFill>
                  <a:round/>
                  <a:headEnd/>
                  <a:tailEnd/>
                </a:ln>
              </p:spPr>
              <p:txBody>
                <a:bodyPr/>
                <a:lstStyle/>
                <a:p>
                  <a:endParaRPr lang="fr-FR"/>
                </a:p>
              </p:txBody>
            </p:sp>
            <p:sp>
              <p:nvSpPr>
                <p:cNvPr id="28147" name="Rectangle 302"/>
                <p:cNvSpPr>
                  <a:spLocks noChangeArrowheads="1"/>
                </p:cNvSpPr>
                <p:nvPr/>
              </p:nvSpPr>
              <p:spPr bwMode="auto">
                <a:xfrm>
                  <a:off x="2627" y="251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48" name="Freeform 303"/>
                <p:cNvSpPr>
                  <a:spLocks/>
                </p:cNvSpPr>
                <p:nvPr/>
              </p:nvSpPr>
              <p:spPr bwMode="auto">
                <a:xfrm>
                  <a:off x="2643" y="2518"/>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8149" name="Rectangle 304"/>
                <p:cNvSpPr>
                  <a:spLocks noChangeArrowheads="1"/>
                </p:cNvSpPr>
                <p:nvPr/>
              </p:nvSpPr>
              <p:spPr bwMode="auto">
                <a:xfrm>
                  <a:off x="2643" y="251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50" name="Freeform 305"/>
                <p:cNvSpPr>
                  <a:spLocks/>
                </p:cNvSpPr>
                <p:nvPr/>
              </p:nvSpPr>
              <p:spPr bwMode="auto">
                <a:xfrm>
                  <a:off x="2649" y="2518"/>
                  <a:ext cx="12" cy="27"/>
                </a:xfrm>
                <a:custGeom>
                  <a:avLst/>
                  <a:gdLst>
                    <a:gd name="T0" fmla="*/ 1 w 12"/>
                    <a:gd name="T1" fmla="*/ 0 h 27"/>
                    <a:gd name="T2" fmla="*/ 0 w 12"/>
                    <a:gd name="T3" fmla="*/ 27 h 27"/>
                    <a:gd name="T4" fmla="*/ 11 w 12"/>
                    <a:gd name="T5" fmla="*/ 27 h 27"/>
                    <a:gd name="T6" fmla="*/ 12 w 12"/>
                    <a:gd name="T7" fmla="*/ 0 h 27"/>
                    <a:gd name="T8" fmla="*/ 1 w 12"/>
                    <a:gd name="T9" fmla="*/ 0 h 27"/>
                    <a:gd name="T10" fmla="*/ 0 60000 65536"/>
                    <a:gd name="T11" fmla="*/ 0 60000 65536"/>
                    <a:gd name="T12" fmla="*/ 0 60000 65536"/>
                    <a:gd name="T13" fmla="*/ 0 60000 65536"/>
                    <a:gd name="T14" fmla="*/ 0 60000 65536"/>
                    <a:gd name="T15" fmla="*/ 0 w 12"/>
                    <a:gd name="T16" fmla="*/ 0 h 27"/>
                    <a:gd name="T17" fmla="*/ 12 w 12"/>
                    <a:gd name="T18" fmla="*/ 27 h 27"/>
                  </a:gdLst>
                  <a:ahLst/>
                  <a:cxnLst>
                    <a:cxn ang="T10">
                      <a:pos x="T0" y="T1"/>
                    </a:cxn>
                    <a:cxn ang="T11">
                      <a:pos x="T2" y="T3"/>
                    </a:cxn>
                    <a:cxn ang="T12">
                      <a:pos x="T4" y="T5"/>
                    </a:cxn>
                    <a:cxn ang="T13">
                      <a:pos x="T6" y="T7"/>
                    </a:cxn>
                    <a:cxn ang="T14">
                      <a:pos x="T8" y="T9"/>
                    </a:cxn>
                  </a:cxnLst>
                  <a:rect l="T15" t="T16" r="T17" b="T18"/>
                  <a:pathLst>
                    <a:path w="12" h="27">
                      <a:moveTo>
                        <a:pt x="1" y="0"/>
                      </a:moveTo>
                      <a:lnTo>
                        <a:pt x="0" y="27"/>
                      </a:lnTo>
                      <a:lnTo>
                        <a:pt x="11" y="27"/>
                      </a:lnTo>
                      <a:lnTo>
                        <a:pt x="12" y="0"/>
                      </a:lnTo>
                      <a:lnTo>
                        <a:pt x="1" y="0"/>
                      </a:lnTo>
                      <a:close/>
                    </a:path>
                  </a:pathLst>
                </a:custGeom>
                <a:solidFill>
                  <a:srgbClr val="FFFF00"/>
                </a:solidFill>
                <a:ln w="0">
                  <a:solidFill>
                    <a:srgbClr val="FFFF00"/>
                  </a:solidFill>
                  <a:round/>
                  <a:headEnd/>
                  <a:tailEnd/>
                </a:ln>
              </p:spPr>
              <p:txBody>
                <a:bodyPr/>
                <a:lstStyle/>
                <a:p>
                  <a:endParaRPr lang="fr-FR"/>
                </a:p>
              </p:txBody>
            </p:sp>
            <p:sp>
              <p:nvSpPr>
                <p:cNvPr id="28151" name="Rectangle 306"/>
                <p:cNvSpPr>
                  <a:spLocks noChangeArrowheads="1"/>
                </p:cNvSpPr>
                <p:nvPr/>
              </p:nvSpPr>
              <p:spPr bwMode="auto">
                <a:xfrm>
                  <a:off x="2649" y="251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52" name="Freeform 307"/>
                <p:cNvSpPr>
                  <a:spLocks/>
                </p:cNvSpPr>
                <p:nvPr/>
              </p:nvSpPr>
              <p:spPr bwMode="auto">
                <a:xfrm>
                  <a:off x="2681" y="2485"/>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153" name="Freeform 308"/>
                <p:cNvSpPr>
                  <a:spLocks/>
                </p:cNvSpPr>
                <p:nvPr/>
              </p:nvSpPr>
              <p:spPr bwMode="auto">
                <a:xfrm>
                  <a:off x="2669" y="2486"/>
                  <a:ext cx="24" cy="27"/>
                </a:xfrm>
                <a:custGeom>
                  <a:avLst/>
                  <a:gdLst>
                    <a:gd name="T0" fmla="*/ 0 w 24"/>
                    <a:gd name="T1" fmla="*/ 7 h 27"/>
                    <a:gd name="T2" fmla="*/ 12 w 24"/>
                    <a:gd name="T3" fmla="*/ 0 h 27"/>
                    <a:gd name="T4" fmla="*/ 24 w 24"/>
                    <a:gd name="T5" fmla="*/ 18 h 27"/>
                    <a:gd name="T6" fmla="*/ 12 w 24"/>
                    <a:gd name="T7" fmla="*/ 27 h 27"/>
                    <a:gd name="T8" fmla="*/ 0 w 24"/>
                    <a:gd name="T9" fmla="*/ 7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7"/>
                      </a:moveTo>
                      <a:lnTo>
                        <a:pt x="12" y="0"/>
                      </a:lnTo>
                      <a:lnTo>
                        <a:pt x="24" y="18"/>
                      </a:lnTo>
                      <a:lnTo>
                        <a:pt x="12" y="27"/>
                      </a:lnTo>
                      <a:lnTo>
                        <a:pt x="0" y="7"/>
                      </a:lnTo>
                      <a:close/>
                    </a:path>
                  </a:pathLst>
                </a:custGeom>
                <a:solidFill>
                  <a:srgbClr val="FFFF00"/>
                </a:solidFill>
                <a:ln w="0">
                  <a:solidFill>
                    <a:srgbClr val="FFFF00"/>
                  </a:solidFill>
                  <a:round/>
                  <a:headEnd/>
                  <a:tailEnd/>
                </a:ln>
              </p:spPr>
              <p:txBody>
                <a:bodyPr/>
                <a:lstStyle/>
                <a:p>
                  <a:endParaRPr lang="fr-FR"/>
                </a:p>
              </p:txBody>
            </p:sp>
            <p:sp>
              <p:nvSpPr>
                <p:cNvPr id="28154" name="Freeform 309"/>
                <p:cNvSpPr>
                  <a:spLocks/>
                </p:cNvSpPr>
                <p:nvPr/>
              </p:nvSpPr>
              <p:spPr bwMode="auto">
                <a:xfrm>
                  <a:off x="2686" y="2485"/>
                  <a:ext cx="13" cy="27"/>
                </a:xfrm>
                <a:custGeom>
                  <a:avLst/>
                  <a:gdLst>
                    <a:gd name="T0" fmla="*/ 1 w 13"/>
                    <a:gd name="T1" fmla="*/ 0 h 27"/>
                    <a:gd name="T2" fmla="*/ 0 w 13"/>
                    <a:gd name="T3" fmla="*/ 27 h 27"/>
                    <a:gd name="T4" fmla="*/ 12 w 13"/>
                    <a:gd name="T5" fmla="*/ 27 h 27"/>
                    <a:gd name="T6" fmla="*/ 13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2"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28155" name="Rectangle 310"/>
                <p:cNvSpPr>
                  <a:spLocks noChangeArrowheads="1"/>
                </p:cNvSpPr>
                <p:nvPr/>
              </p:nvSpPr>
              <p:spPr bwMode="auto">
                <a:xfrm>
                  <a:off x="2686" y="248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56" name="Freeform 311"/>
                <p:cNvSpPr>
                  <a:spLocks/>
                </p:cNvSpPr>
                <p:nvPr/>
              </p:nvSpPr>
              <p:spPr bwMode="auto">
                <a:xfrm>
                  <a:off x="2698" y="2485"/>
                  <a:ext cx="13" cy="27"/>
                </a:xfrm>
                <a:custGeom>
                  <a:avLst/>
                  <a:gdLst>
                    <a:gd name="T0" fmla="*/ 1 w 13"/>
                    <a:gd name="T1" fmla="*/ 0 h 27"/>
                    <a:gd name="T2" fmla="*/ 0 w 13"/>
                    <a:gd name="T3" fmla="*/ 27 h 27"/>
                    <a:gd name="T4" fmla="*/ 12 w 13"/>
                    <a:gd name="T5" fmla="*/ 27 h 27"/>
                    <a:gd name="T6" fmla="*/ 13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2"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28157" name="Rectangle 312"/>
                <p:cNvSpPr>
                  <a:spLocks noChangeArrowheads="1"/>
                </p:cNvSpPr>
                <p:nvPr/>
              </p:nvSpPr>
              <p:spPr bwMode="auto">
                <a:xfrm>
                  <a:off x="2698" y="248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58" name="Freeform 313"/>
                <p:cNvSpPr>
                  <a:spLocks/>
                </p:cNvSpPr>
                <p:nvPr/>
              </p:nvSpPr>
              <p:spPr bwMode="auto">
                <a:xfrm>
                  <a:off x="2710" y="2485"/>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8159" name="Rectangle 314"/>
                <p:cNvSpPr>
                  <a:spLocks noChangeArrowheads="1"/>
                </p:cNvSpPr>
                <p:nvPr/>
              </p:nvSpPr>
              <p:spPr bwMode="auto">
                <a:xfrm>
                  <a:off x="2710" y="248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60" name="Freeform 315"/>
                <p:cNvSpPr>
                  <a:spLocks/>
                </p:cNvSpPr>
                <p:nvPr/>
              </p:nvSpPr>
              <p:spPr bwMode="auto">
                <a:xfrm>
                  <a:off x="2716" y="2485"/>
                  <a:ext cx="9" cy="27"/>
                </a:xfrm>
                <a:custGeom>
                  <a:avLst/>
                  <a:gdLst>
                    <a:gd name="T0" fmla="*/ 1 w 9"/>
                    <a:gd name="T1" fmla="*/ 0 h 27"/>
                    <a:gd name="T2" fmla="*/ 0 w 9"/>
                    <a:gd name="T3" fmla="*/ 27 h 27"/>
                    <a:gd name="T4" fmla="*/ 8 w 9"/>
                    <a:gd name="T5" fmla="*/ 27 h 27"/>
                    <a:gd name="T6" fmla="*/ 9 w 9"/>
                    <a:gd name="T7" fmla="*/ 0 h 27"/>
                    <a:gd name="T8" fmla="*/ 1 w 9"/>
                    <a:gd name="T9" fmla="*/ 0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1" y="0"/>
                      </a:moveTo>
                      <a:lnTo>
                        <a:pt x="0" y="27"/>
                      </a:lnTo>
                      <a:lnTo>
                        <a:pt x="8" y="27"/>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28161" name="Rectangle 316"/>
                <p:cNvSpPr>
                  <a:spLocks noChangeArrowheads="1"/>
                </p:cNvSpPr>
                <p:nvPr/>
              </p:nvSpPr>
              <p:spPr bwMode="auto">
                <a:xfrm>
                  <a:off x="2716" y="248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62" name="Freeform 317"/>
                <p:cNvSpPr>
                  <a:spLocks/>
                </p:cNvSpPr>
                <p:nvPr/>
              </p:nvSpPr>
              <p:spPr bwMode="auto">
                <a:xfrm>
                  <a:off x="2732" y="2463"/>
                  <a:ext cx="27" cy="11"/>
                </a:xfrm>
                <a:custGeom>
                  <a:avLst/>
                  <a:gdLst>
                    <a:gd name="T0" fmla="*/ 0 w 27"/>
                    <a:gd name="T1" fmla="*/ 7 h 11"/>
                    <a:gd name="T2" fmla="*/ 26 w 27"/>
                    <a:gd name="T3" fmla="*/ 11 h 11"/>
                    <a:gd name="T4" fmla="*/ 27 w 27"/>
                    <a:gd name="T5" fmla="*/ 5 h 11"/>
                    <a:gd name="T6" fmla="*/ 1 w 27"/>
                    <a:gd name="T7" fmla="*/ 0 h 11"/>
                    <a:gd name="T8" fmla="*/ 0 w 27"/>
                    <a:gd name="T9" fmla="*/ 7 h 11"/>
                    <a:gd name="T10" fmla="*/ 0 60000 65536"/>
                    <a:gd name="T11" fmla="*/ 0 60000 65536"/>
                    <a:gd name="T12" fmla="*/ 0 60000 65536"/>
                    <a:gd name="T13" fmla="*/ 0 60000 65536"/>
                    <a:gd name="T14" fmla="*/ 0 60000 65536"/>
                    <a:gd name="T15" fmla="*/ 0 w 27"/>
                    <a:gd name="T16" fmla="*/ 0 h 11"/>
                    <a:gd name="T17" fmla="*/ 27 w 27"/>
                    <a:gd name="T18" fmla="*/ 11 h 11"/>
                  </a:gdLst>
                  <a:ahLst/>
                  <a:cxnLst>
                    <a:cxn ang="T10">
                      <a:pos x="T0" y="T1"/>
                    </a:cxn>
                    <a:cxn ang="T11">
                      <a:pos x="T2" y="T3"/>
                    </a:cxn>
                    <a:cxn ang="T12">
                      <a:pos x="T4" y="T5"/>
                    </a:cxn>
                    <a:cxn ang="T13">
                      <a:pos x="T6" y="T7"/>
                    </a:cxn>
                    <a:cxn ang="T14">
                      <a:pos x="T8" y="T9"/>
                    </a:cxn>
                  </a:cxnLst>
                  <a:rect l="T15" t="T16" r="T17" b="T18"/>
                  <a:pathLst>
                    <a:path w="27" h="11">
                      <a:moveTo>
                        <a:pt x="0" y="7"/>
                      </a:moveTo>
                      <a:lnTo>
                        <a:pt x="26" y="11"/>
                      </a:lnTo>
                      <a:lnTo>
                        <a:pt x="27" y="5"/>
                      </a:lnTo>
                      <a:lnTo>
                        <a:pt x="1" y="0"/>
                      </a:lnTo>
                      <a:lnTo>
                        <a:pt x="0" y="7"/>
                      </a:lnTo>
                      <a:close/>
                    </a:path>
                  </a:pathLst>
                </a:custGeom>
                <a:solidFill>
                  <a:srgbClr val="FFFF00"/>
                </a:solidFill>
                <a:ln w="0">
                  <a:solidFill>
                    <a:srgbClr val="FFFF00"/>
                  </a:solidFill>
                  <a:round/>
                  <a:headEnd/>
                  <a:tailEnd/>
                </a:ln>
              </p:spPr>
              <p:txBody>
                <a:bodyPr/>
                <a:lstStyle/>
                <a:p>
                  <a:endParaRPr lang="fr-FR"/>
                </a:p>
              </p:txBody>
            </p:sp>
            <p:sp>
              <p:nvSpPr>
                <p:cNvPr id="28163" name="Freeform 318"/>
                <p:cNvSpPr>
                  <a:spLocks/>
                </p:cNvSpPr>
                <p:nvPr/>
              </p:nvSpPr>
              <p:spPr bwMode="auto">
                <a:xfrm>
                  <a:off x="2745" y="2452"/>
                  <a:ext cx="15" cy="26"/>
                </a:xfrm>
                <a:custGeom>
                  <a:avLst/>
                  <a:gdLst>
                    <a:gd name="T0" fmla="*/ 1 w 15"/>
                    <a:gd name="T1" fmla="*/ 0 h 26"/>
                    <a:gd name="T2" fmla="*/ 0 w 15"/>
                    <a:gd name="T3" fmla="*/ 26 h 26"/>
                    <a:gd name="T4" fmla="*/ 14 w 15"/>
                    <a:gd name="T5" fmla="*/ 26 h 26"/>
                    <a:gd name="T6" fmla="*/ 15 w 15"/>
                    <a:gd name="T7" fmla="*/ 0 h 26"/>
                    <a:gd name="T8" fmla="*/ 1 w 15"/>
                    <a:gd name="T9" fmla="*/ 0 h 26"/>
                    <a:gd name="T10" fmla="*/ 0 60000 65536"/>
                    <a:gd name="T11" fmla="*/ 0 60000 65536"/>
                    <a:gd name="T12" fmla="*/ 0 60000 65536"/>
                    <a:gd name="T13" fmla="*/ 0 60000 65536"/>
                    <a:gd name="T14" fmla="*/ 0 60000 65536"/>
                    <a:gd name="T15" fmla="*/ 0 w 15"/>
                    <a:gd name="T16" fmla="*/ 0 h 26"/>
                    <a:gd name="T17" fmla="*/ 15 w 15"/>
                    <a:gd name="T18" fmla="*/ 26 h 26"/>
                  </a:gdLst>
                  <a:ahLst/>
                  <a:cxnLst>
                    <a:cxn ang="T10">
                      <a:pos x="T0" y="T1"/>
                    </a:cxn>
                    <a:cxn ang="T11">
                      <a:pos x="T2" y="T3"/>
                    </a:cxn>
                    <a:cxn ang="T12">
                      <a:pos x="T4" y="T5"/>
                    </a:cxn>
                    <a:cxn ang="T13">
                      <a:pos x="T6" y="T7"/>
                    </a:cxn>
                    <a:cxn ang="T14">
                      <a:pos x="T8" y="T9"/>
                    </a:cxn>
                  </a:cxnLst>
                  <a:rect l="T15" t="T16" r="T17" b="T18"/>
                  <a:pathLst>
                    <a:path w="15" h="26">
                      <a:moveTo>
                        <a:pt x="1" y="0"/>
                      </a:moveTo>
                      <a:lnTo>
                        <a:pt x="0" y="26"/>
                      </a:lnTo>
                      <a:lnTo>
                        <a:pt x="14" y="26"/>
                      </a:lnTo>
                      <a:lnTo>
                        <a:pt x="15" y="0"/>
                      </a:lnTo>
                      <a:lnTo>
                        <a:pt x="1" y="0"/>
                      </a:lnTo>
                      <a:close/>
                    </a:path>
                  </a:pathLst>
                </a:custGeom>
                <a:solidFill>
                  <a:srgbClr val="FFFF00"/>
                </a:solidFill>
                <a:ln w="0">
                  <a:solidFill>
                    <a:srgbClr val="FFFF00"/>
                  </a:solidFill>
                  <a:round/>
                  <a:headEnd/>
                  <a:tailEnd/>
                </a:ln>
              </p:spPr>
              <p:txBody>
                <a:bodyPr/>
                <a:lstStyle/>
                <a:p>
                  <a:endParaRPr lang="fr-FR"/>
                </a:p>
              </p:txBody>
            </p:sp>
            <p:sp>
              <p:nvSpPr>
                <p:cNvPr id="28164" name="Freeform 319"/>
                <p:cNvSpPr>
                  <a:spLocks/>
                </p:cNvSpPr>
                <p:nvPr/>
              </p:nvSpPr>
              <p:spPr bwMode="auto">
                <a:xfrm>
                  <a:off x="2732" y="2453"/>
                  <a:ext cx="26" cy="27"/>
                </a:xfrm>
                <a:custGeom>
                  <a:avLst/>
                  <a:gdLst>
                    <a:gd name="T0" fmla="*/ 0 w 26"/>
                    <a:gd name="T1" fmla="*/ 10 h 27"/>
                    <a:gd name="T2" fmla="*/ 13 w 26"/>
                    <a:gd name="T3" fmla="*/ 0 h 27"/>
                    <a:gd name="T4" fmla="*/ 26 w 26"/>
                    <a:gd name="T5" fmla="*/ 15 h 27"/>
                    <a:gd name="T6" fmla="*/ 13 w 26"/>
                    <a:gd name="T7" fmla="*/ 27 h 27"/>
                    <a:gd name="T8" fmla="*/ 0 w 26"/>
                    <a:gd name="T9" fmla="*/ 1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0"/>
                      </a:moveTo>
                      <a:lnTo>
                        <a:pt x="13" y="0"/>
                      </a:lnTo>
                      <a:lnTo>
                        <a:pt x="26" y="15"/>
                      </a:lnTo>
                      <a:lnTo>
                        <a:pt x="13" y="27"/>
                      </a:lnTo>
                      <a:lnTo>
                        <a:pt x="0" y="10"/>
                      </a:lnTo>
                      <a:close/>
                    </a:path>
                  </a:pathLst>
                </a:custGeom>
                <a:solidFill>
                  <a:srgbClr val="FFFF00"/>
                </a:solidFill>
                <a:ln w="0">
                  <a:solidFill>
                    <a:srgbClr val="FFFF00"/>
                  </a:solidFill>
                  <a:round/>
                  <a:headEnd/>
                  <a:tailEnd/>
                </a:ln>
              </p:spPr>
              <p:txBody>
                <a:bodyPr/>
                <a:lstStyle/>
                <a:p>
                  <a:endParaRPr lang="fr-FR"/>
                </a:p>
              </p:txBody>
            </p:sp>
            <p:sp>
              <p:nvSpPr>
                <p:cNvPr id="28165" name="Freeform 320"/>
                <p:cNvSpPr>
                  <a:spLocks/>
                </p:cNvSpPr>
                <p:nvPr/>
              </p:nvSpPr>
              <p:spPr bwMode="auto">
                <a:xfrm>
                  <a:off x="2759" y="2452"/>
                  <a:ext cx="8" cy="26"/>
                </a:xfrm>
                <a:custGeom>
                  <a:avLst/>
                  <a:gdLst>
                    <a:gd name="T0" fmla="*/ 1 w 8"/>
                    <a:gd name="T1" fmla="*/ 0 h 26"/>
                    <a:gd name="T2" fmla="*/ 0 w 8"/>
                    <a:gd name="T3" fmla="*/ 26 h 26"/>
                    <a:gd name="T4" fmla="*/ 7 w 8"/>
                    <a:gd name="T5" fmla="*/ 26 h 26"/>
                    <a:gd name="T6" fmla="*/ 8 w 8"/>
                    <a:gd name="T7" fmla="*/ 0 h 26"/>
                    <a:gd name="T8" fmla="*/ 1 w 8"/>
                    <a:gd name="T9" fmla="*/ 0 h 26"/>
                    <a:gd name="T10" fmla="*/ 0 60000 65536"/>
                    <a:gd name="T11" fmla="*/ 0 60000 65536"/>
                    <a:gd name="T12" fmla="*/ 0 60000 65536"/>
                    <a:gd name="T13" fmla="*/ 0 60000 65536"/>
                    <a:gd name="T14" fmla="*/ 0 60000 65536"/>
                    <a:gd name="T15" fmla="*/ 0 w 8"/>
                    <a:gd name="T16" fmla="*/ 0 h 26"/>
                    <a:gd name="T17" fmla="*/ 8 w 8"/>
                    <a:gd name="T18" fmla="*/ 26 h 26"/>
                  </a:gdLst>
                  <a:ahLst/>
                  <a:cxnLst>
                    <a:cxn ang="T10">
                      <a:pos x="T0" y="T1"/>
                    </a:cxn>
                    <a:cxn ang="T11">
                      <a:pos x="T2" y="T3"/>
                    </a:cxn>
                    <a:cxn ang="T12">
                      <a:pos x="T4" y="T5"/>
                    </a:cxn>
                    <a:cxn ang="T13">
                      <a:pos x="T6" y="T7"/>
                    </a:cxn>
                    <a:cxn ang="T14">
                      <a:pos x="T8" y="T9"/>
                    </a:cxn>
                  </a:cxnLst>
                  <a:rect l="T15" t="T16" r="T17" b="T18"/>
                  <a:pathLst>
                    <a:path w="8" h="26">
                      <a:moveTo>
                        <a:pt x="1" y="0"/>
                      </a:moveTo>
                      <a:lnTo>
                        <a:pt x="0" y="26"/>
                      </a:lnTo>
                      <a:lnTo>
                        <a:pt x="7" y="26"/>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28166" name="Rectangle 321"/>
                <p:cNvSpPr>
                  <a:spLocks noChangeArrowheads="1"/>
                </p:cNvSpPr>
                <p:nvPr/>
              </p:nvSpPr>
              <p:spPr bwMode="auto">
                <a:xfrm>
                  <a:off x="2759" y="245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67" name="Freeform 322"/>
                <p:cNvSpPr>
                  <a:spLocks/>
                </p:cNvSpPr>
                <p:nvPr/>
              </p:nvSpPr>
              <p:spPr bwMode="auto">
                <a:xfrm>
                  <a:off x="2766" y="2452"/>
                  <a:ext cx="10" cy="26"/>
                </a:xfrm>
                <a:custGeom>
                  <a:avLst/>
                  <a:gdLst>
                    <a:gd name="T0" fmla="*/ 1 w 10"/>
                    <a:gd name="T1" fmla="*/ 0 h 26"/>
                    <a:gd name="T2" fmla="*/ 0 w 10"/>
                    <a:gd name="T3" fmla="*/ 26 h 26"/>
                    <a:gd name="T4" fmla="*/ 9 w 10"/>
                    <a:gd name="T5" fmla="*/ 26 h 26"/>
                    <a:gd name="T6" fmla="*/ 10 w 10"/>
                    <a:gd name="T7" fmla="*/ 0 h 26"/>
                    <a:gd name="T8" fmla="*/ 1 w 10"/>
                    <a:gd name="T9" fmla="*/ 0 h 26"/>
                    <a:gd name="T10" fmla="*/ 0 60000 65536"/>
                    <a:gd name="T11" fmla="*/ 0 60000 65536"/>
                    <a:gd name="T12" fmla="*/ 0 60000 65536"/>
                    <a:gd name="T13" fmla="*/ 0 60000 65536"/>
                    <a:gd name="T14" fmla="*/ 0 60000 65536"/>
                    <a:gd name="T15" fmla="*/ 0 w 10"/>
                    <a:gd name="T16" fmla="*/ 0 h 26"/>
                    <a:gd name="T17" fmla="*/ 10 w 10"/>
                    <a:gd name="T18" fmla="*/ 26 h 26"/>
                  </a:gdLst>
                  <a:ahLst/>
                  <a:cxnLst>
                    <a:cxn ang="T10">
                      <a:pos x="T0" y="T1"/>
                    </a:cxn>
                    <a:cxn ang="T11">
                      <a:pos x="T2" y="T3"/>
                    </a:cxn>
                    <a:cxn ang="T12">
                      <a:pos x="T4" y="T5"/>
                    </a:cxn>
                    <a:cxn ang="T13">
                      <a:pos x="T6" y="T7"/>
                    </a:cxn>
                    <a:cxn ang="T14">
                      <a:pos x="T8" y="T9"/>
                    </a:cxn>
                  </a:cxnLst>
                  <a:rect l="T15" t="T16" r="T17" b="T18"/>
                  <a:pathLst>
                    <a:path w="10" h="26">
                      <a:moveTo>
                        <a:pt x="1" y="0"/>
                      </a:moveTo>
                      <a:lnTo>
                        <a:pt x="0" y="26"/>
                      </a:lnTo>
                      <a:lnTo>
                        <a:pt x="9" y="26"/>
                      </a:lnTo>
                      <a:lnTo>
                        <a:pt x="10" y="0"/>
                      </a:lnTo>
                      <a:lnTo>
                        <a:pt x="1" y="0"/>
                      </a:lnTo>
                      <a:close/>
                    </a:path>
                  </a:pathLst>
                </a:custGeom>
                <a:solidFill>
                  <a:srgbClr val="FFFF00"/>
                </a:solidFill>
                <a:ln w="0">
                  <a:solidFill>
                    <a:srgbClr val="FFFF00"/>
                  </a:solidFill>
                  <a:round/>
                  <a:headEnd/>
                  <a:tailEnd/>
                </a:ln>
              </p:spPr>
              <p:txBody>
                <a:bodyPr/>
                <a:lstStyle/>
                <a:p>
                  <a:endParaRPr lang="fr-FR"/>
                </a:p>
              </p:txBody>
            </p:sp>
            <p:sp>
              <p:nvSpPr>
                <p:cNvPr id="28168" name="Rectangle 323"/>
                <p:cNvSpPr>
                  <a:spLocks noChangeArrowheads="1"/>
                </p:cNvSpPr>
                <p:nvPr/>
              </p:nvSpPr>
              <p:spPr bwMode="auto">
                <a:xfrm>
                  <a:off x="2766" y="245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69" name="Freeform 324"/>
                <p:cNvSpPr>
                  <a:spLocks/>
                </p:cNvSpPr>
                <p:nvPr/>
              </p:nvSpPr>
              <p:spPr bwMode="auto">
                <a:xfrm>
                  <a:off x="2766" y="2453"/>
                  <a:ext cx="24" cy="20"/>
                </a:xfrm>
                <a:custGeom>
                  <a:avLst/>
                  <a:gdLst>
                    <a:gd name="T0" fmla="*/ 0 w 24"/>
                    <a:gd name="T1" fmla="*/ 5 h 20"/>
                    <a:gd name="T2" fmla="*/ 21 w 24"/>
                    <a:gd name="T3" fmla="*/ 20 h 20"/>
                    <a:gd name="T4" fmla="*/ 24 w 24"/>
                    <a:gd name="T5" fmla="*/ 15 h 20"/>
                    <a:gd name="T6" fmla="*/ 3 w 24"/>
                    <a:gd name="T7" fmla="*/ 0 h 20"/>
                    <a:gd name="T8" fmla="*/ 0 w 24"/>
                    <a:gd name="T9" fmla="*/ 5 h 20"/>
                    <a:gd name="T10" fmla="*/ 0 60000 65536"/>
                    <a:gd name="T11" fmla="*/ 0 60000 65536"/>
                    <a:gd name="T12" fmla="*/ 0 60000 65536"/>
                    <a:gd name="T13" fmla="*/ 0 60000 65536"/>
                    <a:gd name="T14" fmla="*/ 0 60000 65536"/>
                    <a:gd name="T15" fmla="*/ 0 w 24"/>
                    <a:gd name="T16" fmla="*/ 0 h 20"/>
                    <a:gd name="T17" fmla="*/ 24 w 24"/>
                    <a:gd name="T18" fmla="*/ 20 h 20"/>
                  </a:gdLst>
                  <a:ahLst/>
                  <a:cxnLst>
                    <a:cxn ang="T10">
                      <a:pos x="T0" y="T1"/>
                    </a:cxn>
                    <a:cxn ang="T11">
                      <a:pos x="T2" y="T3"/>
                    </a:cxn>
                    <a:cxn ang="T12">
                      <a:pos x="T4" y="T5"/>
                    </a:cxn>
                    <a:cxn ang="T13">
                      <a:pos x="T6" y="T7"/>
                    </a:cxn>
                    <a:cxn ang="T14">
                      <a:pos x="T8" y="T9"/>
                    </a:cxn>
                  </a:cxnLst>
                  <a:rect l="T15" t="T16" r="T17" b="T18"/>
                  <a:pathLst>
                    <a:path w="24" h="20">
                      <a:moveTo>
                        <a:pt x="0" y="5"/>
                      </a:moveTo>
                      <a:lnTo>
                        <a:pt x="21" y="20"/>
                      </a:lnTo>
                      <a:lnTo>
                        <a:pt x="24" y="15"/>
                      </a:lnTo>
                      <a:lnTo>
                        <a:pt x="3" y="0"/>
                      </a:lnTo>
                      <a:lnTo>
                        <a:pt x="0" y="5"/>
                      </a:lnTo>
                      <a:close/>
                    </a:path>
                  </a:pathLst>
                </a:custGeom>
                <a:solidFill>
                  <a:srgbClr val="FFFF00"/>
                </a:solidFill>
                <a:ln w="0">
                  <a:solidFill>
                    <a:srgbClr val="FFFF00"/>
                  </a:solidFill>
                  <a:round/>
                  <a:headEnd/>
                  <a:tailEnd/>
                </a:ln>
              </p:spPr>
              <p:txBody>
                <a:bodyPr/>
                <a:lstStyle/>
                <a:p>
                  <a:endParaRPr lang="fr-FR"/>
                </a:p>
              </p:txBody>
            </p:sp>
            <p:sp>
              <p:nvSpPr>
                <p:cNvPr id="28170" name="Freeform 325"/>
                <p:cNvSpPr>
                  <a:spLocks/>
                </p:cNvSpPr>
                <p:nvPr/>
              </p:nvSpPr>
              <p:spPr bwMode="auto">
                <a:xfrm>
                  <a:off x="2765" y="2453"/>
                  <a:ext cx="21" cy="27"/>
                </a:xfrm>
                <a:custGeom>
                  <a:avLst/>
                  <a:gdLst>
                    <a:gd name="T0" fmla="*/ 10 w 21"/>
                    <a:gd name="T1" fmla="*/ 0 h 27"/>
                    <a:gd name="T2" fmla="*/ 0 w 21"/>
                    <a:gd name="T3" fmla="*/ 5 h 27"/>
                    <a:gd name="T4" fmla="*/ 10 w 21"/>
                    <a:gd name="T5" fmla="*/ 27 h 27"/>
                    <a:gd name="T6" fmla="*/ 21 w 21"/>
                    <a:gd name="T7" fmla="*/ 20 h 27"/>
                    <a:gd name="T8" fmla="*/ 10 w 21"/>
                    <a:gd name="T9" fmla="*/ 0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10" y="0"/>
                      </a:moveTo>
                      <a:lnTo>
                        <a:pt x="0" y="5"/>
                      </a:lnTo>
                      <a:lnTo>
                        <a:pt x="10" y="27"/>
                      </a:lnTo>
                      <a:lnTo>
                        <a:pt x="21" y="20"/>
                      </a:lnTo>
                      <a:lnTo>
                        <a:pt x="10" y="0"/>
                      </a:lnTo>
                      <a:close/>
                    </a:path>
                  </a:pathLst>
                </a:custGeom>
                <a:solidFill>
                  <a:srgbClr val="FFFF00"/>
                </a:solidFill>
                <a:ln w="0">
                  <a:solidFill>
                    <a:srgbClr val="FFFF00"/>
                  </a:solidFill>
                  <a:round/>
                  <a:headEnd/>
                  <a:tailEnd/>
                </a:ln>
              </p:spPr>
              <p:txBody>
                <a:bodyPr/>
                <a:lstStyle/>
                <a:p>
                  <a:endParaRPr lang="fr-FR"/>
                </a:p>
              </p:txBody>
            </p:sp>
            <p:sp>
              <p:nvSpPr>
                <p:cNvPr id="28171" name="Freeform 326"/>
                <p:cNvSpPr>
                  <a:spLocks/>
                </p:cNvSpPr>
                <p:nvPr/>
              </p:nvSpPr>
              <p:spPr bwMode="auto">
                <a:xfrm>
                  <a:off x="2806" y="2417"/>
                  <a:ext cx="13" cy="27"/>
                </a:xfrm>
                <a:custGeom>
                  <a:avLst/>
                  <a:gdLst>
                    <a:gd name="T0" fmla="*/ 2 w 13"/>
                    <a:gd name="T1" fmla="*/ 0 h 27"/>
                    <a:gd name="T2" fmla="*/ 0 w 13"/>
                    <a:gd name="T3" fmla="*/ 27 h 27"/>
                    <a:gd name="T4" fmla="*/ 12 w 13"/>
                    <a:gd name="T5" fmla="*/ 27 h 27"/>
                    <a:gd name="T6" fmla="*/ 13 w 13"/>
                    <a:gd name="T7" fmla="*/ 0 h 27"/>
                    <a:gd name="T8" fmla="*/ 2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2" y="0"/>
                      </a:moveTo>
                      <a:lnTo>
                        <a:pt x="0" y="27"/>
                      </a:lnTo>
                      <a:lnTo>
                        <a:pt x="12" y="27"/>
                      </a:lnTo>
                      <a:lnTo>
                        <a:pt x="13" y="0"/>
                      </a:lnTo>
                      <a:lnTo>
                        <a:pt x="2" y="0"/>
                      </a:lnTo>
                      <a:close/>
                    </a:path>
                  </a:pathLst>
                </a:custGeom>
                <a:solidFill>
                  <a:srgbClr val="FFFF00"/>
                </a:solidFill>
                <a:ln w="0">
                  <a:solidFill>
                    <a:srgbClr val="FFFF00"/>
                  </a:solidFill>
                  <a:round/>
                  <a:headEnd/>
                  <a:tailEnd/>
                </a:ln>
              </p:spPr>
              <p:txBody>
                <a:bodyPr/>
                <a:lstStyle/>
                <a:p>
                  <a:endParaRPr lang="fr-FR"/>
                </a:p>
              </p:txBody>
            </p:sp>
            <p:sp>
              <p:nvSpPr>
                <p:cNvPr id="28172" name="Rectangle 327"/>
                <p:cNvSpPr>
                  <a:spLocks noChangeArrowheads="1"/>
                </p:cNvSpPr>
                <p:nvPr/>
              </p:nvSpPr>
              <p:spPr bwMode="auto">
                <a:xfrm>
                  <a:off x="2806" y="241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73" name="Freeform 328"/>
                <p:cNvSpPr>
                  <a:spLocks/>
                </p:cNvSpPr>
                <p:nvPr/>
              </p:nvSpPr>
              <p:spPr bwMode="auto">
                <a:xfrm>
                  <a:off x="2818" y="2417"/>
                  <a:ext cx="4" cy="27"/>
                </a:xfrm>
                <a:custGeom>
                  <a:avLst/>
                  <a:gdLst>
                    <a:gd name="T0" fmla="*/ 1 w 4"/>
                    <a:gd name="T1" fmla="*/ 0 h 27"/>
                    <a:gd name="T2" fmla="*/ 0 w 4"/>
                    <a:gd name="T3" fmla="*/ 27 h 27"/>
                    <a:gd name="T4" fmla="*/ 2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2"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8174" name="Rectangle 329"/>
                <p:cNvSpPr>
                  <a:spLocks noChangeArrowheads="1"/>
                </p:cNvSpPr>
                <p:nvPr/>
              </p:nvSpPr>
              <p:spPr bwMode="auto">
                <a:xfrm>
                  <a:off x="2818" y="241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75" name="Freeform 330"/>
                <p:cNvSpPr>
                  <a:spLocks/>
                </p:cNvSpPr>
                <p:nvPr/>
              </p:nvSpPr>
              <p:spPr bwMode="auto">
                <a:xfrm>
                  <a:off x="2820" y="2417"/>
                  <a:ext cx="8" cy="27"/>
                </a:xfrm>
                <a:custGeom>
                  <a:avLst/>
                  <a:gdLst>
                    <a:gd name="T0" fmla="*/ 2 w 8"/>
                    <a:gd name="T1" fmla="*/ 0 h 27"/>
                    <a:gd name="T2" fmla="*/ 0 w 8"/>
                    <a:gd name="T3" fmla="*/ 27 h 27"/>
                    <a:gd name="T4" fmla="*/ 7 w 8"/>
                    <a:gd name="T5" fmla="*/ 27 h 27"/>
                    <a:gd name="T6" fmla="*/ 8 w 8"/>
                    <a:gd name="T7" fmla="*/ 0 h 27"/>
                    <a:gd name="T8" fmla="*/ 2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2" y="0"/>
                      </a:moveTo>
                      <a:lnTo>
                        <a:pt x="0" y="27"/>
                      </a:lnTo>
                      <a:lnTo>
                        <a:pt x="7" y="27"/>
                      </a:lnTo>
                      <a:lnTo>
                        <a:pt x="8" y="0"/>
                      </a:lnTo>
                      <a:lnTo>
                        <a:pt x="2" y="0"/>
                      </a:lnTo>
                      <a:close/>
                    </a:path>
                  </a:pathLst>
                </a:custGeom>
                <a:solidFill>
                  <a:srgbClr val="FFFF00"/>
                </a:solidFill>
                <a:ln w="0">
                  <a:solidFill>
                    <a:srgbClr val="FFFF00"/>
                  </a:solidFill>
                  <a:round/>
                  <a:headEnd/>
                  <a:tailEnd/>
                </a:ln>
              </p:spPr>
              <p:txBody>
                <a:bodyPr/>
                <a:lstStyle/>
                <a:p>
                  <a:endParaRPr lang="fr-FR"/>
                </a:p>
              </p:txBody>
            </p:sp>
            <p:sp>
              <p:nvSpPr>
                <p:cNvPr id="28176" name="Rectangle 331"/>
                <p:cNvSpPr>
                  <a:spLocks noChangeArrowheads="1"/>
                </p:cNvSpPr>
                <p:nvPr/>
              </p:nvSpPr>
              <p:spPr bwMode="auto">
                <a:xfrm>
                  <a:off x="2820" y="241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77" name="Freeform 332"/>
                <p:cNvSpPr>
                  <a:spLocks/>
                </p:cNvSpPr>
                <p:nvPr/>
              </p:nvSpPr>
              <p:spPr bwMode="auto">
                <a:xfrm>
                  <a:off x="2827" y="2417"/>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178" name="Rectangle 333"/>
                <p:cNvSpPr>
                  <a:spLocks noChangeArrowheads="1"/>
                </p:cNvSpPr>
                <p:nvPr/>
              </p:nvSpPr>
              <p:spPr bwMode="auto">
                <a:xfrm>
                  <a:off x="2827" y="241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79" name="Freeform 334"/>
                <p:cNvSpPr>
                  <a:spLocks/>
                </p:cNvSpPr>
                <p:nvPr/>
              </p:nvSpPr>
              <p:spPr bwMode="auto">
                <a:xfrm>
                  <a:off x="2829" y="2417"/>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180" name="Rectangle 335"/>
                <p:cNvSpPr>
                  <a:spLocks noChangeArrowheads="1"/>
                </p:cNvSpPr>
                <p:nvPr/>
              </p:nvSpPr>
              <p:spPr bwMode="auto">
                <a:xfrm>
                  <a:off x="2829" y="241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81" name="Freeform 336"/>
                <p:cNvSpPr>
                  <a:spLocks/>
                </p:cNvSpPr>
                <p:nvPr/>
              </p:nvSpPr>
              <p:spPr bwMode="auto">
                <a:xfrm>
                  <a:off x="2834" y="2417"/>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182" name="Rectangle 337"/>
                <p:cNvSpPr>
                  <a:spLocks noChangeArrowheads="1"/>
                </p:cNvSpPr>
                <p:nvPr/>
              </p:nvSpPr>
              <p:spPr bwMode="auto">
                <a:xfrm>
                  <a:off x="2834" y="241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83" name="Freeform 338"/>
                <p:cNvSpPr>
                  <a:spLocks/>
                </p:cNvSpPr>
                <p:nvPr/>
              </p:nvSpPr>
              <p:spPr bwMode="auto">
                <a:xfrm>
                  <a:off x="2839" y="2417"/>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184" name="Rectangle 339"/>
                <p:cNvSpPr>
                  <a:spLocks noChangeArrowheads="1"/>
                </p:cNvSpPr>
                <p:nvPr/>
              </p:nvSpPr>
              <p:spPr bwMode="auto">
                <a:xfrm>
                  <a:off x="2839" y="241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85" name="Freeform 340"/>
                <p:cNvSpPr>
                  <a:spLocks/>
                </p:cNvSpPr>
                <p:nvPr/>
              </p:nvSpPr>
              <p:spPr bwMode="auto">
                <a:xfrm>
                  <a:off x="2841" y="2417"/>
                  <a:ext cx="10" cy="27"/>
                </a:xfrm>
                <a:custGeom>
                  <a:avLst/>
                  <a:gdLst>
                    <a:gd name="T0" fmla="*/ 1 w 10"/>
                    <a:gd name="T1" fmla="*/ 0 h 27"/>
                    <a:gd name="T2" fmla="*/ 0 w 10"/>
                    <a:gd name="T3" fmla="*/ 27 h 27"/>
                    <a:gd name="T4" fmla="*/ 8 w 10"/>
                    <a:gd name="T5" fmla="*/ 27 h 27"/>
                    <a:gd name="T6" fmla="*/ 10 w 10"/>
                    <a:gd name="T7" fmla="*/ 0 h 27"/>
                    <a:gd name="T8" fmla="*/ 1 w 10"/>
                    <a:gd name="T9" fmla="*/ 0 h 27"/>
                    <a:gd name="T10" fmla="*/ 0 60000 65536"/>
                    <a:gd name="T11" fmla="*/ 0 60000 65536"/>
                    <a:gd name="T12" fmla="*/ 0 60000 65536"/>
                    <a:gd name="T13" fmla="*/ 0 60000 65536"/>
                    <a:gd name="T14" fmla="*/ 0 60000 65536"/>
                    <a:gd name="T15" fmla="*/ 0 w 10"/>
                    <a:gd name="T16" fmla="*/ 0 h 27"/>
                    <a:gd name="T17" fmla="*/ 10 w 10"/>
                    <a:gd name="T18" fmla="*/ 27 h 27"/>
                  </a:gdLst>
                  <a:ahLst/>
                  <a:cxnLst>
                    <a:cxn ang="T10">
                      <a:pos x="T0" y="T1"/>
                    </a:cxn>
                    <a:cxn ang="T11">
                      <a:pos x="T2" y="T3"/>
                    </a:cxn>
                    <a:cxn ang="T12">
                      <a:pos x="T4" y="T5"/>
                    </a:cxn>
                    <a:cxn ang="T13">
                      <a:pos x="T6" y="T7"/>
                    </a:cxn>
                    <a:cxn ang="T14">
                      <a:pos x="T8" y="T9"/>
                    </a:cxn>
                  </a:cxnLst>
                  <a:rect l="T15" t="T16" r="T17" b="T18"/>
                  <a:pathLst>
                    <a:path w="10" h="27">
                      <a:moveTo>
                        <a:pt x="1" y="0"/>
                      </a:moveTo>
                      <a:lnTo>
                        <a:pt x="0" y="27"/>
                      </a:lnTo>
                      <a:lnTo>
                        <a:pt x="8" y="27"/>
                      </a:lnTo>
                      <a:lnTo>
                        <a:pt x="10" y="0"/>
                      </a:lnTo>
                      <a:lnTo>
                        <a:pt x="1" y="0"/>
                      </a:lnTo>
                      <a:close/>
                    </a:path>
                  </a:pathLst>
                </a:custGeom>
                <a:solidFill>
                  <a:srgbClr val="FFFF00"/>
                </a:solidFill>
                <a:ln w="0">
                  <a:solidFill>
                    <a:srgbClr val="FFFF00"/>
                  </a:solidFill>
                  <a:round/>
                  <a:headEnd/>
                  <a:tailEnd/>
                </a:ln>
              </p:spPr>
              <p:txBody>
                <a:bodyPr/>
                <a:lstStyle/>
                <a:p>
                  <a:endParaRPr lang="fr-FR"/>
                </a:p>
              </p:txBody>
            </p:sp>
            <p:sp>
              <p:nvSpPr>
                <p:cNvPr id="28186" name="Rectangle 341"/>
                <p:cNvSpPr>
                  <a:spLocks noChangeArrowheads="1"/>
                </p:cNvSpPr>
                <p:nvPr/>
              </p:nvSpPr>
              <p:spPr bwMode="auto">
                <a:xfrm>
                  <a:off x="2841" y="241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87" name="Freeform 342"/>
                <p:cNvSpPr>
                  <a:spLocks/>
                </p:cNvSpPr>
                <p:nvPr/>
              </p:nvSpPr>
              <p:spPr bwMode="auto">
                <a:xfrm>
                  <a:off x="2864" y="2394"/>
                  <a:ext cx="27" cy="17"/>
                </a:xfrm>
                <a:custGeom>
                  <a:avLst/>
                  <a:gdLst>
                    <a:gd name="T0" fmla="*/ 0 w 27"/>
                    <a:gd name="T1" fmla="*/ 8 h 17"/>
                    <a:gd name="T2" fmla="*/ 24 w 27"/>
                    <a:gd name="T3" fmla="*/ 17 h 17"/>
                    <a:gd name="T4" fmla="*/ 27 w 27"/>
                    <a:gd name="T5" fmla="*/ 8 h 17"/>
                    <a:gd name="T6" fmla="*/ 4 w 27"/>
                    <a:gd name="T7" fmla="*/ 0 h 17"/>
                    <a:gd name="T8" fmla="*/ 0 w 27"/>
                    <a:gd name="T9" fmla="*/ 8 h 17"/>
                    <a:gd name="T10" fmla="*/ 0 60000 65536"/>
                    <a:gd name="T11" fmla="*/ 0 60000 65536"/>
                    <a:gd name="T12" fmla="*/ 0 60000 65536"/>
                    <a:gd name="T13" fmla="*/ 0 60000 65536"/>
                    <a:gd name="T14" fmla="*/ 0 60000 65536"/>
                    <a:gd name="T15" fmla="*/ 0 w 27"/>
                    <a:gd name="T16" fmla="*/ 0 h 17"/>
                    <a:gd name="T17" fmla="*/ 27 w 27"/>
                    <a:gd name="T18" fmla="*/ 17 h 17"/>
                  </a:gdLst>
                  <a:ahLst/>
                  <a:cxnLst>
                    <a:cxn ang="T10">
                      <a:pos x="T0" y="T1"/>
                    </a:cxn>
                    <a:cxn ang="T11">
                      <a:pos x="T2" y="T3"/>
                    </a:cxn>
                    <a:cxn ang="T12">
                      <a:pos x="T4" y="T5"/>
                    </a:cxn>
                    <a:cxn ang="T13">
                      <a:pos x="T6" y="T7"/>
                    </a:cxn>
                    <a:cxn ang="T14">
                      <a:pos x="T8" y="T9"/>
                    </a:cxn>
                  </a:cxnLst>
                  <a:rect l="T15" t="T16" r="T17" b="T18"/>
                  <a:pathLst>
                    <a:path w="27" h="17">
                      <a:moveTo>
                        <a:pt x="0" y="8"/>
                      </a:moveTo>
                      <a:lnTo>
                        <a:pt x="24" y="17"/>
                      </a:lnTo>
                      <a:lnTo>
                        <a:pt x="27" y="8"/>
                      </a:lnTo>
                      <a:lnTo>
                        <a:pt x="4" y="0"/>
                      </a:lnTo>
                      <a:lnTo>
                        <a:pt x="0" y="8"/>
                      </a:lnTo>
                      <a:close/>
                    </a:path>
                  </a:pathLst>
                </a:custGeom>
                <a:solidFill>
                  <a:srgbClr val="FFFF00"/>
                </a:solidFill>
                <a:ln w="0">
                  <a:solidFill>
                    <a:srgbClr val="FFFF00"/>
                  </a:solidFill>
                  <a:round/>
                  <a:headEnd/>
                  <a:tailEnd/>
                </a:ln>
              </p:spPr>
              <p:txBody>
                <a:bodyPr/>
                <a:lstStyle/>
                <a:p>
                  <a:endParaRPr lang="fr-FR"/>
                </a:p>
              </p:txBody>
            </p:sp>
            <p:sp>
              <p:nvSpPr>
                <p:cNvPr id="28188" name="Freeform 343"/>
                <p:cNvSpPr>
                  <a:spLocks/>
                </p:cNvSpPr>
                <p:nvPr/>
              </p:nvSpPr>
              <p:spPr bwMode="auto">
                <a:xfrm>
                  <a:off x="2878" y="2384"/>
                  <a:ext cx="11" cy="27"/>
                </a:xfrm>
                <a:custGeom>
                  <a:avLst/>
                  <a:gdLst>
                    <a:gd name="T0" fmla="*/ 2 w 11"/>
                    <a:gd name="T1" fmla="*/ 0 h 27"/>
                    <a:gd name="T2" fmla="*/ 0 w 11"/>
                    <a:gd name="T3" fmla="*/ 27 h 27"/>
                    <a:gd name="T4" fmla="*/ 10 w 11"/>
                    <a:gd name="T5" fmla="*/ 27 h 27"/>
                    <a:gd name="T6" fmla="*/ 11 w 11"/>
                    <a:gd name="T7" fmla="*/ 0 h 27"/>
                    <a:gd name="T8" fmla="*/ 2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2" y="0"/>
                      </a:moveTo>
                      <a:lnTo>
                        <a:pt x="0" y="27"/>
                      </a:lnTo>
                      <a:lnTo>
                        <a:pt x="10" y="27"/>
                      </a:lnTo>
                      <a:lnTo>
                        <a:pt x="11" y="0"/>
                      </a:lnTo>
                      <a:lnTo>
                        <a:pt x="2" y="0"/>
                      </a:lnTo>
                      <a:close/>
                    </a:path>
                  </a:pathLst>
                </a:custGeom>
                <a:solidFill>
                  <a:srgbClr val="FFFF00"/>
                </a:solidFill>
                <a:ln w="0">
                  <a:solidFill>
                    <a:srgbClr val="FFFF00"/>
                  </a:solidFill>
                  <a:round/>
                  <a:headEnd/>
                  <a:tailEnd/>
                </a:ln>
              </p:spPr>
              <p:txBody>
                <a:bodyPr/>
                <a:lstStyle/>
                <a:p>
                  <a:endParaRPr lang="fr-FR"/>
                </a:p>
              </p:txBody>
            </p:sp>
            <p:sp>
              <p:nvSpPr>
                <p:cNvPr id="28189" name="Freeform 344"/>
                <p:cNvSpPr>
                  <a:spLocks/>
                </p:cNvSpPr>
                <p:nvPr/>
              </p:nvSpPr>
              <p:spPr bwMode="auto">
                <a:xfrm>
                  <a:off x="2867" y="2385"/>
                  <a:ext cx="23" cy="27"/>
                </a:xfrm>
                <a:custGeom>
                  <a:avLst/>
                  <a:gdLst>
                    <a:gd name="T0" fmla="*/ 0 w 23"/>
                    <a:gd name="T1" fmla="*/ 9 h 27"/>
                    <a:gd name="T2" fmla="*/ 11 w 23"/>
                    <a:gd name="T3" fmla="*/ 0 h 27"/>
                    <a:gd name="T4" fmla="*/ 23 w 23"/>
                    <a:gd name="T5" fmla="*/ 17 h 27"/>
                    <a:gd name="T6" fmla="*/ 11 w 23"/>
                    <a:gd name="T7" fmla="*/ 27 h 27"/>
                    <a:gd name="T8" fmla="*/ 0 w 23"/>
                    <a:gd name="T9" fmla="*/ 9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0" y="9"/>
                      </a:moveTo>
                      <a:lnTo>
                        <a:pt x="11" y="0"/>
                      </a:lnTo>
                      <a:lnTo>
                        <a:pt x="23" y="17"/>
                      </a:lnTo>
                      <a:lnTo>
                        <a:pt x="11" y="27"/>
                      </a:lnTo>
                      <a:lnTo>
                        <a:pt x="0" y="9"/>
                      </a:lnTo>
                      <a:close/>
                    </a:path>
                  </a:pathLst>
                </a:custGeom>
                <a:solidFill>
                  <a:srgbClr val="FFFF00"/>
                </a:solidFill>
                <a:ln w="0">
                  <a:solidFill>
                    <a:srgbClr val="FFFF00"/>
                  </a:solidFill>
                  <a:round/>
                  <a:headEnd/>
                  <a:tailEnd/>
                </a:ln>
              </p:spPr>
              <p:txBody>
                <a:bodyPr/>
                <a:lstStyle/>
                <a:p>
                  <a:endParaRPr lang="fr-FR"/>
                </a:p>
              </p:txBody>
            </p:sp>
            <p:sp>
              <p:nvSpPr>
                <p:cNvPr id="28190" name="Freeform 345"/>
                <p:cNvSpPr>
                  <a:spLocks/>
                </p:cNvSpPr>
                <p:nvPr/>
              </p:nvSpPr>
              <p:spPr bwMode="auto">
                <a:xfrm>
                  <a:off x="2888" y="2384"/>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191" name="Rectangle 346"/>
                <p:cNvSpPr>
                  <a:spLocks noChangeArrowheads="1"/>
                </p:cNvSpPr>
                <p:nvPr/>
              </p:nvSpPr>
              <p:spPr bwMode="auto">
                <a:xfrm>
                  <a:off x="2888" y="238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92" name="Freeform 347"/>
                <p:cNvSpPr>
                  <a:spLocks/>
                </p:cNvSpPr>
                <p:nvPr/>
              </p:nvSpPr>
              <p:spPr bwMode="auto">
                <a:xfrm>
                  <a:off x="2890" y="2384"/>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28193" name="Rectangle 348"/>
                <p:cNvSpPr>
                  <a:spLocks noChangeArrowheads="1"/>
                </p:cNvSpPr>
                <p:nvPr/>
              </p:nvSpPr>
              <p:spPr bwMode="auto">
                <a:xfrm>
                  <a:off x="2890" y="238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94" name="Freeform 349"/>
                <p:cNvSpPr>
                  <a:spLocks/>
                </p:cNvSpPr>
                <p:nvPr/>
              </p:nvSpPr>
              <p:spPr bwMode="auto">
                <a:xfrm>
                  <a:off x="2891" y="2384"/>
                  <a:ext cx="22" cy="27"/>
                </a:xfrm>
                <a:custGeom>
                  <a:avLst/>
                  <a:gdLst>
                    <a:gd name="T0" fmla="*/ 1 w 22"/>
                    <a:gd name="T1" fmla="*/ 0 h 27"/>
                    <a:gd name="T2" fmla="*/ 0 w 22"/>
                    <a:gd name="T3" fmla="*/ 27 h 27"/>
                    <a:gd name="T4" fmla="*/ 21 w 22"/>
                    <a:gd name="T5" fmla="*/ 27 h 27"/>
                    <a:gd name="T6" fmla="*/ 22 w 22"/>
                    <a:gd name="T7" fmla="*/ 0 h 27"/>
                    <a:gd name="T8" fmla="*/ 1 w 22"/>
                    <a:gd name="T9" fmla="*/ 0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1" y="0"/>
                      </a:moveTo>
                      <a:lnTo>
                        <a:pt x="0" y="27"/>
                      </a:lnTo>
                      <a:lnTo>
                        <a:pt x="21" y="27"/>
                      </a:lnTo>
                      <a:lnTo>
                        <a:pt x="22" y="0"/>
                      </a:lnTo>
                      <a:lnTo>
                        <a:pt x="1" y="0"/>
                      </a:lnTo>
                      <a:close/>
                    </a:path>
                  </a:pathLst>
                </a:custGeom>
                <a:solidFill>
                  <a:srgbClr val="FFFF00"/>
                </a:solidFill>
                <a:ln w="0">
                  <a:solidFill>
                    <a:srgbClr val="FFFF00"/>
                  </a:solidFill>
                  <a:round/>
                  <a:headEnd/>
                  <a:tailEnd/>
                </a:ln>
              </p:spPr>
              <p:txBody>
                <a:bodyPr/>
                <a:lstStyle/>
                <a:p>
                  <a:endParaRPr lang="fr-FR"/>
                </a:p>
              </p:txBody>
            </p:sp>
            <p:sp>
              <p:nvSpPr>
                <p:cNvPr id="28195" name="Rectangle 350"/>
                <p:cNvSpPr>
                  <a:spLocks noChangeArrowheads="1"/>
                </p:cNvSpPr>
                <p:nvPr/>
              </p:nvSpPr>
              <p:spPr bwMode="auto">
                <a:xfrm>
                  <a:off x="2891" y="238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196" name="Freeform 351"/>
                <p:cNvSpPr>
                  <a:spLocks/>
                </p:cNvSpPr>
                <p:nvPr/>
              </p:nvSpPr>
              <p:spPr bwMode="auto">
                <a:xfrm>
                  <a:off x="2931" y="2361"/>
                  <a:ext cx="29" cy="24"/>
                </a:xfrm>
                <a:custGeom>
                  <a:avLst/>
                  <a:gdLst>
                    <a:gd name="T0" fmla="*/ 0 w 29"/>
                    <a:gd name="T1" fmla="*/ 19 h 24"/>
                    <a:gd name="T2" fmla="*/ 25 w 29"/>
                    <a:gd name="T3" fmla="*/ 24 h 24"/>
                    <a:gd name="T4" fmla="*/ 29 w 29"/>
                    <a:gd name="T5" fmla="*/ 6 h 24"/>
                    <a:gd name="T6" fmla="*/ 4 w 29"/>
                    <a:gd name="T7" fmla="*/ 0 h 24"/>
                    <a:gd name="T8" fmla="*/ 0 w 29"/>
                    <a:gd name="T9" fmla="*/ 19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0" y="19"/>
                      </a:moveTo>
                      <a:lnTo>
                        <a:pt x="25" y="24"/>
                      </a:lnTo>
                      <a:lnTo>
                        <a:pt x="29" y="6"/>
                      </a:lnTo>
                      <a:lnTo>
                        <a:pt x="4" y="0"/>
                      </a:lnTo>
                      <a:lnTo>
                        <a:pt x="0" y="19"/>
                      </a:lnTo>
                      <a:close/>
                    </a:path>
                  </a:pathLst>
                </a:custGeom>
                <a:solidFill>
                  <a:srgbClr val="FFFF00"/>
                </a:solidFill>
                <a:ln w="0">
                  <a:solidFill>
                    <a:srgbClr val="FFFF00"/>
                  </a:solidFill>
                  <a:round/>
                  <a:headEnd/>
                  <a:tailEnd/>
                </a:ln>
              </p:spPr>
              <p:txBody>
                <a:bodyPr/>
                <a:lstStyle/>
                <a:p>
                  <a:endParaRPr lang="fr-FR"/>
                </a:p>
              </p:txBody>
            </p:sp>
            <p:sp>
              <p:nvSpPr>
                <p:cNvPr id="28197" name="Freeform 352"/>
                <p:cNvSpPr>
                  <a:spLocks/>
                </p:cNvSpPr>
                <p:nvPr/>
              </p:nvSpPr>
              <p:spPr bwMode="auto">
                <a:xfrm>
                  <a:off x="2947" y="2351"/>
                  <a:ext cx="6" cy="26"/>
                </a:xfrm>
                <a:custGeom>
                  <a:avLst/>
                  <a:gdLst>
                    <a:gd name="T0" fmla="*/ 1 w 6"/>
                    <a:gd name="T1" fmla="*/ 0 h 26"/>
                    <a:gd name="T2" fmla="*/ 0 w 6"/>
                    <a:gd name="T3" fmla="*/ 26 h 26"/>
                    <a:gd name="T4" fmla="*/ 4 w 6"/>
                    <a:gd name="T5" fmla="*/ 26 h 26"/>
                    <a:gd name="T6" fmla="*/ 6 w 6"/>
                    <a:gd name="T7" fmla="*/ 0 h 26"/>
                    <a:gd name="T8" fmla="*/ 1 w 6"/>
                    <a:gd name="T9" fmla="*/ 0 h 26"/>
                    <a:gd name="T10" fmla="*/ 0 60000 65536"/>
                    <a:gd name="T11" fmla="*/ 0 60000 65536"/>
                    <a:gd name="T12" fmla="*/ 0 60000 65536"/>
                    <a:gd name="T13" fmla="*/ 0 60000 65536"/>
                    <a:gd name="T14" fmla="*/ 0 60000 65536"/>
                    <a:gd name="T15" fmla="*/ 0 w 6"/>
                    <a:gd name="T16" fmla="*/ 0 h 26"/>
                    <a:gd name="T17" fmla="*/ 6 w 6"/>
                    <a:gd name="T18" fmla="*/ 26 h 26"/>
                  </a:gdLst>
                  <a:ahLst/>
                  <a:cxnLst>
                    <a:cxn ang="T10">
                      <a:pos x="T0" y="T1"/>
                    </a:cxn>
                    <a:cxn ang="T11">
                      <a:pos x="T2" y="T3"/>
                    </a:cxn>
                    <a:cxn ang="T12">
                      <a:pos x="T4" y="T5"/>
                    </a:cxn>
                    <a:cxn ang="T13">
                      <a:pos x="T6" y="T7"/>
                    </a:cxn>
                    <a:cxn ang="T14">
                      <a:pos x="T8" y="T9"/>
                    </a:cxn>
                  </a:cxnLst>
                  <a:rect l="T15" t="T16" r="T17" b="T18"/>
                  <a:pathLst>
                    <a:path w="6" h="26">
                      <a:moveTo>
                        <a:pt x="1" y="0"/>
                      </a:moveTo>
                      <a:lnTo>
                        <a:pt x="0" y="26"/>
                      </a:lnTo>
                      <a:lnTo>
                        <a:pt x="4" y="26"/>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198" name="Freeform 353"/>
                <p:cNvSpPr>
                  <a:spLocks/>
                </p:cNvSpPr>
                <p:nvPr/>
              </p:nvSpPr>
              <p:spPr bwMode="auto">
                <a:xfrm>
                  <a:off x="2935" y="2352"/>
                  <a:ext cx="25" cy="27"/>
                </a:xfrm>
                <a:custGeom>
                  <a:avLst/>
                  <a:gdLst>
                    <a:gd name="T0" fmla="*/ 0 w 25"/>
                    <a:gd name="T1" fmla="*/ 10 h 27"/>
                    <a:gd name="T2" fmla="*/ 12 w 25"/>
                    <a:gd name="T3" fmla="*/ 0 h 27"/>
                    <a:gd name="T4" fmla="*/ 25 w 25"/>
                    <a:gd name="T5" fmla="*/ 16 h 27"/>
                    <a:gd name="T6" fmla="*/ 12 w 25"/>
                    <a:gd name="T7" fmla="*/ 27 h 27"/>
                    <a:gd name="T8" fmla="*/ 0 w 25"/>
                    <a:gd name="T9" fmla="*/ 1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0" y="10"/>
                      </a:moveTo>
                      <a:lnTo>
                        <a:pt x="12" y="0"/>
                      </a:lnTo>
                      <a:lnTo>
                        <a:pt x="25" y="16"/>
                      </a:lnTo>
                      <a:lnTo>
                        <a:pt x="12" y="27"/>
                      </a:lnTo>
                      <a:lnTo>
                        <a:pt x="0" y="10"/>
                      </a:lnTo>
                      <a:close/>
                    </a:path>
                  </a:pathLst>
                </a:custGeom>
                <a:solidFill>
                  <a:srgbClr val="FFFF00"/>
                </a:solidFill>
                <a:ln w="0">
                  <a:solidFill>
                    <a:srgbClr val="FFFF00"/>
                  </a:solidFill>
                  <a:round/>
                  <a:headEnd/>
                  <a:tailEnd/>
                </a:ln>
              </p:spPr>
              <p:txBody>
                <a:bodyPr/>
                <a:lstStyle/>
                <a:p>
                  <a:endParaRPr lang="fr-FR"/>
                </a:p>
              </p:txBody>
            </p:sp>
            <p:sp>
              <p:nvSpPr>
                <p:cNvPr id="28199" name="Freeform 354"/>
                <p:cNvSpPr>
                  <a:spLocks/>
                </p:cNvSpPr>
                <p:nvPr/>
              </p:nvSpPr>
              <p:spPr bwMode="auto">
                <a:xfrm>
                  <a:off x="2951" y="2351"/>
                  <a:ext cx="3" cy="26"/>
                </a:xfrm>
                <a:custGeom>
                  <a:avLst/>
                  <a:gdLst>
                    <a:gd name="T0" fmla="*/ 2 w 3"/>
                    <a:gd name="T1" fmla="*/ 0 h 26"/>
                    <a:gd name="T2" fmla="*/ 0 w 3"/>
                    <a:gd name="T3" fmla="*/ 26 h 26"/>
                    <a:gd name="T4" fmla="*/ 2 w 3"/>
                    <a:gd name="T5" fmla="*/ 26 h 26"/>
                    <a:gd name="T6" fmla="*/ 3 w 3"/>
                    <a:gd name="T7" fmla="*/ 0 h 26"/>
                    <a:gd name="T8" fmla="*/ 2 w 3"/>
                    <a:gd name="T9" fmla="*/ 0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2" y="0"/>
                      </a:moveTo>
                      <a:lnTo>
                        <a:pt x="0" y="26"/>
                      </a:lnTo>
                      <a:lnTo>
                        <a:pt x="2" y="26"/>
                      </a:lnTo>
                      <a:lnTo>
                        <a:pt x="3" y="0"/>
                      </a:lnTo>
                      <a:lnTo>
                        <a:pt x="2" y="0"/>
                      </a:lnTo>
                      <a:close/>
                    </a:path>
                  </a:pathLst>
                </a:custGeom>
                <a:solidFill>
                  <a:srgbClr val="FFFF00"/>
                </a:solidFill>
                <a:ln w="0">
                  <a:solidFill>
                    <a:srgbClr val="FFFF00"/>
                  </a:solidFill>
                  <a:round/>
                  <a:headEnd/>
                  <a:tailEnd/>
                </a:ln>
              </p:spPr>
              <p:txBody>
                <a:bodyPr/>
                <a:lstStyle/>
                <a:p>
                  <a:endParaRPr lang="fr-FR"/>
                </a:p>
              </p:txBody>
            </p:sp>
            <p:sp>
              <p:nvSpPr>
                <p:cNvPr id="28200" name="Rectangle 355"/>
                <p:cNvSpPr>
                  <a:spLocks noChangeArrowheads="1"/>
                </p:cNvSpPr>
                <p:nvPr/>
              </p:nvSpPr>
              <p:spPr bwMode="auto">
                <a:xfrm>
                  <a:off x="2951" y="235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01" name="Freeform 356"/>
                <p:cNvSpPr>
                  <a:spLocks/>
                </p:cNvSpPr>
                <p:nvPr/>
              </p:nvSpPr>
              <p:spPr bwMode="auto">
                <a:xfrm>
                  <a:off x="2953" y="2351"/>
                  <a:ext cx="9" cy="26"/>
                </a:xfrm>
                <a:custGeom>
                  <a:avLst/>
                  <a:gdLst>
                    <a:gd name="T0" fmla="*/ 1 w 9"/>
                    <a:gd name="T1" fmla="*/ 0 h 26"/>
                    <a:gd name="T2" fmla="*/ 0 w 9"/>
                    <a:gd name="T3" fmla="*/ 26 h 26"/>
                    <a:gd name="T4" fmla="*/ 8 w 9"/>
                    <a:gd name="T5" fmla="*/ 26 h 26"/>
                    <a:gd name="T6" fmla="*/ 9 w 9"/>
                    <a:gd name="T7" fmla="*/ 0 h 26"/>
                    <a:gd name="T8" fmla="*/ 1 w 9"/>
                    <a:gd name="T9" fmla="*/ 0 h 26"/>
                    <a:gd name="T10" fmla="*/ 0 60000 65536"/>
                    <a:gd name="T11" fmla="*/ 0 60000 65536"/>
                    <a:gd name="T12" fmla="*/ 0 60000 65536"/>
                    <a:gd name="T13" fmla="*/ 0 60000 65536"/>
                    <a:gd name="T14" fmla="*/ 0 60000 65536"/>
                    <a:gd name="T15" fmla="*/ 0 w 9"/>
                    <a:gd name="T16" fmla="*/ 0 h 26"/>
                    <a:gd name="T17" fmla="*/ 9 w 9"/>
                    <a:gd name="T18" fmla="*/ 26 h 26"/>
                  </a:gdLst>
                  <a:ahLst/>
                  <a:cxnLst>
                    <a:cxn ang="T10">
                      <a:pos x="T0" y="T1"/>
                    </a:cxn>
                    <a:cxn ang="T11">
                      <a:pos x="T2" y="T3"/>
                    </a:cxn>
                    <a:cxn ang="T12">
                      <a:pos x="T4" y="T5"/>
                    </a:cxn>
                    <a:cxn ang="T13">
                      <a:pos x="T6" y="T7"/>
                    </a:cxn>
                    <a:cxn ang="T14">
                      <a:pos x="T8" y="T9"/>
                    </a:cxn>
                  </a:cxnLst>
                  <a:rect l="T15" t="T16" r="T17" b="T18"/>
                  <a:pathLst>
                    <a:path w="9" h="26">
                      <a:moveTo>
                        <a:pt x="1" y="0"/>
                      </a:moveTo>
                      <a:lnTo>
                        <a:pt x="0" y="26"/>
                      </a:lnTo>
                      <a:lnTo>
                        <a:pt x="8" y="26"/>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28202" name="Rectangle 357"/>
                <p:cNvSpPr>
                  <a:spLocks noChangeArrowheads="1"/>
                </p:cNvSpPr>
                <p:nvPr/>
              </p:nvSpPr>
              <p:spPr bwMode="auto">
                <a:xfrm>
                  <a:off x="2953" y="235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03" name="Freeform 358"/>
                <p:cNvSpPr>
                  <a:spLocks/>
                </p:cNvSpPr>
                <p:nvPr/>
              </p:nvSpPr>
              <p:spPr bwMode="auto">
                <a:xfrm>
                  <a:off x="2961" y="2351"/>
                  <a:ext cx="11" cy="26"/>
                </a:xfrm>
                <a:custGeom>
                  <a:avLst/>
                  <a:gdLst>
                    <a:gd name="T0" fmla="*/ 1 w 11"/>
                    <a:gd name="T1" fmla="*/ 0 h 26"/>
                    <a:gd name="T2" fmla="*/ 0 w 11"/>
                    <a:gd name="T3" fmla="*/ 26 h 26"/>
                    <a:gd name="T4" fmla="*/ 10 w 11"/>
                    <a:gd name="T5" fmla="*/ 26 h 26"/>
                    <a:gd name="T6" fmla="*/ 11 w 11"/>
                    <a:gd name="T7" fmla="*/ 0 h 26"/>
                    <a:gd name="T8" fmla="*/ 1 w 11"/>
                    <a:gd name="T9" fmla="*/ 0 h 26"/>
                    <a:gd name="T10" fmla="*/ 0 60000 65536"/>
                    <a:gd name="T11" fmla="*/ 0 60000 65536"/>
                    <a:gd name="T12" fmla="*/ 0 60000 65536"/>
                    <a:gd name="T13" fmla="*/ 0 60000 65536"/>
                    <a:gd name="T14" fmla="*/ 0 60000 65536"/>
                    <a:gd name="T15" fmla="*/ 0 w 11"/>
                    <a:gd name="T16" fmla="*/ 0 h 26"/>
                    <a:gd name="T17" fmla="*/ 11 w 11"/>
                    <a:gd name="T18" fmla="*/ 26 h 26"/>
                  </a:gdLst>
                  <a:ahLst/>
                  <a:cxnLst>
                    <a:cxn ang="T10">
                      <a:pos x="T0" y="T1"/>
                    </a:cxn>
                    <a:cxn ang="T11">
                      <a:pos x="T2" y="T3"/>
                    </a:cxn>
                    <a:cxn ang="T12">
                      <a:pos x="T4" y="T5"/>
                    </a:cxn>
                    <a:cxn ang="T13">
                      <a:pos x="T6" y="T7"/>
                    </a:cxn>
                    <a:cxn ang="T14">
                      <a:pos x="T8" y="T9"/>
                    </a:cxn>
                  </a:cxnLst>
                  <a:rect l="T15" t="T16" r="T17" b="T18"/>
                  <a:pathLst>
                    <a:path w="11" h="26">
                      <a:moveTo>
                        <a:pt x="1" y="0"/>
                      </a:moveTo>
                      <a:lnTo>
                        <a:pt x="0" y="26"/>
                      </a:lnTo>
                      <a:lnTo>
                        <a:pt x="10" y="26"/>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28204" name="Rectangle 359"/>
                <p:cNvSpPr>
                  <a:spLocks noChangeArrowheads="1"/>
                </p:cNvSpPr>
                <p:nvPr/>
              </p:nvSpPr>
              <p:spPr bwMode="auto">
                <a:xfrm>
                  <a:off x="2961" y="235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05" name="Freeform 360"/>
                <p:cNvSpPr>
                  <a:spLocks/>
                </p:cNvSpPr>
                <p:nvPr/>
              </p:nvSpPr>
              <p:spPr bwMode="auto">
                <a:xfrm>
                  <a:off x="3014" y="2351"/>
                  <a:ext cx="7" cy="26"/>
                </a:xfrm>
                <a:custGeom>
                  <a:avLst/>
                  <a:gdLst>
                    <a:gd name="T0" fmla="*/ 1 w 7"/>
                    <a:gd name="T1" fmla="*/ 0 h 26"/>
                    <a:gd name="T2" fmla="*/ 0 w 7"/>
                    <a:gd name="T3" fmla="*/ 26 h 26"/>
                    <a:gd name="T4" fmla="*/ 6 w 7"/>
                    <a:gd name="T5" fmla="*/ 26 h 26"/>
                    <a:gd name="T6" fmla="*/ 7 w 7"/>
                    <a:gd name="T7" fmla="*/ 0 h 26"/>
                    <a:gd name="T8" fmla="*/ 1 w 7"/>
                    <a:gd name="T9" fmla="*/ 0 h 26"/>
                    <a:gd name="T10" fmla="*/ 0 60000 65536"/>
                    <a:gd name="T11" fmla="*/ 0 60000 65536"/>
                    <a:gd name="T12" fmla="*/ 0 60000 65536"/>
                    <a:gd name="T13" fmla="*/ 0 60000 65536"/>
                    <a:gd name="T14" fmla="*/ 0 60000 65536"/>
                    <a:gd name="T15" fmla="*/ 0 w 7"/>
                    <a:gd name="T16" fmla="*/ 0 h 26"/>
                    <a:gd name="T17" fmla="*/ 7 w 7"/>
                    <a:gd name="T18" fmla="*/ 26 h 26"/>
                  </a:gdLst>
                  <a:ahLst/>
                  <a:cxnLst>
                    <a:cxn ang="T10">
                      <a:pos x="T0" y="T1"/>
                    </a:cxn>
                    <a:cxn ang="T11">
                      <a:pos x="T2" y="T3"/>
                    </a:cxn>
                    <a:cxn ang="T12">
                      <a:pos x="T4" y="T5"/>
                    </a:cxn>
                    <a:cxn ang="T13">
                      <a:pos x="T6" y="T7"/>
                    </a:cxn>
                    <a:cxn ang="T14">
                      <a:pos x="T8" y="T9"/>
                    </a:cxn>
                  </a:cxnLst>
                  <a:rect l="T15" t="T16" r="T17" b="T18"/>
                  <a:pathLst>
                    <a:path w="7" h="26">
                      <a:moveTo>
                        <a:pt x="1" y="0"/>
                      </a:moveTo>
                      <a:lnTo>
                        <a:pt x="0" y="26"/>
                      </a:lnTo>
                      <a:lnTo>
                        <a:pt x="6" y="26"/>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8206" name="Freeform 361"/>
                <p:cNvSpPr>
                  <a:spLocks/>
                </p:cNvSpPr>
                <p:nvPr/>
              </p:nvSpPr>
              <p:spPr bwMode="auto">
                <a:xfrm>
                  <a:off x="3020" y="2351"/>
                  <a:ext cx="3" cy="26"/>
                </a:xfrm>
                <a:custGeom>
                  <a:avLst/>
                  <a:gdLst>
                    <a:gd name="T0" fmla="*/ 1 w 3"/>
                    <a:gd name="T1" fmla="*/ 0 h 26"/>
                    <a:gd name="T2" fmla="*/ 0 w 3"/>
                    <a:gd name="T3" fmla="*/ 26 h 26"/>
                    <a:gd name="T4" fmla="*/ 2 w 3"/>
                    <a:gd name="T5" fmla="*/ 26 h 26"/>
                    <a:gd name="T6" fmla="*/ 3 w 3"/>
                    <a:gd name="T7" fmla="*/ 0 h 26"/>
                    <a:gd name="T8" fmla="*/ 1 w 3"/>
                    <a:gd name="T9" fmla="*/ 0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1" y="0"/>
                      </a:moveTo>
                      <a:lnTo>
                        <a:pt x="0" y="26"/>
                      </a:lnTo>
                      <a:lnTo>
                        <a:pt x="2" y="26"/>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8207" name="Rectangle 362"/>
                <p:cNvSpPr>
                  <a:spLocks noChangeArrowheads="1"/>
                </p:cNvSpPr>
                <p:nvPr/>
              </p:nvSpPr>
              <p:spPr bwMode="auto">
                <a:xfrm>
                  <a:off x="3020" y="235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208" name="Freeform 363"/>
                <p:cNvSpPr>
                  <a:spLocks/>
                </p:cNvSpPr>
                <p:nvPr/>
              </p:nvSpPr>
              <p:spPr bwMode="auto">
                <a:xfrm>
                  <a:off x="3022" y="2351"/>
                  <a:ext cx="29" cy="26"/>
                </a:xfrm>
                <a:custGeom>
                  <a:avLst/>
                  <a:gdLst>
                    <a:gd name="T0" fmla="*/ 1 w 29"/>
                    <a:gd name="T1" fmla="*/ 0 h 26"/>
                    <a:gd name="T2" fmla="*/ 0 w 29"/>
                    <a:gd name="T3" fmla="*/ 26 h 26"/>
                    <a:gd name="T4" fmla="*/ 28 w 29"/>
                    <a:gd name="T5" fmla="*/ 26 h 26"/>
                    <a:gd name="T6" fmla="*/ 29 w 29"/>
                    <a:gd name="T7" fmla="*/ 0 h 26"/>
                    <a:gd name="T8" fmla="*/ 1 w 29"/>
                    <a:gd name="T9" fmla="*/ 0 h 26"/>
                    <a:gd name="T10" fmla="*/ 0 60000 65536"/>
                    <a:gd name="T11" fmla="*/ 0 60000 65536"/>
                    <a:gd name="T12" fmla="*/ 0 60000 65536"/>
                    <a:gd name="T13" fmla="*/ 0 60000 65536"/>
                    <a:gd name="T14" fmla="*/ 0 60000 65536"/>
                    <a:gd name="T15" fmla="*/ 0 w 29"/>
                    <a:gd name="T16" fmla="*/ 0 h 26"/>
                    <a:gd name="T17" fmla="*/ 29 w 29"/>
                    <a:gd name="T18" fmla="*/ 26 h 26"/>
                  </a:gdLst>
                  <a:ahLst/>
                  <a:cxnLst>
                    <a:cxn ang="T10">
                      <a:pos x="T0" y="T1"/>
                    </a:cxn>
                    <a:cxn ang="T11">
                      <a:pos x="T2" y="T3"/>
                    </a:cxn>
                    <a:cxn ang="T12">
                      <a:pos x="T4" y="T5"/>
                    </a:cxn>
                    <a:cxn ang="T13">
                      <a:pos x="T6" y="T7"/>
                    </a:cxn>
                    <a:cxn ang="T14">
                      <a:pos x="T8" y="T9"/>
                    </a:cxn>
                  </a:cxnLst>
                  <a:rect l="T15" t="T16" r="T17" b="T18"/>
                  <a:pathLst>
                    <a:path w="29" h="26">
                      <a:moveTo>
                        <a:pt x="1" y="0"/>
                      </a:moveTo>
                      <a:lnTo>
                        <a:pt x="0" y="26"/>
                      </a:lnTo>
                      <a:lnTo>
                        <a:pt x="28" y="26"/>
                      </a:lnTo>
                      <a:lnTo>
                        <a:pt x="29" y="0"/>
                      </a:lnTo>
                      <a:lnTo>
                        <a:pt x="1" y="0"/>
                      </a:lnTo>
                      <a:close/>
                    </a:path>
                  </a:pathLst>
                </a:custGeom>
                <a:solidFill>
                  <a:srgbClr val="FFFF00"/>
                </a:solidFill>
                <a:ln w="0">
                  <a:solidFill>
                    <a:srgbClr val="FFFF00"/>
                  </a:solidFill>
                  <a:round/>
                  <a:headEnd/>
                  <a:tailEnd/>
                </a:ln>
              </p:spPr>
              <p:txBody>
                <a:bodyPr/>
                <a:lstStyle/>
                <a:p>
                  <a:endParaRPr lang="fr-FR"/>
                </a:p>
              </p:txBody>
            </p:sp>
          </p:grpSp>
          <p:grpSp>
            <p:nvGrpSpPr>
              <p:cNvPr id="27773" name="Group 364"/>
              <p:cNvGrpSpPr>
                <a:grpSpLocks/>
              </p:cNvGrpSpPr>
              <p:nvPr/>
            </p:nvGrpSpPr>
            <p:grpSpPr bwMode="auto">
              <a:xfrm>
                <a:off x="3276" y="1952"/>
                <a:ext cx="1574" cy="751"/>
                <a:chOff x="3022" y="1678"/>
                <a:chExt cx="1469" cy="701"/>
              </a:xfrm>
            </p:grpSpPr>
            <p:sp>
              <p:nvSpPr>
                <p:cNvPr id="27809" name="Rectangle 365"/>
                <p:cNvSpPr>
                  <a:spLocks noChangeArrowheads="1"/>
                </p:cNvSpPr>
                <p:nvPr/>
              </p:nvSpPr>
              <p:spPr bwMode="auto">
                <a:xfrm>
                  <a:off x="3022" y="235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10" name="Freeform 366"/>
                <p:cNvSpPr>
                  <a:spLocks/>
                </p:cNvSpPr>
                <p:nvPr/>
              </p:nvSpPr>
              <p:spPr bwMode="auto">
                <a:xfrm>
                  <a:off x="3050" y="2351"/>
                  <a:ext cx="2" cy="26"/>
                </a:xfrm>
                <a:custGeom>
                  <a:avLst/>
                  <a:gdLst>
                    <a:gd name="T0" fmla="*/ 1 w 2"/>
                    <a:gd name="T1" fmla="*/ 0 h 26"/>
                    <a:gd name="T2" fmla="*/ 0 w 2"/>
                    <a:gd name="T3" fmla="*/ 26 h 26"/>
                    <a:gd name="T4" fmla="*/ 1 w 2"/>
                    <a:gd name="T5" fmla="*/ 26 h 26"/>
                    <a:gd name="T6" fmla="*/ 2 w 2"/>
                    <a:gd name="T7" fmla="*/ 0 h 26"/>
                    <a:gd name="T8" fmla="*/ 1 w 2"/>
                    <a:gd name="T9" fmla="*/ 0 h 26"/>
                    <a:gd name="T10" fmla="*/ 0 60000 65536"/>
                    <a:gd name="T11" fmla="*/ 0 60000 65536"/>
                    <a:gd name="T12" fmla="*/ 0 60000 65536"/>
                    <a:gd name="T13" fmla="*/ 0 60000 65536"/>
                    <a:gd name="T14" fmla="*/ 0 60000 65536"/>
                    <a:gd name="T15" fmla="*/ 0 w 2"/>
                    <a:gd name="T16" fmla="*/ 0 h 26"/>
                    <a:gd name="T17" fmla="*/ 2 w 2"/>
                    <a:gd name="T18" fmla="*/ 26 h 26"/>
                  </a:gdLst>
                  <a:ahLst/>
                  <a:cxnLst>
                    <a:cxn ang="T10">
                      <a:pos x="T0" y="T1"/>
                    </a:cxn>
                    <a:cxn ang="T11">
                      <a:pos x="T2" y="T3"/>
                    </a:cxn>
                    <a:cxn ang="T12">
                      <a:pos x="T4" y="T5"/>
                    </a:cxn>
                    <a:cxn ang="T13">
                      <a:pos x="T6" y="T7"/>
                    </a:cxn>
                    <a:cxn ang="T14">
                      <a:pos x="T8" y="T9"/>
                    </a:cxn>
                  </a:cxnLst>
                  <a:rect l="T15" t="T16" r="T17" b="T18"/>
                  <a:pathLst>
                    <a:path w="2" h="26">
                      <a:moveTo>
                        <a:pt x="1" y="0"/>
                      </a:moveTo>
                      <a:lnTo>
                        <a:pt x="0" y="26"/>
                      </a:lnTo>
                      <a:lnTo>
                        <a:pt x="1" y="26"/>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27811" name="Rectangle 367"/>
                <p:cNvSpPr>
                  <a:spLocks noChangeArrowheads="1"/>
                </p:cNvSpPr>
                <p:nvPr/>
              </p:nvSpPr>
              <p:spPr bwMode="auto">
                <a:xfrm>
                  <a:off x="3050" y="235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12" name="Freeform 368"/>
                <p:cNvSpPr>
                  <a:spLocks/>
                </p:cNvSpPr>
                <p:nvPr/>
              </p:nvSpPr>
              <p:spPr bwMode="auto">
                <a:xfrm>
                  <a:off x="3051" y="2351"/>
                  <a:ext cx="7" cy="26"/>
                </a:xfrm>
                <a:custGeom>
                  <a:avLst/>
                  <a:gdLst>
                    <a:gd name="T0" fmla="*/ 1 w 7"/>
                    <a:gd name="T1" fmla="*/ 0 h 26"/>
                    <a:gd name="T2" fmla="*/ 0 w 7"/>
                    <a:gd name="T3" fmla="*/ 26 h 26"/>
                    <a:gd name="T4" fmla="*/ 6 w 7"/>
                    <a:gd name="T5" fmla="*/ 26 h 26"/>
                    <a:gd name="T6" fmla="*/ 7 w 7"/>
                    <a:gd name="T7" fmla="*/ 0 h 26"/>
                    <a:gd name="T8" fmla="*/ 1 w 7"/>
                    <a:gd name="T9" fmla="*/ 0 h 26"/>
                    <a:gd name="T10" fmla="*/ 0 60000 65536"/>
                    <a:gd name="T11" fmla="*/ 0 60000 65536"/>
                    <a:gd name="T12" fmla="*/ 0 60000 65536"/>
                    <a:gd name="T13" fmla="*/ 0 60000 65536"/>
                    <a:gd name="T14" fmla="*/ 0 60000 65536"/>
                    <a:gd name="T15" fmla="*/ 0 w 7"/>
                    <a:gd name="T16" fmla="*/ 0 h 26"/>
                    <a:gd name="T17" fmla="*/ 7 w 7"/>
                    <a:gd name="T18" fmla="*/ 26 h 26"/>
                  </a:gdLst>
                  <a:ahLst/>
                  <a:cxnLst>
                    <a:cxn ang="T10">
                      <a:pos x="T0" y="T1"/>
                    </a:cxn>
                    <a:cxn ang="T11">
                      <a:pos x="T2" y="T3"/>
                    </a:cxn>
                    <a:cxn ang="T12">
                      <a:pos x="T4" y="T5"/>
                    </a:cxn>
                    <a:cxn ang="T13">
                      <a:pos x="T6" y="T7"/>
                    </a:cxn>
                    <a:cxn ang="T14">
                      <a:pos x="T8" y="T9"/>
                    </a:cxn>
                  </a:cxnLst>
                  <a:rect l="T15" t="T16" r="T17" b="T18"/>
                  <a:pathLst>
                    <a:path w="7" h="26">
                      <a:moveTo>
                        <a:pt x="1" y="0"/>
                      </a:moveTo>
                      <a:lnTo>
                        <a:pt x="0" y="26"/>
                      </a:lnTo>
                      <a:lnTo>
                        <a:pt x="6" y="26"/>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7813" name="Rectangle 369"/>
                <p:cNvSpPr>
                  <a:spLocks noChangeArrowheads="1"/>
                </p:cNvSpPr>
                <p:nvPr/>
              </p:nvSpPr>
              <p:spPr bwMode="auto">
                <a:xfrm>
                  <a:off x="3051" y="235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14" name="Freeform 370"/>
                <p:cNvSpPr>
                  <a:spLocks/>
                </p:cNvSpPr>
                <p:nvPr/>
              </p:nvSpPr>
              <p:spPr bwMode="auto">
                <a:xfrm>
                  <a:off x="3070" y="2317"/>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7815" name="Freeform 371"/>
                <p:cNvSpPr>
                  <a:spLocks/>
                </p:cNvSpPr>
                <p:nvPr/>
              </p:nvSpPr>
              <p:spPr bwMode="auto">
                <a:xfrm>
                  <a:off x="3075" y="2317"/>
                  <a:ext cx="19" cy="27"/>
                </a:xfrm>
                <a:custGeom>
                  <a:avLst/>
                  <a:gdLst>
                    <a:gd name="T0" fmla="*/ 1 w 19"/>
                    <a:gd name="T1" fmla="*/ 0 h 27"/>
                    <a:gd name="T2" fmla="*/ 0 w 19"/>
                    <a:gd name="T3" fmla="*/ 27 h 27"/>
                    <a:gd name="T4" fmla="*/ 18 w 19"/>
                    <a:gd name="T5" fmla="*/ 27 h 27"/>
                    <a:gd name="T6" fmla="*/ 19 w 19"/>
                    <a:gd name="T7" fmla="*/ 0 h 27"/>
                    <a:gd name="T8" fmla="*/ 1 w 19"/>
                    <a:gd name="T9" fmla="*/ 0 h 27"/>
                    <a:gd name="T10" fmla="*/ 0 60000 65536"/>
                    <a:gd name="T11" fmla="*/ 0 60000 65536"/>
                    <a:gd name="T12" fmla="*/ 0 60000 65536"/>
                    <a:gd name="T13" fmla="*/ 0 60000 65536"/>
                    <a:gd name="T14" fmla="*/ 0 60000 65536"/>
                    <a:gd name="T15" fmla="*/ 0 w 19"/>
                    <a:gd name="T16" fmla="*/ 0 h 27"/>
                    <a:gd name="T17" fmla="*/ 19 w 19"/>
                    <a:gd name="T18" fmla="*/ 27 h 27"/>
                  </a:gdLst>
                  <a:ahLst/>
                  <a:cxnLst>
                    <a:cxn ang="T10">
                      <a:pos x="T0" y="T1"/>
                    </a:cxn>
                    <a:cxn ang="T11">
                      <a:pos x="T2" y="T3"/>
                    </a:cxn>
                    <a:cxn ang="T12">
                      <a:pos x="T4" y="T5"/>
                    </a:cxn>
                    <a:cxn ang="T13">
                      <a:pos x="T6" y="T7"/>
                    </a:cxn>
                    <a:cxn ang="T14">
                      <a:pos x="T8" y="T9"/>
                    </a:cxn>
                  </a:cxnLst>
                  <a:rect l="T15" t="T16" r="T17" b="T18"/>
                  <a:pathLst>
                    <a:path w="19" h="27">
                      <a:moveTo>
                        <a:pt x="1" y="0"/>
                      </a:moveTo>
                      <a:lnTo>
                        <a:pt x="0" y="27"/>
                      </a:lnTo>
                      <a:lnTo>
                        <a:pt x="18" y="27"/>
                      </a:lnTo>
                      <a:lnTo>
                        <a:pt x="19" y="0"/>
                      </a:lnTo>
                      <a:lnTo>
                        <a:pt x="1" y="0"/>
                      </a:lnTo>
                      <a:close/>
                    </a:path>
                  </a:pathLst>
                </a:custGeom>
                <a:solidFill>
                  <a:srgbClr val="FFFF00"/>
                </a:solidFill>
                <a:ln w="0">
                  <a:solidFill>
                    <a:srgbClr val="FFFF00"/>
                  </a:solidFill>
                  <a:round/>
                  <a:headEnd/>
                  <a:tailEnd/>
                </a:ln>
              </p:spPr>
              <p:txBody>
                <a:bodyPr/>
                <a:lstStyle/>
                <a:p>
                  <a:endParaRPr lang="fr-FR"/>
                </a:p>
              </p:txBody>
            </p:sp>
            <p:sp>
              <p:nvSpPr>
                <p:cNvPr id="27816" name="Rectangle 372"/>
                <p:cNvSpPr>
                  <a:spLocks noChangeArrowheads="1"/>
                </p:cNvSpPr>
                <p:nvPr/>
              </p:nvSpPr>
              <p:spPr bwMode="auto">
                <a:xfrm>
                  <a:off x="3075" y="231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17" name="Freeform 373"/>
                <p:cNvSpPr>
                  <a:spLocks/>
                </p:cNvSpPr>
                <p:nvPr/>
              </p:nvSpPr>
              <p:spPr bwMode="auto">
                <a:xfrm>
                  <a:off x="3093" y="2317"/>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7818" name="Rectangle 374"/>
                <p:cNvSpPr>
                  <a:spLocks noChangeArrowheads="1"/>
                </p:cNvSpPr>
                <p:nvPr/>
              </p:nvSpPr>
              <p:spPr bwMode="auto">
                <a:xfrm>
                  <a:off x="3093" y="231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19" name="Freeform 375"/>
                <p:cNvSpPr>
                  <a:spLocks/>
                </p:cNvSpPr>
                <p:nvPr/>
              </p:nvSpPr>
              <p:spPr bwMode="auto">
                <a:xfrm>
                  <a:off x="3098" y="2317"/>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7820" name="Rectangle 376"/>
                <p:cNvSpPr>
                  <a:spLocks noChangeArrowheads="1"/>
                </p:cNvSpPr>
                <p:nvPr/>
              </p:nvSpPr>
              <p:spPr bwMode="auto">
                <a:xfrm>
                  <a:off x="3098" y="231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21" name="Freeform 377"/>
                <p:cNvSpPr>
                  <a:spLocks/>
                </p:cNvSpPr>
                <p:nvPr/>
              </p:nvSpPr>
              <p:spPr bwMode="auto">
                <a:xfrm>
                  <a:off x="3103" y="2317"/>
                  <a:ext cx="11" cy="27"/>
                </a:xfrm>
                <a:custGeom>
                  <a:avLst/>
                  <a:gdLst>
                    <a:gd name="T0" fmla="*/ 1 w 11"/>
                    <a:gd name="T1" fmla="*/ 0 h 27"/>
                    <a:gd name="T2" fmla="*/ 0 w 11"/>
                    <a:gd name="T3" fmla="*/ 27 h 27"/>
                    <a:gd name="T4" fmla="*/ 10 w 11"/>
                    <a:gd name="T5" fmla="*/ 27 h 27"/>
                    <a:gd name="T6" fmla="*/ 11 w 11"/>
                    <a:gd name="T7" fmla="*/ 0 h 27"/>
                    <a:gd name="T8" fmla="*/ 1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1" y="0"/>
                      </a:moveTo>
                      <a:lnTo>
                        <a:pt x="0" y="27"/>
                      </a:lnTo>
                      <a:lnTo>
                        <a:pt x="10" y="27"/>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27822" name="Rectangle 378"/>
                <p:cNvSpPr>
                  <a:spLocks noChangeArrowheads="1"/>
                </p:cNvSpPr>
                <p:nvPr/>
              </p:nvSpPr>
              <p:spPr bwMode="auto">
                <a:xfrm>
                  <a:off x="3103" y="231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23" name="Freeform 379"/>
                <p:cNvSpPr>
                  <a:spLocks/>
                </p:cNvSpPr>
                <p:nvPr/>
              </p:nvSpPr>
              <p:spPr bwMode="auto">
                <a:xfrm>
                  <a:off x="3156" y="2317"/>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7824" name="Freeform 380"/>
                <p:cNvSpPr>
                  <a:spLocks/>
                </p:cNvSpPr>
                <p:nvPr/>
              </p:nvSpPr>
              <p:spPr bwMode="auto">
                <a:xfrm>
                  <a:off x="3162" y="2317"/>
                  <a:ext cx="13" cy="27"/>
                </a:xfrm>
                <a:custGeom>
                  <a:avLst/>
                  <a:gdLst>
                    <a:gd name="T0" fmla="*/ 1 w 13"/>
                    <a:gd name="T1" fmla="*/ 0 h 27"/>
                    <a:gd name="T2" fmla="*/ 0 w 13"/>
                    <a:gd name="T3" fmla="*/ 27 h 27"/>
                    <a:gd name="T4" fmla="*/ 12 w 13"/>
                    <a:gd name="T5" fmla="*/ 27 h 27"/>
                    <a:gd name="T6" fmla="*/ 13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2"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27825" name="Rectangle 381"/>
                <p:cNvSpPr>
                  <a:spLocks noChangeArrowheads="1"/>
                </p:cNvSpPr>
                <p:nvPr/>
              </p:nvSpPr>
              <p:spPr bwMode="auto">
                <a:xfrm>
                  <a:off x="3162" y="231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26" name="Freeform 382"/>
                <p:cNvSpPr>
                  <a:spLocks/>
                </p:cNvSpPr>
                <p:nvPr/>
              </p:nvSpPr>
              <p:spPr bwMode="auto">
                <a:xfrm>
                  <a:off x="3174" y="2317"/>
                  <a:ext cx="19" cy="27"/>
                </a:xfrm>
                <a:custGeom>
                  <a:avLst/>
                  <a:gdLst>
                    <a:gd name="T0" fmla="*/ 1 w 19"/>
                    <a:gd name="T1" fmla="*/ 0 h 27"/>
                    <a:gd name="T2" fmla="*/ 0 w 19"/>
                    <a:gd name="T3" fmla="*/ 27 h 27"/>
                    <a:gd name="T4" fmla="*/ 18 w 19"/>
                    <a:gd name="T5" fmla="*/ 27 h 27"/>
                    <a:gd name="T6" fmla="*/ 19 w 19"/>
                    <a:gd name="T7" fmla="*/ 0 h 27"/>
                    <a:gd name="T8" fmla="*/ 1 w 19"/>
                    <a:gd name="T9" fmla="*/ 0 h 27"/>
                    <a:gd name="T10" fmla="*/ 0 60000 65536"/>
                    <a:gd name="T11" fmla="*/ 0 60000 65536"/>
                    <a:gd name="T12" fmla="*/ 0 60000 65536"/>
                    <a:gd name="T13" fmla="*/ 0 60000 65536"/>
                    <a:gd name="T14" fmla="*/ 0 60000 65536"/>
                    <a:gd name="T15" fmla="*/ 0 w 19"/>
                    <a:gd name="T16" fmla="*/ 0 h 27"/>
                    <a:gd name="T17" fmla="*/ 19 w 19"/>
                    <a:gd name="T18" fmla="*/ 27 h 27"/>
                  </a:gdLst>
                  <a:ahLst/>
                  <a:cxnLst>
                    <a:cxn ang="T10">
                      <a:pos x="T0" y="T1"/>
                    </a:cxn>
                    <a:cxn ang="T11">
                      <a:pos x="T2" y="T3"/>
                    </a:cxn>
                    <a:cxn ang="T12">
                      <a:pos x="T4" y="T5"/>
                    </a:cxn>
                    <a:cxn ang="T13">
                      <a:pos x="T6" y="T7"/>
                    </a:cxn>
                    <a:cxn ang="T14">
                      <a:pos x="T8" y="T9"/>
                    </a:cxn>
                  </a:cxnLst>
                  <a:rect l="T15" t="T16" r="T17" b="T18"/>
                  <a:pathLst>
                    <a:path w="19" h="27">
                      <a:moveTo>
                        <a:pt x="1" y="0"/>
                      </a:moveTo>
                      <a:lnTo>
                        <a:pt x="0" y="27"/>
                      </a:lnTo>
                      <a:lnTo>
                        <a:pt x="18" y="27"/>
                      </a:lnTo>
                      <a:lnTo>
                        <a:pt x="19" y="0"/>
                      </a:lnTo>
                      <a:lnTo>
                        <a:pt x="1" y="0"/>
                      </a:lnTo>
                      <a:close/>
                    </a:path>
                  </a:pathLst>
                </a:custGeom>
                <a:solidFill>
                  <a:srgbClr val="FFFF00"/>
                </a:solidFill>
                <a:ln w="0">
                  <a:solidFill>
                    <a:srgbClr val="FFFF00"/>
                  </a:solidFill>
                  <a:round/>
                  <a:headEnd/>
                  <a:tailEnd/>
                </a:ln>
              </p:spPr>
              <p:txBody>
                <a:bodyPr/>
                <a:lstStyle/>
                <a:p>
                  <a:endParaRPr lang="fr-FR"/>
                </a:p>
              </p:txBody>
            </p:sp>
            <p:sp>
              <p:nvSpPr>
                <p:cNvPr id="27827" name="Rectangle 383"/>
                <p:cNvSpPr>
                  <a:spLocks noChangeArrowheads="1"/>
                </p:cNvSpPr>
                <p:nvPr/>
              </p:nvSpPr>
              <p:spPr bwMode="auto">
                <a:xfrm>
                  <a:off x="3174" y="231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28" name="Freeform 384"/>
                <p:cNvSpPr>
                  <a:spLocks/>
                </p:cNvSpPr>
                <p:nvPr/>
              </p:nvSpPr>
              <p:spPr bwMode="auto">
                <a:xfrm>
                  <a:off x="3180" y="2323"/>
                  <a:ext cx="27" cy="10"/>
                </a:xfrm>
                <a:custGeom>
                  <a:avLst/>
                  <a:gdLst>
                    <a:gd name="T0" fmla="*/ 0 w 27"/>
                    <a:gd name="T1" fmla="*/ 6 h 10"/>
                    <a:gd name="T2" fmla="*/ 26 w 27"/>
                    <a:gd name="T3" fmla="*/ 10 h 10"/>
                    <a:gd name="T4" fmla="*/ 27 w 27"/>
                    <a:gd name="T5" fmla="*/ 4 h 10"/>
                    <a:gd name="T6" fmla="*/ 1 w 27"/>
                    <a:gd name="T7" fmla="*/ 0 h 10"/>
                    <a:gd name="T8" fmla="*/ 0 w 27"/>
                    <a:gd name="T9" fmla="*/ 6 h 10"/>
                    <a:gd name="T10" fmla="*/ 0 60000 65536"/>
                    <a:gd name="T11" fmla="*/ 0 60000 65536"/>
                    <a:gd name="T12" fmla="*/ 0 60000 65536"/>
                    <a:gd name="T13" fmla="*/ 0 60000 65536"/>
                    <a:gd name="T14" fmla="*/ 0 60000 65536"/>
                    <a:gd name="T15" fmla="*/ 0 w 27"/>
                    <a:gd name="T16" fmla="*/ 0 h 10"/>
                    <a:gd name="T17" fmla="*/ 27 w 27"/>
                    <a:gd name="T18" fmla="*/ 10 h 10"/>
                  </a:gdLst>
                  <a:ahLst/>
                  <a:cxnLst>
                    <a:cxn ang="T10">
                      <a:pos x="T0" y="T1"/>
                    </a:cxn>
                    <a:cxn ang="T11">
                      <a:pos x="T2" y="T3"/>
                    </a:cxn>
                    <a:cxn ang="T12">
                      <a:pos x="T4" y="T5"/>
                    </a:cxn>
                    <a:cxn ang="T13">
                      <a:pos x="T6" y="T7"/>
                    </a:cxn>
                    <a:cxn ang="T14">
                      <a:pos x="T8" y="T9"/>
                    </a:cxn>
                  </a:cxnLst>
                  <a:rect l="T15" t="T16" r="T17" b="T18"/>
                  <a:pathLst>
                    <a:path w="27" h="10">
                      <a:moveTo>
                        <a:pt x="0" y="6"/>
                      </a:moveTo>
                      <a:lnTo>
                        <a:pt x="26" y="10"/>
                      </a:lnTo>
                      <a:lnTo>
                        <a:pt x="27" y="4"/>
                      </a:lnTo>
                      <a:lnTo>
                        <a:pt x="1" y="0"/>
                      </a:lnTo>
                      <a:lnTo>
                        <a:pt x="0" y="6"/>
                      </a:lnTo>
                      <a:close/>
                    </a:path>
                  </a:pathLst>
                </a:custGeom>
                <a:solidFill>
                  <a:srgbClr val="FFFF00"/>
                </a:solidFill>
                <a:ln w="0">
                  <a:solidFill>
                    <a:srgbClr val="FFFF00"/>
                  </a:solidFill>
                  <a:round/>
                  <a:headEnd/>
                  <a:tailEnd/>
                </a:ln>
              </p:spPr>
              <p:txBody>
                <a:bodyPr/>
                <a:lstStyle/>
                <a:p>
                  <a:endParaRPr lang="fr-FR"/>
                </a:p>
              </p:txBody>
            </p:sp>
            <p:sp>
              <p:nvSpPr>
                <p:cNvPr id="27829" name="Freeform 385"/>
                <p:cNvSpPr>
                  <a:spLocks/>
                </p:cNvSpPr>
                <p:nvPr/>
              </p:nvSpPr>
              <p:spPr bwMode="auto">
                <a:xfrm>
                  <a:off x="3179" y="2318"/>
                  <a:ext cx="26" cy="27"/>
                </a:xfrm>
                <a:custGeom>
                  <a:avLst/>
                  <a:gdLst>
                    <a:gd name="T0" fmla="*/ 13 w 26"/>
                    <a:gd name="T1" fmla="*/ 0 h 27"/>
                    <a:gd name="T2" fmla="*/ 0 w 26"/>
                    <a:gd name="T3" fmla="*/ 11 h 27"/>
                    <a:gd name="T4" fmla="*/ 13 w 26"/>
                    <a:gd name="T5" fmla="*/ 27 h 27"/>
                    <a:gd name="T6" fmla="*/ 26 w 26"/>
                    <a:gd name="T7" fmla="*/ 15 h 27"/>
                    <a:gd name="T8" fmla="*/ 13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3" y="0"/>
                      </a:moveTo>
                      <a:lnTo>
                        <a:pt x="0" y="11"/>
                      </a:lnTo>
                      <a:lnTo>
                        <a:pt x="13" y="27"/>
                      </a:lnTo>
                      <a:lnTo>
                        <a:pt x="26" y="15"/>
                      </a:lnTo>
                      <a:lnTo>
                        <a:pt x="13" y="0"/>
                      </a:lnTo>
                      <a:close/>
                    </a:path>
                  </a:pathLst>
                </a:custGeom>
                <a:solidFill>
                  <a:srgbClr val="FFFF00"/>
                </a:solidFill>
                <a:ln w="0">
                  <a:solidFill>
                    <a:srgbClr val="FFFF00"/>
                  </a:solidFill>
                  <a:round/>
                  <a:headEnd/>
                  <a:tailEnd/>
                </a:ln>
              </p:spPr>
              <p:txBody>
                <a:bodyPr/>
                <a:lstStyle/>
                <a:p>
                  <a:endParaRPr lang="fr-FR"/>
                </a:p>
              </p:txBody>
            </p:sp>
            <p:sp>
              <p:nvSpPr>
                <p:cNvPr id="27830" name="Freeform 386"/>
                <p:cNvSpPr>
                  <a:spLocks/>
                </p:cNvSpPr>
                <p:nvPr/>
              </p:nvSpPr>
              <p:spPr bwMode="auto">
                <a:xfrm>
                  <a:off x="3213" y="2283"/>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7831" name="Freeform 387"/>
                <p:cNvSpPr>
                  <a:spLocks/>
                </p:cNvSpPr>
                <p:nvPr/>
              </p:nvSpPr>
              <p:spPr bwMode="auto">
                <a:xfrm>
                  <a:off x="3218" y="2283"/>
                  <a:ext cx="25" cy="27"/>
                </a:xfrm>
                <a:custGeom>
                  <a:avLst/>
                  <a:gdLst>
                    <a:gd name="T0" fmla="*/ 1 w 25"/>
                    <a:gd name="T1" fmla="*/ 0 h 27"/>
                    <a:gd name="T2" fmla="*/ 0 w 25"/>
                    <a:gd name="T3" fmla="*/ 27 h 27"/>
                    <a:gd name="T4" fmla="*/ 24 w 25"/>
                    <a:gd name="T5" fmla="*/ 27 h 27"/>
                    <a:gd name="T6" fmla="*/ 25 w 25"/>
                    <a:gd name="T7" fmla="*/ 0 h 27"/>
                    <a:gd name="T8" fmla="*/ 1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 y="0"/>
                      </a:moveTo>
                      <a:lnTo>
                        <a:pt x="0" y="27"/>
                      </a:lnTo>
                      <a:lnTo>
                        <a:pt x="24" y="27"/>
                      </a:lnTo>
                      <a:lnTo>
                        <a:pt x="25" y="0"/>
                      </a:lnTo>
                      <a:lnTo>
                        <a:pt x="1" y="0"/>
                      </a:lnTo>
                      <a:close/>
                    </a:path>
                  </a:pathLst>
                </a:custGeom>
                <a:solidFill>
                  <a:srgbClr val="FFFF00"/>
                </a:solidFill>
                <a:ln w="0">
                  <a:solidFill>
                    <a:srgbClr val="FFFF00"/>
                  </a:solidFill>
                  <a:round/>
                  <a:headEnd/>
                  <a:tailEnd/>
                </a:ln>
              </p:spPr>
              <p:txBody>
                <a:bodyPr/>
                <a:lstStyle/>
                <a:p>
                  <a:endParaRPr lang="fr-FR"/>
                </a:p>
              </p:txBody>
            </p:sp>
            <p:sp>
              <p:nvSpPr>
                <p:cNvPr id="27832" name="Rectangle 388"/>
                <p:cNvSpPr>
                  <a:spLocks noChangeArrowheads="1"/>
                </p:cNvSpPr>
                <p:nvPr/>
              </p:nvSpPr>
              <p:spPr bwMode="auto">
                <a:xfrm>
                  <a:off x="3218" y="228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33" name="Freeform 389"/>
                <p:cNvSpPr>
                  <a:spLocks/>
                </p:cNvSpPr>
                <p:nvPr/>
              </p:nvSpPr>
              <p:spPr bwMode="auto">
                <a:xfrm>
                  <a:off x="3242" y="2283"/>
                  <a:ext cx="15" cy="27"/>
                </a:xfrm>
                <a:custGeom>
                  <a:avLst/>
                  <a:gdLst>
                    <a:gd name="T0" fmla="*/ 1 w 15"/>
                    <a:gd name="T1" fmla="*/ 0 h 27"/>
                    <a:gd name="T2" fmla="*/ 0 w 15"/>
                    <a:gd name="T3" fmla="*/ 27 h 27"/>
                    <a:gd name="T4" fmla="*/ 13 w 15"/>
                    <a:gd name="T5" fmla="*/ 27 h 27"/>
                    <a:gd name="T6" fmla="*/ 15 w 15"/>
                    <a:gd name="T7" fmla="*/ 0 h 27"/>
                    <a:gd name="T8" fmla="*/ 1 w 15"/>
                    <a:gd name="T9" fmla="*/ 0 h 27"/>
                    <a:gd name="T10" fmla="*/ 0 60000 65536"/>
                    <a:gd name="T11" fmla="*/ 0 60000 65536"/>
                    <a:gd name="T12" fmla="*/ 0 60000 65536"/>
                    <a:gd name="T13" fmla="*/ 0 60000 65536"/>
                    <a:gd name="T14" fmla="*/ 0 60000 65536"/>
                    <a:gd name="T15" fmla="*/ 0 w 15"/>
                    <a:gd name="T16" fmla="*/ 0 h 27"/>
                    <a:gd name="T17" fmla="*/ 15 w 15"/>
                    <a:gd name="T18" fmla="*/ 27 h 27"/>
                  </a:gdLst>
                  <a:ahLst/>
                  <a:cxnLst>
                    <a:cxn ang="T10">
                      <a:pos x="T0" y="T1"/>
                    </a:cxn>
                    <a:cxn ang="T11">
                      <a:pos x="T2" y="T3"/>
                    </a:cxn>
                    <a:cxn ang="T12">
                      <a:pos x="T4" y="T5"/>
                    </a:cxn>
                    <a:cxn ang="T13">
                      <a:pos x="T6" y="T7"/>
                    </a:cxn>
                    <a:cxn ang="T14">
                      <a:pos x="T8" y="T9"/>
                    </a:cxn>
                  </a:cxnLst>
                  <a:rect l="T15" t="T16" r="T17" b="T18"/>
                  <a:pathLst>
                    <a:path w="15" h="27">
                      <a:moveTo>
                        <a:pt x="1" y="0"/>
                      </a:moveTo>
                      <a:lnTo>
                        <a:pt x="0" y="27"/>
                      </a:lnTo>
                      <a:lnTo>
                        <a:pt x="13" y="27"/>
                      </a:lnTo>
                      <a:lnTo>
                        <a:pt x="15" y="0"/>
                      </a:lnTo>
                      <a:lnTo>
                        <a:pt x="1" y="0"/>
                      </a:lnTo>
                      <a:close/>
                    </a:path>
                  </a:pathLst>
                </a:custGeom>
                <a:solidFill>
                  <a:srgbClr val="FFFF00"/>
                </a:solidFill>
                <a:ln w="0">
                  <a:solidFill>
                    <a:srgbClr val="FFFF00"/>
                  </a:solidFill>
                  <a:round/>
                  <a:headEnd/>
                  <a:tailEnd/>
                </a:ln>
              </p:spPr>
              <p:txBody>
                <a:bodyPr/>
                <a:lstStyle/>
                <a:p>
                  <a:endParaRPr lang="fr-FR"/>
                </a:p>
              </p:txBody>
            </p:sp>
            <p:sp>
              <p:nvSpPr>
                <p:cNvPr id="27834" name="Rectangle 390"/>
                <p:cNvSpPr>
                  <a:spLocks noChangeArrowheads="1"/>
                </p:cNvSpPr>
                <p:nvPr/>
              </p:nvSpPr>
              <p:spPr bwMode="auto">
                <a:xfrm>
                  <a:off x="3242" y="228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35" name="Freeform 391"/>
                <p:cNvSpPr>
                  <a:spLocks/>
                </p:cNvSpPr>
                <p:nvPr/>
              </p:nvSpPr>
              <p:spPr bwMode="auto">
                <a:xfrm>
                  <a:off x="3267" y="2259"/>
                  <a:ext cx="25" cy="13"/>
                </a:xfrm>
                <a:custGeom>
                  <a:avLst/>
                  <a:gdLst>
                    <a:gd name="T0" fmla="*/ 0 w 25"/>
                    <a:gd name="T1" fmla="*/ 5 h 13"/>
                    <a:gd name="T2" fmla="*/ 24 w 25"/>
                    <a:gd name="T3" fmla="*/ 13 h 13"/>
                    <a:gd name="T4" fmla="*/ 25 w 25"/>
                    <a:gd name="T5" fmla="*/ 9 h 13"/>
                    <a:gd name="T6" fmla="*/ 1 w 25"/>
                    <a:gd name="T7" fmla="*/ 0 h 13"/>
                    <a:gd name="T8" fmla="*/ 0 w 25"/>
                    <a:gd name="T9" fmla="*/ 5 h 13"/>
                    <a:gd name="T10" fmla="*/ 0 60000 65536"/>
                    <a:gd name="T11" fmla="*/ 0 60000 65536"/>
                    <a:gd name="T12" fmla="*/ 0 60000 65536"/>
                    <a:gd name="T13" fmla="*/ 0 60000 65536"/>
                    <a:gd name="T14" fmla="*/ 0 60000 65536"/>
                    <a:gd name="T15" fmla="*/ 0 w 25"/>
                    <a:gd name="T16" fmla="*/ 0 h 13"/>
                    <a:gd name="T17" fmla="*/ 25 w 25"/>
                    <a:gd name="T18" fmla="*/ 13 h 13"/>
                  </a:gdLst>
                  <a:ahLst/>
                  <a:cxnLst>
                    <a:cxn ang="T10">
                      <a:pos x="T0" y="T1"/>
                    </a:cxn>
                    <a:cxn ang="T11">
                      <a:pos x="T2" y="T3"/>
                    </a:cxn>
                    <a:cxn ang="T12">
                      <a:pos x="T4" y="T5"/>
                    </a:cxn>
                    <a:cxn ang="T13">
                      <a:pos x="T6" y="T7"/>
                    </a:cxn>
                    <a:cxn ang="T14">
                      <a:pos x="T8" y="T9"/>
                    </a:cxn>
                  </a:cxnLst>
                  <a:rect l="T15" t="T16" r="T17" b="T18"/>
                  <a:pathLst>
                    <a:path w="25" h="13">
                      <a:moveTo>
                        <a:pt x="0" y="5"/>
                      </a:moveTo>
                      <a:lnTo>
                        <a:pt x="24" y="13"/>
                      </a:lnTo>
                      <a:lnTo>
                        <a:pt x="25" y="9"/>
                      </a:lnTo>
                      <a:lnTo>
                        <a:pt x="1" y="0"/>
                      </a:lnTo>
                      <a:lnTo>
                        <a:pt x="0" y="5"/>
                      </a:lnTo>
                      <a:close/>
                    </a:path>
                  </a:pathLst>
                </a:custGeom>
                <a:solidFill>
                  <a:srgbClr val="FFFF00"/>
                </a:solidFill>
                <a:ln w="0">
                  <a:solidFill>
                    <a:srgbClr val="FFFF00"/>
                  </a:solidFill>
                  <a:round/>
                  <a:headEnd/>
                  <a:tailEnd/>
                </a:ln>
              </p:spPr>
              <p:txBody>
                <a:bodyPr/>
                <a:lstStyle/>
                <a:p>
                  <a:endParaRPr lang="fr-FR"/>
                </a:p>
              </p:txBody>
            </p:sp>
            <p:sp>
              <p:nvSpPr>
                <p:cNvPr id="27836" name="Freeform 392"/>
                <p:cNvSpPr>
                  <a:spLocks/>
                </p:cNvSpPr>
                <p:nvPr/>
              </p:nvSpPr>
              <p:spPr bwMode="auto">
                <a:xfrm>
                  <a:off x="3279" y="2250"/>
                  <a:ext cx="11" cy="26"/>
                </a:xfrm>
                <a:custGeom>
                  <a:avLst/>
                  <a:gdLst>
                    <a:gd name="T0" fmla="*/ 1 w 11"/>
                    <a:gd name="T1" fmla="*/ 0 h 26"/>
                    <a:gd name="T2" fmla="*/ 0 w 11"/>
                    <a:gd name="T3" fmla="*/ 26 h 26"/>
                    <a:gd name="T4" fmla="*/ 10 w 11"/>
                    <a:gd name="T5" fmla="*/ 26 h 26"/>
                    <a:gd name="T6" fmla="*/ 11 w 11"/>
                    <a:gd name="T7" fmla="*/ 0 h 26"/>
                    <a:gd name="T8" fmla="*/ 1 w 11"/>
                    <a:gd name="T9" fmla="*/ 0 h 26"/>
                    <a:gd name="T10" fmla="*/ 0 60000 65536"/>
                    <a:gd name="T11" fmla="*/ 0 60000 65536"/>
                    <a:gd name="T12" fmla="*/ 0 60000 65536"/>
                    <a:gd name="T13" fmla="*/ 0 60000 65536"/>
                    <a:gd name="T14" fmla="*/ 0 60000 65536"/>
                    <a:gd name="T15" fmla="*/ 0 w 11"/>
                    <a:gd name="T16" fmla="*/ 0 h 26"/>
                    <a:gd name="T17" fmla="*/ 11 w 11"/>
                    <a:gd name="T18" fmla="*/ 26 h 26"/>
                  </a:gdLst>
                  <a:ahLst/>
                  <a:cxnLst>
                    <a:cxn ang="T10">
                      <a:pos x="T0" y="T1"/>
                    </a:cxn>
                    <a:cxn ang="T11">
                      <a:pos x="T2" y="T3"/>
                    </a:cxn>
                    <a:cxn ang="T12">
                      <a:pos x="T4" y="T5"/>
                    </a:cxn>
                    <a:cxn ang="T13">
                      <a:pos x="T6" y="T7"/>
                    </a:cxn>
                    <a:cxn ang="T14">
                      <a:pos x="T8" y="T9"/>
                    </a:cxn>
                  </a:cxnLst>
                  <a:rect l="T15" t="T16" r="T17" b="T18"/>
                  <a:pathLst>
                    <a:path w="11" h="26">
                      <a:moveTo>
                        <a:pt x="1" y="0"/>
                      </a:moveTo>
                      <a:lnTo>
                        <a:pt x="0" y="26"/>
                      </a:lnTo>
                      <a:lnTo>
                        <a:pt x="10" y="26"/>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27837" name="Freeform 393"/>
                <p:cNvSpPr>
                  <a:spLocks/>
                </p:cNvSpPr>
                <p:nvPr/>
              </p:nvSpPr>
              <p:spPr bwMode="auto">
                <a:xfrm>
                  <a:off x="3267" y="2251"/>
                  <a:ext cx="24" cy="27"/>
                </a:xfrm>
                <a:custGeom>
                  <a:avLst/>
                  <a:gdLst>
                    <a:gd name="T0" fmla="*/ 0 w 24"/>
                    <a:gd name="T1" fmla="*/ 8 h 27"/>
                    <a:gd name="T2" fmla="*/ 12 w 24"/>
                    <a:gd name="T3" fmla="*/ 0 h 27"/>
                    <a:gd name="T4" fmla="*/ 24 w 24"/>
                    <a:gd name="T5" fmla="*/ 17 h 27"/>
                    <a:gd name="T6" fmla="*/ 12 w 24"/>
                    <a:gd name="T7" fmla="*/ 27 h 27"/>
                    <a:gd name="T8" fmla="*/ 0 w 24"/>
                    <a:gd name="T9" fmla="*/ 8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8"/>
                      </a:moveTo>
                      <a:lnTo>
                        <a:pt x="12" y="0"/>
                      </a:lnTo>
                      <a:lnTo>
                        <a:pt x="24" y="17"/>
                      </a:lnTo>
                      <a:lnTo>
                        <a:pt x="12" y="27"/>
                      </a:lnTo>
                      <a:lnTo>
                        <a:pt x="0" y="8"/>
                      </a:lnTo>
                      <a:close/>
                    </a:path>
                  </a:pathLst>
                </a:custGeom>
                <a:solidFill>
                  <a:srgbClr val="FFFF00"/>
                </a:solidFill>
                <a:ln w="0">
                  <a:solidFill>
                    <a:srgbClr val="FFFF00"/>
                  </a:solidFill>
                  <a:round/>
                  <a:headEnd/>
                  <a:tailEnd/>
                </a:ln>
              </p:spPr>
              <p:txBody>
                <a:bodyPr/>
                <a:lstStyle/>
                <a:p>
                  <a:endParaRPr lang="fr-FR"/>
                </a:p>
              </p:txBody>
            </p:sp>
            <p:sp>
              <p:nvSpPr>
                <p:cNvPr id="27838" name="Freeform 394"/>
                <p:cNvSpPr>
                  <a:spLocks/>
                </p:cNvSpPr>
                <p:nvPr/>
              </p:nvSpPr>
              <p:spPr bwMode="auto">
                <a:xfrm>
                  <a:off x="3289" y="2250"/>
                  <a:ext cx="3" cy="26"/>
                </a:xfrm>
                <a:custGeom>
                  <a:avLst/>
                  <a:gdLst>
                    <a:gd name="T0" fmla="*/ 1 w 3"/>
                    <a:gd name="T1" fmla="*/ 0 h 26"/>
                    <a:gd name="T2" fmla="*/ 0 w 3"/>
                    <a:gd name="T3" fmla="*/ 26 h 26"/>
                    <a:gd name="T4" fmla="*/ 2 w 3"/>
                    <a:gd name="T5" fmla="*/ 26 h 26"/>
                    <a:gd name="T6" fmla="*/ 3 w 3"/>
                    <a:gd name="T7" fmla="*/ 0 h 26"/>
                    <a:gd name="T8" fmla="*/ 1 w 3"/>
                    <a:gd name="T9" fmla="*/ 0 h 26"/>
                    <a:gd name="T10" fmla="*/ 0 60000 65536"/>
                    <a:gd name="T11" fmla="*/ 0 60000 65536"/>
                    <a:gd name="T12" fmla="*/ 0 60000 65536"/>
                    <a:gd name="T13" fmla="*/ 0 60000 65536"/>
                    <a:gd name="T14" fmla="*/ 0 60000 65536"/>
                    <a:gd name="T15" fmla="*/ 0 w 3"/>
                    <a:gd name="T16" fmla="*/ 0 h 26"/>
                    <a:gd name="T17" fmla="*/ 3 w 3"/>
                    <a:gd name="T18" fmla="*/ 26 h 26"/>
                  </a:gdLst>
                  <a:ahLst/>
                  <a:cxnLst>
                    <a:cxn ang="T10">
                      <a:pos x="T0" y="T1"/>
                    </a:cxn>
                    <a:cxn ang="T11">
                      <a:pos x="T2" y="T3"/>
                    </a:cxn>
                    <a:cxn ang="T12">
                      <a:pos x="T4" y="T5"/>
                    </a:cxn>
                    <a:cxn ang="T13">
                      <a:pos x="T6" y="T7"/>
                    </a:cxn>
                    <a:cxn ang="T14">
                      <a:pos x="T8" y="T9"/>
                    </a:cxn>
                  </a:cxnLst>
                  <a:rect l="T15" t="T16" r="T17" b="T18"/>
                  <a:pathLst>
                    <a:path w="3" h="26">
                      <a:moveTo>
                        <a:pt x="1" y="0"/>
                      </a:moveTo>
                      <a:lnTo>
                        <a:pt x="0" y="26"/>
                      </a:lnTo>
                      <a:lnTo>
                        <a:pt x="2" y="26"/>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7839" name="Rectangle 395"/>
                <p:cNvSpPr>
                  <a:spLocks noChangeArrowheads="1"/>
                </p:cNvSpPr>
                <p:nvPr/>
              </p:nvSpPr>
              <p:spPr bwMode="auto">
                <a:xfrm>
                  <a:off x="3289" y="225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40" name="Freeform 396"/>
                <p:cNvSpPr>
                  <a:spLocks/>
                </p:cNvSpPr>
                <p:nvPr/>
              </p:nvSpPr>
              <p:spPr bwMode="auto">
                <a:xfrm>
                  <a:off x="3291" y="2250"/>
                  <a:ext cx="11" cy="26"/>
                </a:xfrm>
                <a:custGeom>
                  <a:avLst/>
                  <a:gdLst>
                    <a:gd name="T0" fmla="*/ 1 w 11"/>
                    <a:gd name="T1" fmla="*/ 0 h 26"/>
                    <a:gd name="T2" fmla="*/ 0 w 11"/>
                    <a:gd name="T3" fmla="*/ 26 h 26"/>
                    <a:gd name="T4" fmla="*/ 10 w 11"/>
                    <a:gd name="T5" fmla="*/ 26 h 26"/>
                    <a:gd name="T6" fmla="*/ 11 w 11"/>
                    <a:gd name="T7" fmla="*/ 0 h 26"/>
                    <a:gd name="T8" fmla="*/ 1 w 11"/>
                    <a:gd name="T9" fmla="*/ 0 h 26"/>
                    <a:gd name="T10" fmla="*/ 0 60000 65536"/>
                    <a:gd name="T11" fmla="*/ 0 60000 65536"/>
                    <a:gd name="T12" fmla="*/ 0 60000 65536"/>
                    <a:gd name="T13" fmla="*/ 0 60000 65536"/>
                    <a:gd name="T14" fmla="*/ 0 60000 65536"/>
                    <a:gd name="T15" fmla="*/ 0 w 11"/>
                    <a:gd name="T16" fmla="*/ 0 h 26"/>
                    <a:gd name="T17" fmla="*/ 11 w 11"/>
                    <a:gd name="T18" fmla="*/ 26 h 26"/>
                  </a:gdLst>
                  <a:ahLst/>
                  <a:cxnLst>
                    <a:cxn ang="T10">
                      <a:pos x="T0" y="T1"/>
                    </a:cxn>
                    <a:cxn ang="T11">
                      <a:pos x="T2" y="T3"/>
                    </a:cxn>
                    <a:cxn ang="T12">
                      <a:pos x="T4" y="T5"/>
                    </a:cxn>
                    <a:cxn ang="T13">
                      <a:pos x="T6" y="T7"/>
                    </a:cxn>
                    <a:cxn ang="T14">
                      <a:pos x="T8" y="T9"/>
                    </a:cxn>
                  </a:cxnLst>
                  <a:rect l="T15" t="T16" r="T17" b="T18"/>
                  <a:pathLst>
                    <a:path w="11" h="26">
                      <a:moveTo>
                        <a:pt x="1" y="0"/>
                      </a:moveTo>
                      <a:lnTo>
                        <a:pt x="0" y="26"/>
                      </a:lnTo>
                      <a:lnTo>
                        <a:pt x="10" y="26"/>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27841" name="Rectangle 397"/>
                <p:cNvSpPr>
                  <a:spLocks noChangeArrowheads="1"/>
                </p:cNvSpPr>
                <p:nvPr/>
              </p:nvSpPr>
              <p:spPr bwMode="auto">
                <a:xfrm>
                  <a:off x="3291" y="225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42" name="Freeform 398"/>
                <p:cNvSpPr>
                  <a:spLocks/>
                </p:cNvSpPr>
                <p:nvPr/>
              </p:nvSpPr>
              <p:spPr bwMode="auto">
                <a:xfrm>
                  <a:off x="3301" y="2250"/>
                  <a:ext cx="5" cy="26"/>
                </a:xfrm>
                <a:custGeom>
                  <a:avLst/>
                  <a:gdLst>
                    <a:gd name="T0" fmla="*/ 1 w 5"/>
                    <a:gd name="T1" fmla="*/ 0 h 26"/>
                    <a:gd name="T2" fmla="*/ 0 w 5"/>
                    <a:gd name="T3" fmla="*/ 26 h 26"/>
                    <a:gd name="T4" fmla="*/ 4 w 5"/>
                    <a:gd name="T5" fmla="*/ 26 h 26"/>
                    <a:gd name="T6" fmla="*/ 5 w 5"/>
                    <a:gd name="T7" fmla="*/ 0 h 26"/>
                    <a:gd name="T8" fmla="*/ 1 w 5"/>
                    <a:gd name="T9" fmla="*/ 0 h 26"/>
                    <a:gd name="T10" fmla="*/ 0 60000 65536"/>
                    <a:gd name="T11" fmla="*/ 0 60000 65536"/>
                    <a:gd name="T12" fmla="*/ 0 60000 65536"/>
                    <a:gd name="T13" fmla="*/ 0 60000 65536"/>
                    <a:gd name="T14" fmla="*/ 0 60000 65536"/>
                    <a:gd name="T15" fmla="*/ 0 w 5"/>
                    <a:gd name="T16" fmla="*/ 0 h 26"/>
                    <a:gd name="T17" fmla="*/ 5 w 5"/>
                    <a:gd name="T18" fmla="*/ 26 h 26"/>
                  </a:gdLst>
                  <a:ahLst/>
                  <a:cxnLst>
                    <a:cxn ang="T10">
                      <a:pos x="T0" y="T1"/>
                    </a:cxn>
                    <a:cxn ang="T11">
                      <a:pos x="T2" y="T3"/>
                    </a:cxn>
                    <a:cxn ang="T12">
                      <a:pos x="T4" y="T5"/>
                    </a:cxn>
                    <a:cxn ang="T13">
                      <a:pos x="T6" y="T7"/>
                    </a:cxn>
                    <a:cxn ang="T14">
                      <a:pos x="T8" y="T9"/>
                    </a:cxn>
                  </a:cxnLst>
                  <a:rect l="T15" t="T16" r="T17" b="T18"/>
                  <a:pathLst>
                    <a:path w="5" h="26">
                      <a:moveTo>
                        <a:pt x="1" y="0"/>
                      </a:moveTo>
                      <a:lnTo>
                        <a:pt x="0" y="26"/>
                      </a:lnTo>
                      <a:lnTo>
                        <a:pt x="4" y="26"/>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7843" name="Rectangle 399"/>
                <p:cNvSpPr>
                  <a:spLocks noChangeArrowheads="1"/>
                </p:cNvSpPr>
                <p:nvPr/>
              </p:nvSpPr>
              <p:spPr bwMode="auto">
                <a:xfrm>
                  <a:off x="3301" y="225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44" name="Freeform 400"/>
                <p:cNvSpPr>
                  <a:spLocks/>
                </p:cNvSpPr>
                <p:nvPr/>
              </p:nvSpPr>
              <p:spPr bwMode="auto">
                <a:xfrm>
                  <a:off x="3305" y="2250"/>
                  <a:ext cx="11" cy="26"/>
                </a:xfrm>
                <a:custGeom>
                  <a:avLst/>
                  <a:gdLst>
                    <a:gd name="T0" fmla="*/ 1 w 11"/>
                    <a:gd name="T1" fmla="*/ 0 h 26"/>
                    <a:gd name="T2" fmla="*/ 0 w 11"/>
                    <a:gd name="T3" fmla="*/ 26 h 26"/>
                    <a:gd name="T4" fmla="*/ 10 w 11"/>
                    <a:gd name="T5" fmla="*/ 26 h 26"/>
                    <a:gd name="T6" fmla="*/ 11 w 11"/>
                    <a:gd name="T7" fmla="*/ 0 h 26"/>
                    <a:gd name="T8" fmla="*/ 1 w 11"/>
                    <a:gd name="T9" fmla="*/ 0 h 26"/>
                    <a:gd name="T10" fmla="*/ 0 60000 65536"/>
                    <a:gd name="T11" fmla="*/ 0 60000 65536"/>
                    <a:gd name="T12" fmla="*/ 0 60000 65536"/>
                    <a:gd name="T13" fmla="*/ 0 60000 65536"/>
                    <a:gd name="T14" fmla="*/ 0 60000 65536"/>
                    <a:gd name="T15" fmla="*/ 0 w 11"/>
                    <a:gd name="T16" fmla="*/ 0 h 26"/>
                    <a:gd name="T17" fmla="*/ 11 w 11"/>
                    <a:gd name="T18" fmla="*/ 26 h 26"/>
                  </a:gdLst>
                  <a:ahLst/>
                  <a:cxnLst>
                    <a:cxn ang="T10">
                      <a:pos x="T0" y="T1"/>
                    </a:cxn>
                    <a:cxn ang="T11">
                      <a:pos x="T2" y="T3"/>
                    </a:cxn>
                    <a:cxn ang="T12">
                      <a:pos x="T4" y="T5"/>
                    </a:cxn>
                    <a:cxn ang="T13">
                      <a:pos x="T6" y="T7"/>
                    </a:cxn>
                    <a:cxn ang="T14">
                      <a:pos x="T8" y="T9"/>
                    </a:cxn>
                  </a:cxnLst>
                  <a:rect l="T15" t="T16" r="T17" b="T18"/>
                  <a:pathLst>
                    <a:path w="11" h="26">
                      <a:moveTo>
                        <a:pt x="1" y="0"/>
                      </a:moveTo>
                      <a:lnTo>
                        <a:pt x="0" y="26"/>
                      </a:lnTo>
                      <a:lnTo>
                        <a:pt x="10" y="26"/>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27845" name="Rectangle 401"/>
                <p:cNvSpPr>
                  <a:spLocks noChangeArrowheads="1"/>
                </p:cNvSpPr>
                <p:nvPr/>
              </p:nvSpPr>
              <p:spPr bwMode="auto">
                <a:xfrm>
                  <a:off x="3305" y="225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46" name="Freeform 402"/>
                <p:cNvSpPr>
                  <a:spLocks/>
                </p:cNvSpPr>
                <p:nvPr/>
              </p:nvSpPr>
              <p:spPr bwMode="auto">
                <a:xfrm>
                  <a:off x="3315" y="2250"/>
                  <a:ext cx="4" cy="26"/>
                </a:xfrm>
                <a:custGeom>
                  <a:avLst/>
                  <a:gdLst>
                    <a:gd name="T0" fmla="*/ 1 w 4"/>
                    <a:gd name="T1" fmla="*/ 0 h 26"/>
                    <a:gd name="T2" fmla="*/ 0 w 4"/>
                    <a:gd name="T3" fmla="*/ 26 h 26"/>
                    <a:gd name="T4" fmla="*/ 3 w 4"/>
                    <a:gd name="T5" fmla="*/ 26 h 26"/>
                    <a:gd name="T6" fmla="*/ 4 w 4"/>
                    <a:gd name="T7" fmla="*/ 0 h 26"/>
                    <a:gd name="T8" fmla="*/ 1 w 4"/>
                    <a:gd name="T9" fmla="*/ 0 h 26"/>
                    <a:gd name="T10" fmla="*/ 0 60000 65536"/>
                    <a:gd name="T11" fmla="*/ 0 60000 65536"/>
                    <a:gd name="T12" fmla="*/ 0 60000 65536"/>
                    <a:gd name="T13" fmla="*/ 0 60000 65536"/>
                    <a:gd name="T14" fmla="*/ 0 60000 65536"/>
                    <a:gd name="T15" fmla="*/ 0 w 4"/>
                    <a:gd name="T16" fmla="*/ 0 h 26"/>
                    <a:gd name="T17" fmla="*/ 4 w 4"/>
                    <a:gd name="T18" fmla="*/ 26 h 26"/>
                  </a:gdLst>
                  <a:ahLst/>
                  <a:cxnLst>
                    <a:cxn ang="T10">
                      <a:pos x="T0" y="T1"/>
                    </a:cxn>
                    <a:cxn ang="T11">
                      <a:pos x="T2" y="T3"/>
                    </a:cxn>
                    <a:cxn ang="T12">
                      <a:pos x="T4" y="T5"/>
                    </a:cxn>
                    <a:cxn ang="T13">
                      <a:pos x="T6" y="T7"/>
                    </a:cxn>
                    <a:cxn ang="T14">
                      <a:pos x="T8" y="T9"/>
                    </a:cxn>
                  </a:cxnLst>
                  <a:rect l="T15" t="T16" r="T17" b="T18"/>
                  <a:pathLst>
                    <a:path w="4" h="26">
                      <a:moveTo>
                        <a:pt x="1" y="0"/>
                      </a:moveTo>
                      <a:lnTo>
                        <a:pt x="0" y="26"/>
                      </a:lnTo>
                      <a:lnTo>
                        <a:pt x="3" y="26"/>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7847" name="Rectangle 403"/>
                <p:cNvSpPr>
                  <a:spLocks noChangeArrowheads="1"/>
                </p:cNvSpPr>
                <p:nvPr/>
              </p:nvSpPr>
              <p:spPr bwMode="auto">
                <a:xfrm>
                  <a:off x="3315" y="225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48" name="Freeform 404"/>
                <p:cNvSpPr>
                  <a:spLocks/>
                </p:cNvSpPr>
                <p:nvPr/>
              </p:nvSpPr>
              <p:spPr bwMode="auto">
                <a:xfrm>
                  <a:off x="3338" y="2216"/>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7849" name="Rectangle 405"/>
                <p:cNvSpPr>
                  <a:spLocks noChangeArrowheads="1"/>
                </p:cNvSpPr>
                <p:nvPr/>
              </p:nvSpPr>
              <p:spPr bwMode="auto">
                <a:xfrm>
                  <a:off x="3338" y="221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50" name="Freeform 406"/>
                <p:cNvSpPr>
                  <a:spLocks/>
                </p:cNvSpPr>
                <p:nvPr/>
              </p:nvSpPr>
              <p:spPr bwMode="auto">
                <a:xfrm>
                  <a:off x="3340" y="2216"/>
                  <a:ext cx="4" cy="27"/>
                </a:xfrm>
                <a:custGeom>
                  <a:avLst/>
                  <a:gdLst>
                    <a:gd name="T0" fmla="*/ 1 w 4"/>
                    <a:gd name="T1" fmla="*/ 0 h 27"/>
                    <a:gd name="T2" fmla="*/ 0 w 4"/>
                    <a:gd name="T3" fmla="*/ 27 h 27"/>
                    <a:gd name="T4" fmla="*/ 2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2"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7851" name="Rectangle 407"/>
                <p:cNvSpPr>
                  <a:spLocks noChangeArrowheads="1"/>
                </p:cNvSpPr>
                <p:nvPr/>
              </p:nvSpPr>
              <p:spPr bwMode="auto">
                <a:xfrm>
                  <a:off x="3340" y="221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52" name="Freeform 408"/>
                <p:cNvSpPr>
                  <a:spLocks/>
                </p:cNvSpPr>
                <p:nvPr/>
              </p:nvSpPr>
              <p:spPr bwMode="auto">
                <a:xfrm>
                  <a:off x="3342" y="2216"/>
                  <a:ext cx="14" cy="27"/>
                </a:xfrm>
                <a:custGeom>
                  <a:avLst/>
                  <a:gdLst>
                    <a:gd name="T0" fmla="*/ 2 w 14"/>
                    <a:gd name="T1" fmla="*/ 0 h 27"/>
                    <a:gd name="T2" fmla="*/ 0 w 14"/>
                    <a:gd name="T3" fmla="*/ 27 h 27"/>
                    <a:gd name="T4" fmla="*/ 13 w 14"/>
                    <a:gd name="T5" fmla="*/ 27 h 27"/>
                    <a:gd name="T6" fmla="*/ 14 w 14"/>
                    <a:gd name="T7" fmla="*/ 0 h 27"/>
                    <a:gd name="T8" fmla="*/ 2 w 14"/>
                    <a:gd name="T9" fmla="*/ 0 h 27"/>
                    <a:gd name="T10" fmla="*/ 0 60000 65536"/>
                    <a:gd name="T11" fmla="*/ 0 60000 65536"/>
                    <a:gd name="T12" fmla="*/ 0 60000 65536"/>
                    <a:gd name="T13" fmla="*/ 0 60000 65536"/>
                    <a:gd name="T14" fmla="*/ 0 60000 65536"/>
                    <a:gd name="T15" fmla="*/ 0 w 14"/>
                    <a:gd name="T16" fmla="*/ 0 h 27"/>
                    <a:gd name="T17" fmla="*/ 14 w 14"/>
                    <a:gd name="T18" fmla="*/ 27 h 27"/>
                  </a:gdLst>
                  <a:ahLst/>
                  <a:cxnLst>
                    <a:cxn ang="T10">
                      <a:pos x="T0" y="T1"/>
                    </a:cxn>
                    <a:cxn ang="T11">
                      <a:pos x="T2" y="T3"/>
                    </a:cxn>
                    <a:cxn ang="T12">
                      <a:pos x="T4" y="T5"/>
                    </a:cxn>
                    <a:cxn ang="T13">
                      <a:pos x="T6" y="T7"/>
                    </a:cxn>
                    <a:cxn ang="T14">
                      <a:pos x="T8" y="T9"/>
                    </a:cxn>
                  </a:cxnLst>
                  <a:rect l="T15" t="T16" r="T17" b="T18"/>
                  <a:pathLst>
                    <a:path w="14" h="27">
                      <a:moveTo>
                        <a:pt x="2" y="0"/>
                      </a:moveTo>
                      <a:lnTo>
                        <a:pt x="0" y="27"/>
                      </a:lnTo>
                      <a:lnTo>
                        <a:pt x="13" y="27"/>
                      </a:lnTo>
                      <a:lnTo>
                        <a:pt x="14" y="0"/>
                      </a:lnTo>
                      <a:lnTo>
                        <a:pt x="2" y="0"/>
                      </a:lnTo>
                      <a:close/>
                    </a:path>
                  </a:pathLst>
                </a:custGeom>
                <a:solidFill>
                  <a:srgbClr val="FFFF00"/>
                </a:solidFill>
                <a:ln w="0">
                  <a:solidFill>
                    <a:srgbClr val="FFFF00"/>
                  </a:solidFill>
                  <a:round/>
                  <a:headEnd/>
                  <a:tailEnd/>
                </a:ln>
              </p:spPr>
              <p:txBody>
                <a:bodyPr/>
                <a:lstStyle/>
                <a:p>
                  <a:endParaRPr lang="fr-FR"/>
                </a:p>
              </p:txBody>
            </p:sp>
            <p:sp>
              <p:nvSpPr>
                <p:cNvPr id="27853" name="Rectangle 409"/>
                <p:cNvSpPr>
                  <a:spLocks noChangeArrowheads="1"/>
                </p:cNvSpPr>
                <p:nvPr/>
              </p:nvSpPr>
              <p:spPr bwMode="auto">
                <a:xfrm>
                  <a:off x="3342" y="221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54" name="Freeform 410"/>
                <p:cNvSpPr>
                  <a:spLocks/>
                </p:cNvSpPr>
                <p:nvPr/>
              </p:nvSpPr>
              <p:spPr bwMode="auto">
                <a:xfrm>
                  <a:off x="3355" y="2216"/>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7855" name="Rectangle 411"/>
                <p:cNvSpPr>
                  <a:spLocks noChangeArrowheads="1"/>
                </p:cNvSpPr>
                <p:nvPr/>
              </p:nvSpPr>
              <p:spPr bwMode="auto">
                <a:xfrm>
                  <a:off x="3355" y="221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56" name="Freeform 412"/>
                <p:cNvSpPr>
                  <a:spLocks/>
                </p:cNvSpPr>
                <p:nvPr/>
              </p:nvSpPr>
              <p:spPr bwMode="auto">
                <a:xfrm>
                  <a:off x="3358" y="2216"/>
                  <a:ext cx="9" cy="27"/>
                </a:xfrm>
                <a:custGeom>
                  <a:avLst/>
                  <a:gdLst>
                    <a:gd name="T0" fmla="*/ 1 w 9"/>
                    <a:gd name="T1" fmla="*/ 0 h 27"/>
                    <a:gd name="T2" fmla="*/ 0 w 9"/>
                    <a:gd name="T3" fmla="*/ 27 h 27"/>
                    <a:gd name="T4" fmla="*/ 8 w 9"/>
                    <a:gd name="T5" fmla="*/ 27 h 27"/>
                    <a:gd name="T6" fmla="*/ 9 w 9"/>
                    <a:gd name="T7" fmla="*/ 0 h 27"/>
                    <a:gd name="T8" fmla="*/ 1 w 9"/>
                    <a:gd name="T9" fmla="*/ 0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1" y="0"/>
                      </a:moveTo>
                      <a:lnTo>
                        <a:pt x="0" y="27"/>
                      </a:lnTo>
                      <a:lnTo>
                        <a:pt x="8" y="27"/>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27857" name="Rectangle 413"/>
                <p:cNvSpPr>
                  <a:spLocks noChangeArrowheads="1"/>
                </p:cNvSpPr>
                <p:nvPr/>
              </p:nvSpPr>
              <p:spPr bwMode="auto">
                <a:xfrm>
                  <a:off x="3358" y="221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58" name="Freeform 414"/>
                <p:cNvSpPr>
                  <a:spLocks/>
                </p:cNvSpPr>
                <p:nvPr/>
              </p:nvSpPr>
              <p:spPr bwMode="auto">
                <a:xfrm>
                  <a:off x="3366" y="2216"/>
                  <a:ext cx="15" cy="27"/>
                </a:xfrm>
                <a:custGeom>
                  <a:avLst/>
                  <a:gdLst>
                    <a:gd name="T0" fmla="*/ 1 w 15"/>
                    <a:gd name="T1" fmla="*/ 0 h 27"/>
                    <a:gd name="T2" fmla="*/ 0 w 15"/>
                    <a:gd name="T3" fmla="*/ 27 h 27"/>
                    <a:gd name="T4" fmla="*/ 14 w 15"/>
                    <a:gd name="T5" fmla="*/ 27 h 27"/>
                    <a:gd name="T6" fmla="*/ 15 w 15"/>
                    <a:gd name="T7" fmla="*/ 0 h 27"/>
                    <a:gd name="T8" fmla="*/ 1 w 15"/>
                    <a:gd name="T9" fmla="*/ 0 h 27"/>
                    <a:gd name="T10" fmla="*/ 0 60000 65536"/>
                    <a:gd name="T11" fmla="*/ 0 60000 65536"/>
                    <a:gd name="T12" fmla="*/ 0 60000 65536"/>
                    <a:gd name="T13" fmla="*/ 0 60000 65536"/>
                    <a:gd name="T14" fmla="*/ 0 60000 65536"/>
                    <a:gd name="T15" fmla="*/ 0 w 15"/>
                    <a:gd name="T16" fmla="*/ 0 h 27"/>
                    <a:gd name="T17" fmla="*/ 15 w 15"/>
                    <a:gd name="T18" fmla="*/ 27 h 27"/>
                  </a:gdLst>
                  <a:ahLst/>
                  <a:cxnLst>
                    <a:cxn ang="T10">
                      <a:pos x="T0" y="T1"/>
                    </a:cxn>
                    <a:cxn ang="T11">
                      <a:pos x="T2" y="T3"/>
                    </a:cxn>
                    <a:cxn ang="T12">
                      <a:pos x="T4" y="T5"/>
                    </a:cxn>
                    <a:cxn ang="T13">
                      <a:pos x="T6" y="T7"/>
                    </a:cxn>
                    <a:cxn ang="T14">
                      <a:pos x="T8" y="T9"/>
                    </a:cxn>
                  </a:cxnLst>
                  <a:rect l="T15" t="T16" r="T17" b="T18"/>
                  <a:pathLst>
                    <a:path w="15" h="27">
                      <a:moveTo>
                        <a:pt x="1" y="0"/>
                      </a:moveTo>
                      <a:lnTo>
                        <a:pt x="0" y="27"/>
                      </a:lnTo>
                      <a:lnTo>
                        <a:pt x="14" y="27"/>
                      </a:lnTo>
                      <a:lnTo>
                        <a:pt x="15" y="0"/>
                      </a:lnTo>
                      <a:lnTo>
                        <a:pt x="1" y="0"/>
                      </a:lnTo>
                      <a:close/>
                    </a:path>
                  </a:pathLst>
                </a:custGeom>
                <a:solidFill>
                  <a:srgbClr val="FFFF00"/>
                </a:solidFill>
                <a:ln w="0">
                  <a:solidFill>
                    <a:srgbClr val="FFFF00"/>
                  </a:solidFill>
                  <a:round/>
                  <a:headEnd/>
                  <a:tailEnd/>
                </a:ln>
              </p:spPr>
              <p:txBody>
                <a:bodyPr/>
                <a:lstStyle/>
                <a:p>
                  <a:endParaRPr lang="fr-FR"/>
                </a:p>
              </p:txBody>
            </p:sp>
            <p:sp>
              <p:nvSpPr>
                <p:cNvPr id="27859" name="Rectangle 415"/>
                <p:cNvSpPr>
                  <a:spLocks noChangeArrowheads="1"/>
                </p:cNvSpPr>
                <p:nvPr/>
              </p:nvSpPr>
              <p:spPr bwMode="auto">
                <a:xfrm>
                  <a:off x="3366" y="221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60" name="Freeform 416"/>
                <p:cNvSpPr>
                  <a:spLocks/>
                </p:cNvSpPr>
                <p:nvPr/>
              </p:nvSpPr>
              <p:spPr bwMode="auto">
                <a:xfrm>
                  <a:off x="3380" y="2216"/>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27861" name="Rectangle 417"/>
                <p:cNvSpPr>
                  <a:spLocks noChangeArrowheads="1"/>
                </p:cNvSpPr>
                <p:nvPr/>
              </p:nvSpPr>
              <p:spPr bwMode="auto">
                <a:xfrm>
                  <a:off x="3380" y="221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62" name="Freeform 418"/>
                <p:cNvSpPr>
                  <a:spLocks/>
                </p:cNvSpPr>
                <p:nvPr/>
              </p:nvSpPr>
              <p:spPr bwMode="auto">
                <a:xfrm>
                  <a:off x="3424" y="2216"/>
                  <a:ext cx="7" cy="27"/>
                </a:xfrm>
                <a:custGeom>
                  <a:avLst/>
                  <a:gdLst>
                    <a:gd name="T0" fmla="*/ 1 w 7"/>
                    <a:gd name="T1" fmla="*/ 0 h 27"/>
                    <a:gd name="T2" fmla="*/ 0 w 7"/>
                    <a:gd name="T3" fmla="*/ 27 h 27"/>
                    <a:gd name="T4" fmla="*/ 5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5"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7863" name="Freeform 419"/>
                <p:cNvSpPr>
                  <a:spLocks/>
                </p:cNvSpPr>
                <p:nvPr/>
              </p:nvSpPr>
              <p:spPr bwMode="auto">
                <a:xfrm>
                  <a:off x="3418" y="2195"/>
                  <a:ext cx="27" cy="35"/>
                </a:xfrm>
                <a:custGeom>
                  <a:avLst/>
                  <a:gdLst>
                    <a:gd name="T0" fmla="*/ 0 w 27"/>
                    <a:gd name="T1" fmla="*/ 34 h 35"/>
                    <a:gd name="T2" fmla="*/ 25 w 27"/>
                    <a:gd name="T3" fmla="*/ 35 h 35"/>
                    <a:gd name="T4" fmla="*/ 27 w 27"/>
                    <a:gd name="T5" fmla="*/ 1 h 35"/>
                    <a:gd name="T6" fmla="*/ 1 w 27"/>
                    <a:gd name="T7" fmla="*/ 0 h 35"/>
                    <a:gd name="T8" fmla="*/ 0 w 27"/>
                    <a:gd name="T9" fmla="*/ 34 h 35"/>
                    <a:gd name="T10" fmla="*/ 0 60000 65536"/>
                    <a:gd name="T11" fmla="*/ 0 60000 65536"/>
                    <a:gd name="T12" fmla="*/ 0 60000 65536"/>
                    <a:gd name="T13" fmla="*/ 0 60000 65536"/>
                    <a:gd name="T14" fmla="*/ 0 60000 65536"/>
                    <a:gd name="T15" fmla="*/ 0 w 27"/>
                    <a:gd name="T16" fmla="*/ 0 h 35"/>
                    <a:gd name="T17" fmla="*/ 27 w 27"/>
                    <a:gd name="T18" fmla="*/ 35 h 35"/>
                  </a:gdLst>
                  <a:ahLst/>
                  <a:cxnLst>
                    <a:cxn ang="T10">
                      <a:pos x="T0" y="T1"/>
                    </a:cxn>
                    <a:cxn ang="T11">
                      <a:pos x="T2" y="T3"/>
                    </a:cxn>
                    <a:cxn ang="T12">
                      <a:pos x="T4" y="T5"/>
                    </a:cxn>
                    <a:cxn ang="T13">
                      <a:pos x="T6" y="T7"/>
                    </a:cxn>
                    <a:cxn ang="T14">
                      <a:pos x="T8" y="T9"/>
                    </a:cxn>
                  </a:cxnLst>
                  <a:rect l="T15" t="T16" r="T17" b="T18"/>
                  <a:pathLst>
                    <a:path w="27" h="35">
                      <a:moveTo>
                        <a:pt x="0" y="34"/>
                      </a:moveTo>
                      <a:lnTo>
                        <a:pt x="25" y="35"/>
                      </a:lnTo>
                      <a:lnTo>
                        <a:pt x="27" y="1"/>
                      </a:lnTo>
                      <a:lnTo>
                        <a:pt x="1" y="0"/>
                      </a:lnTo>
                      <a:lnTo>
                        <a:pt x="0" y="34"/>
                      </a:lnTo>
                      <a:close/>
                    </a:path>
                  </a:pathLst>
                </a:custGeom>
                <a:solidFill>
                  <a:srgbClr val="FFFF00"/>
                </a:solidFill>
                <a:ln w="0">
                  <a:solidFill>
                    <a:srgbClr val="FFFF00"/>
                  </a:solidFill>
                  <a:round/>
                  <a:headEnd/>
                  <a:tailEnd/>
                </a:ln>
              </p:spPr>
              <p:txBody>
                <a:bodyPr/>
                <a:lstStyle/>
                <a:p>
                  <a:endParaRPr lang="fr-FR"/>
                </a:p>
              </p:txBody>
            </p:sp>
            <p:sp>
              <p:nvSpPr>
                <p:cNvPr id="27864" name="Freeform 420"/>
                <p:cNvSpPr>
                  <a:spLocks/>
                </p:cNvSpPr>
                <p:nvPr/>
              </p:nvSpPr>
              <p:spPr bwMode="auto">
                <a:xfrm>
                  <a:off x="3417" y="2217"/>
                  <a:ext cx="25" cy="27"/>
                </a:xfrm>
                <a:custGeom>
                  <a:avLst/>
                  <a:gdLst>
                    <a:gd name="T0" fmla="*/ 12 w 25"/>
                    <a:gd name="T1" fmla="*/ 0 h 27"/>
                    <a:gd name="T2" fmla="*/ 0 w 25"/>
                    <a:gd name="T3" fmla="*/ 13 h 27"/>
                    <a:gd name="T4" fmla="*/ 12 w 25"/>
                    <a:gd name="T5" fmla="*/ 27 h 27"/>
                    <a:gd name="T6" fmla="*/ 25 w 25"/>
                    <a:gd name="T7" fmla="*/ 14 h 27"/>
                    <a:gd name="T8" fmla="*/ 12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2" y="0"/>
                      </a:moveTo>
                      <a:lnTo>
                        <a:pt x="0" y="13"/>
                      </a:lnTo>
                      <a:lnTo>
                        <a:pt x="12" y="27"/>
                      </a:lnTo>
                      <a:lnTo>
                        <a:pt x="25" y="14"/>
                      </a:lnTo>
                      <a:lnTo>
                        <a:pt x="12" y="0"/>
                      </a:lnTo>
                      <a:close/>
                    </a:path>
                  </a:pathLst>
                </a:custGeom>
                <a:solidFill>
                  <a:srgbClr val="FFFF00"/>
                </a:solidFill>
                <a:ln w="0">
                  <a:solidFill>
                    <a:srgbClr val="FFFF00"/>
                  </a:solidFill>
                  <a:round/>
                  <a:headEnd/>
                  <a:tailEnd/>
                </a:ln>
              </p:spPr>
              <p:txBody>
                <a:bodyPr/>
                <a:lstStyle/>
                <a:p>
                  <a:endParaRPr lang="fr-FR"/>
                </a:p>
              </p:txBody>
            </p:sp>
            <p:sp>
              <p:nvSpPr>
                <p:cNvPr id="27865" name="Freeform 421"/>
                <p:cNvSpPr>
                  <a:spLocks/>
                </p:cNvSpPr>
                <p:nvPr/>
              </p:nvSpPr>
              <p:spPr bwMode="auto">
                <a:xfrm>
                  <a:off x="3431" y="2182"/>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7866" name="Freeform 422"/>
                <p:cNvSpPr>
                  <a:spLocks/>
                </p:cNvSpPr>
                <p:nvPr/>
              </p:nvSpPr>
              <p:spPr bwMode="auto">
                <a:xfrm>
                  <a:off x="3418" y="2183"/>
                  <a:ext cx="25" cy="27"/>
                </a:xfrm>
                <a:custGeom>
                  <a:avLst/>
                  <a:gdLst>
                    <a:gd name="T0" fmla="*/ 0 w 25"/>
                    <a:gd name="T1" fmla="*/ 13 h 27"/>
                    <a:gd name="T2" fmla="*/ 13 w 25"/>
                    <a:gd name="T3" fmla="*/ 0 h 27"/>
                    <a:gd name="T4" fmla="*/ 25 w 25"/>
                    <a:gd name="T5" fmla="*/ 14 h 27"/>
                    <a:gd name="T6" fmla="*/ 13 w 25"/>
                    <a:gd name="T7" fmla="*/ 27 h 27"/>
                    <a:gd name="T8" fmla="*/ 0 w 25"/>
                    <a:gd name="T9" fmla="*/ 13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0" y="13"/>
                      </a:moveTo>
                      <a:lnTo>
                        <a:pt x="13" y="0"/>
                      </a:lnTo>
                      <a:lnTo>
                        <a:pt x="25" y="14"/>
                      </a:lnTo>
                      <a:lnTo>
                        <a:pt x="13" y="27"/>
                      </a:lnTo>
                      <a:lnTo>
                        <a:pt x="0" y="13"/>
                      </a:lnTo>
                      <a:close/>
                    </a:path>
                  </a:pathLst>
                </a:custGeom>
                <a:solidFill>
                  <a:srgbClr val="FFFF00"/>
                </a:solidFill>
                <a:ln w="0">
                  <a:solidFill>
                    <a:srgbClr val="FFFF00"/>
                  </a:solidFill>
                  <a:round/>
                  <a:headEnd/>
                  <a:tailEnd/>
                </a:ln>
              </p:spPr>
              <p:txBody>
                <a:bodyPr/>
                <a:lstStyle/>
                <a:p>
                  <a:endParaRPr lang="fr-FR"/>
                </a:p>
              </p:txBody>
            </p:sp>
            <p:sp>
              <p:nvSpPr>
                <p:cNvPr id="27867" name="Freeform 423"/>
                <p:cNvSpPr>
                  <a:spLocks/>
                </p:cNvSpPr>
                <p:nvPr/>
              </p:nvSpPr>
              <p:spPr bwMode="auto">
                <a:xfrm>
                  <a:off x="3433" y="2182"/>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27868" name="Rectangle 424"/>
                <p:cNvSpPr>
                  <a:spLocks noChangeArrowheads="1"/>
                </p:cNvSpPr>
                <p:nvPr/>
              </p:nvSpPr>
              <p:spPr bwMode="auto">
                <a:xfrm>
                  <a:off x="3433" y="218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69" name="Freeform 425"/>
                <p:cNvSpPr>
                  <a:spLocks/>
                </p:cNvSpPr>
                <p:nvPr/>
              </p:nvSpPr>
              <p:spPr bwMode="auto">
                <a:xfrm>
                  <a:off x="3477" y="2182"/>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7870" name="Freeform 426"/>
                <p:cNvSpPr>
                  <a:spLocks/>
                </p:cNvSpPr>
                <p:nvPr/>
              </p:nvSpPr>
              <p:spPr bwMode="auto">
                <a:xfrm>
                  <a:off x="3468" y="2160"/>
                  <a:ext cx="30" cy="37"/>
                </a:xfrm>
                <a:custGeom>
                  <a:avLst/>
                  <a:gdLst>
                    <a:gd name="T0" fmla="*/ 0 w 30"/>
                    <a:gd name="T1" fmla="*/ 34 h 37"/>
                    <a:gd name="T2" fmla="*/ 26 w 30"/>
                    <a:gd name="T3" fmla="*/ 37 h 37"/>
                    <a:gd name="T4" fmla="*/ 30 w 30"/>
                    <a:gd name="T5" fmla="*/ 4 h 37"/>
                    <a:gd name="T6" fmla="*/ 4 w 30"/>
                    <a:gd name="T7" fmla="*/ 0 h 37"/>
                    <a:gd name="T8" fmla="*/ 0 w 30"/>
                    <a:gd name="T9" fmla="*/ 34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34"/>
                      </a:moveTo>
                      <a:lnTo>
                        <a:pt x="26" y="37"/>
                      </a:lnTo>
                      <a:lnTo>
                        <a:pt x="30" y="4"/>
                      </a:lnTo>
                      <a:lnTo>
                        <a:pt x="4" y="0"/>
                      </a:lnTo>
                      <a:lnTo>
                        <a:pt x="0" y="34"/>
                      </a:lnTo>
                      <a:close/>
                    </a:path>
                  </a:pathLst>
                </a:custGeom>
                <a:solidFill>
                  <a:srgbClr val="FFFF00"/>
                </a:solidFill>
                <a:ln w="0">
                  <a:solidFill>
                    <a:srgbClr val="FFFF00"/>
                  </a:solidFill>
                  <a:round/>
                  <a:headEnd/>
                  <a:tailEnd/>
                </a:ln>
              </p:spPr>
              <p:txBody>
                <a:bodyPr/>
                <a:lstStyle/>
                <a:p>
                  <a:endParaRPr lang="fr-FR"/>
                </a:p>
              </p:txBody>
            </p:sp>
            <p:sp>
              <p:nvSpPr>
                <p:cNvPr id="27871" name="Freeform 427"/>
                <p:cNvSpPr>
                  <a:spLocks/>
                </p:cNvSpPr>
                <p:nvPr/>
              </p:nvSpPr>
              <p:spPr bwMode="auto">
                <a:xfrm>
                  <a:off x="3467" y="2183"/>
                  <a:ext cx="26" cy="27"/>
                </a:xfrm>
                <a:custGeom>
                  <a:avLst/>
                  <a:gdLst>
                    <a:gd name="T0" fmla="*/ 13 w 26"/>
                    <a:gd name="T1" fmla="*/ 0 h 27"/>
                    <a:gd name="T2" fmla="*/ 0 w 26"/>
                    <a:gd name="T3" fmla="*/ 12 h 27"/>
                    <a:gd name="T4" fmla="*/ 13 w 26"/>
                    <a:gd name="T5" fmla="*/ 27 h 27"/>
                    <a:gd name="T6" fmla="*/ 26 w 26"/>
                    <a:gd name="T7" fmla="*/ 15 h 27"/>
                    <a:gd name="T8" fmla="*/ 13 w 26"/>
                    <a:gd name="T9" fmla="*/ 0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3" y="0"/>
                      </a:moveTo>
                      <a:lnTo>
                        <a:pt x="0" y="12"/>
                      </a:lnTo>
                      <a:lnTo>
                        <a:pt x="13" y="27"/>
                      </a:lnTo>
                      <a:lnTo>
                        <a:pt x="26" y="15"/>
                      </a:lnTo>
                      <a:lnTo>
                        <a:pt x="13" y="0"/>
                      </a:lnTo>
                      <a:close/>
                    </a:path>
                  </a:pathLst>
                </a:custGeom>
                <a:solidFill>
                  <a:srgbClr val="FFFF00"/>
                </a:solidFill>
                <a:ln w="0">
                  <a:solidFill>
                    <a:srgbClr val="FFFF00"/>
                  </a:solidFill>
                  <a:round/>
                  <a:headEnd/>
                  <a:tailEnd/>
                </a:ln>
              </p:spPr>
              <p:txBody>
                <a:bodyPr/>
                <a:lstStyle/>
                <a:p>
                  <a:endParaRPr lang="fr-FR"/>
                </a:p>
              </p:txBody>
            </p:sp>
            <p:sp>
              <p:nvSpPr>
                <p:cNvPr id="27872" name="Freeform 428"/>
                <p:cNvSpPr>
                  <a:spLocks/>
                </p:cNvSpPr>
                <p:nvPr/>
              </p:nvSpPr>
              <p:spPr bwMode="auto">
                <a:xfrm>
                  <a:off x="3484" y="2149"/>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7873" name="Freeform 429"/>
                <p:cNvSpPr>
                  <a:spLocks/>
                </p:cNvSpPr>
                <p:nvPr/>
              </p:nvSpPr>
              <p:spPr bwMode="auto">
                <a:xfrm>
                  <a:off x="3471" y="2150"/>
                  <a:ext cx="26" cy="27"/>
                </a:xfrm>
                <a:custGeom>
                  <a:avLst/>
                  <a:gdLst>
                    <a:gd name="T0" fmla="*/ 0 w 26"/>
                    <a:gd name="T1" fmla="*/ 12 h 27"/>
                    <a:gd name="T2" fmla="*/ 13 w 26"/>
                    <a:gd name="T3" fmla="*/ 0 h 27"/>
                    <a:gd name="T4" fmla="*/ 26 w 26"/>
                    <a:gd name="T5" fmla="*/ 15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5"/>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27874" name="Freeform 430"/>
                <p:cNvSpPr>
                  <a:spLocks/>
                </p:cNvSpPr>
                <p:nvPr/>
              </p:nvSpPr>
              <p:spPr bwMode="auto">
                <a:xfrm>
                  <a:off x="3486" y="2149"/>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7875" name="Rectangle 431"/>
                <p:cNvSpPr>
                  <a:spLocks noChangeArrowheads="1"/>
                </p:cNvSpPr>
                <p:nvPr/>
              </p:nvSpPr>
              <p:spPr bwMode="auto">
                <a:xfrm>
                  <a:off x="3486" y="2150"/>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76" name="Freeform 432"/>
                <p:cNvSpPr>
                  <a:spLocks/>
                </p:cNvSpPr>
                <p:nvPr/>
              </p:nvSpPr>
              <p:spPr bwMode="auto">
                <a:xfrm>
                  <a:off x="3518" y="2125"/>
                  <a:ext cx="33" cy="34"/>
                </a:xfrm>
                <a:custGeom>
                  <a:avLst/>
                  <a:gdLst>
                    <a:gd name="T0" fmla="*/ 0 w 33"/>
                    <a:gd name="T1" fmla="*/ 26 h 34"/>
                    <a:gd name="T2" fmla="*/ 23 w 33"/>
                    <a:gd name="T3" fmla="*/ 34 h 34"/>
                    <a:gd name="T4" fmla="*/ 33 w 33"/>
                    <a:gd name="T5" fmla="*/ 9 h 34"/>
                    <a:gd name="T6" fmla="*/ 9 w 33"/>
                    <a:gd name="T7" fmla="*/ 0 h 34"/>
                    <a:gd name="T8" fmla="*/ 0 w 33"/>
                    <a:gd name="T9" fmla="*/ 26 h 34"/>
                    <a:gd name="T10" fmla="*/ 0 60000 65536"/>
                    <a:gd name="T11" fmla="*/ 0 60000 65536"/>
                    <a:gd name="T12" fmla="*/ 0 60000 65536"/>
                    <a:gd name="T13" fmla="*/ 0 60000 65536"/>
                    <a:gd name="T14" fmla="*/ 0 60000 65536"/>
                    <a:gd name="T15" fmla="*/ 0 w 33"/>
                    <a:gd name="T16" fmla="*/ 0 h 34"/>
                    <a:gd name="T17" fmla="*/ 33 w 33"/>
                    <a:gd name="T18" fmla="*/ 34 h 34"/>
                  </a:gdLst>
                  <a:ahLst/>
                  <a:cxnLst>
                    <a:cxn ang="T10">
                      <a:pos x="T0" y="T1"/>
                    </a:cxn>
                    <a:cxn ang="T11">
                      <a:pos x="T2" y="T3"/>
                    </a:cxn>
                    <a:cxn ang="T12">
                      <a:pos x="T4" y="T5"/>
                    </a:cxn>
                    <a:cxn ang="T13">
                      <a:pos x="T6" y="T7"/>
                    </a:cxn>
                    <a:cxn ang="T14">
                      <a:pos x="T8" y="T9"/>
                    </a:cxn>
                  </a:cxnLst>
                  <a:rect l="T15" t="T16" r="T17" b="T18"/>
                  <a:pathLst>
                    <a:path w="33" h="34">
                      <a:moveTo>
                        <a:pt x="0" y="26"/>
                      </a:moveTo>
                      <a:lnTo>
                        <a:pt x="23" y="34"/>
                      </a:lnTo>
                      <a:lnTo>
                        <a:pt x="33" y="9"/>
                      </a:lnTo>
                      <a:lnTo>
                        <a:pt x="9" y="0"/>
                      </a:lnTo>
                      <a:lnTo>
                        <a:pt x="0" y="26"/>
                      </a:lnTo>
                      <a:close/>
                    </a:path>
                  </a:pathLst>
                </a:custGeom>
                <a:solidFill>
                  <a:srgbClr val="FFFF00"/>
                </a:solidFill>
                <a:ln w="0">
                  <a:solidFill>
                    <a:srgbClr val="FFFF00"/>
                  </a:solidFill>
                  <a:round/>
                  <a:headEnd/>
                  <a:tailEnd/>
                </a:ln>
              </p:spPr>
              <p:txBody>
                <a:bodyPr/>
                <a:lstStyle/>
                <a:p>
                  <a:endParaRPr lang="fr-FR"/>
                </a:p>
              </p:txBody>
            </p:sp>
            <p:sp>
              <p:nvSpPr>
                <p:cNvPr id="27877" name="Freeform 433"/>
                <p:cNvSpPr>
                  <a:spLocks/>
                </p:cNvSpPr>
                <p:nvPr/>
              </p:nvSpPr>
              <p:spPr bwMode="auto">
                <a:xfrm>
                  <a:off x="3538" y="2115"/>
                  <a:ext cx="11" cy="27"/>
                </a:xfrm>
                <a:custGeom>
                  <a:avLst/>
                  <a:gdLst>
                    <a:gd name="T0" fmla="*/ 1 w 11"/>
                    <a:gd name="T1" fmla="*/ 0 h 27"/>
                    <a:gd name="T2" fmla="*/ 0 w 11"/>
                    <a:gd name="T3" fmla="*/ 27 h 27"/>
                    <a:gd name="T4" fmla="*/ 10 w 11"/>
                    <a:gd name="T5" fmla="*/ 27 h 27"/>
                    <a:gd name="T6" fmla="*/ 11 w 11"/>
                    <a:gd name="T7" fmla="*/ 0 h 27"/>
                    <a:gd name="T8" fmla="*/ 1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1" y="0"/>
                      </a:moveTo>
                      <a:lnTo>
                        <a:pt x="0" y="27"/>
                      </a:lnTo>
                      <a:lnTo>
                        <a:pt x="10" y="27"/>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27878" name="Freeform 434"/>
                <p:cNvSpPr>
                  <a:spLocks/>
                </p:cNvSpPr>
                <p:nvPr/>
              </p:nvSpPr>
              <p:spPr bwMode="auto">
                <a:xfrm>
                  <a:off x="3526" y="2116"/>
                  <a:ext cx="24" cy="27"/>
                </a:xfrm>
                <a:custGeom>
                  <a:avLst/>
                  <a:gdLst>
                    <a:gd name="T0" fmla="*/ 0 w 24"/>
                    <a:gd name="T1" fmla="*/ 9 h 27"/>
                    <a:gd name="T2" fmla="*/ 12 w 24"/>
                    <a:gd name="T3" fmla="*/ 0 h 27"/>
                    <a:gd name="T4" fmla="*/ 24 w 24"/>
                    <a:gd name="T5" fmla="*/ 18 h 27"/>
                    <a:gd name="T6" fmla="*/ 12 w 24"/>
                    <a:gd name="T7" fmla="*/ 27 h 27"/>
                    <a:gd name="T8" fmla="*/ 0 w 24"/>
                    <a:gd name="T9" fmla="*/ 9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9"/>
                      </a:moveTo>
                      <a:lnTo>
                        <a:pt x="12" y="0"/>
                      </a:lnTo>
                      <a:lnTo>
                        <a:pt x="24" y="18"/>
                      </a:lnTo>
                      <a:lnTo>
                        <a:pt x="12" y="27"/>
                      </a:lnTo>
                      <a:lnTo>
                        <a:pt x="0" y="9"/>
                      </a:lnTo>
                      <a:close/>
                    </a:path>
                  </a:pathLst>
                </a:custGeom>
                <a:solidFill>
                  <a:srgbClr val="FFFF00"/>
                </a:solidFill>
                <a:ln w="0">
                  <a:solidFill>
                    <a:srgbClr val="FFFF00"/>
                  </a:solidFill>
                  <a:round/>
                  <a:headEnd/>
                  <a:tailEnd/>
                </a:ln>
              </p:spPr>
              <p:txBody>
                <a:bodyPr/>
                <a:lstStyle/>
                <a:p>
                  <a:endParaRPr lang="fr-FR"/>
                </a:p>
              </p:txBody>
            </p:sp>
            <p:sp>
              <p:nvSpPr>
                <p:cNvPr id="27879" name="Freeform 435"/>
                <p:cNvSpPr>
                  <a:spLocks/>
                </p:cNvSpPr>
                <p:nvPr/>
              </p:nvSpPr>
              <p:spPr bwMode="auto">
                <a:xfrm>
                  <a:off x="3548" y="2115"/>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7880" name="Rectangle 436"/>
                <p:cNvSpPr>
                  <a:spLocks noChangeArrowheads="1"/>
                </p:cNvSpPr>
                <p:nvPr/>
              </p:nvSpPr>
              <p:spPr bwMode="auto">
                <a:xfrm>
                  <a:off x="3548" y="211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81" name="Freeform 437"/>
                <p:cNvSpPr>
                  <a:spLocks/>
                </p:cNvSpPr>
                <p:nvPr/>
              </p:nvSpPr>
              <p:spPr bwMode="auto">
                <a:xfrm>
                  <a:off x="3550" y="2115"/>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7882" name="Rectangle 438"/>
                <p:cNvSpPr>
                  <a:spLocks noChangeArrowheads="1"/>
                </p:cNvSpPr>
                <p:nvPr/>
              </p:nvSpPr>
              <p:spPr bwMode="auto">
                <a:xfrm>
                  <a:off x="3550" y="211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83" name="Freeform 439"/>
                <p:cNvSpPr>
                  <a:spLocks/>
                </p:cNvSpPr>
                <p:nvPr/>
              </p:nvSpPr>
              <p:spPr bwMode="auto">
                <a:xfrm>
                  <a:off x="3596" y="2115"/>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7884" name="Freeform 440"/>
                <p:cNvSpPr>
                  <a:spLocks/>
                </p:cNvSpPr>
                <p:nvPr/>
              </p:nvSpPr>
              <p:spPr bwMode="auto">
                <a:xfrm>
                  <a:off x="3600" y="2115"/>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7885" name="Rectangle 441"/>
                <p:cNvSpPr>
                  <a:spLocks noChangeArrowheads="1"/>
                </p:cNvSpPr>
                <p:nvPr/>
              </p:nvSpPr>
              <p:spPr bwMode="auto">
                <a:xfrm>
                  <a:off x="3600" y="211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86" name="Freeform 442"/>
                <p:cNvSpPr>
                  <a:spLocks/>
                </p:cNvSpPr>
                <p:nvPr/>
              </p:nvSpPr>
              <p:spPr bwMode="auto">
                <a:xfrm>
                  <a:off x="3605" y="2115"/>
                  <a:ext cx="12" cy="27"/>
                </a:xfrm>
                <a:custGeom>
                  <a:avLst/>
                  <a:gdLst>
                    <a:gd name="T0" fmla="*/ 1 w 12"/>
                    <a:gd name="T1" fmla="*/ 0 h 27"/>
                    <a:gd name="T2" fmla="*/ 0 w 12"/>
                    <a:gd name="T3" fmla="*/ 27 h 27"/>
                    <a:gd name="T4" fmla="*/ 11 w 12"/>
                    <a:gd name="T5" fmla="*/ 27 h 27"/>
                    <a:gd name="T6" fmla="*/ 12 w 12"/>
                    <a:gd name="T7" fmla="*/ 0 h 27"/>
                    <a:gd name="T8" fmla="*/ 1 w 12"/>
                    <a:gd name="T9" fmla="*/ 0 h 27"/>
                    <a:gd name="T10" fmla="*/ 0 60000 65536"/>
                    <a:gd name="T11" fmla="*/ 0 60000 65536"/>
                    <a:gd name="T12" fmla="*/ 0 60000 65536"/>
                    <a:gd name="T13" fmla="*/ 0 60000 65536"/>
                    <a:gd name="T14" fmla="*/ 0 60000 65536"/>
                    <a:gd name="T15" fmla="*/ 0 w 12"/>
                    <a:gd name="T16" fmla="*/ 0 h 27"/>
                    <a:gd name="T17" fmla="*/ 12 w 12"/>
                    <a:gd name="T18" fmla="*/ 27 h 27"/>
                  </a:gdLst>
                  <a:ahLst/>
                  <a:cxnLst>
                    <a:cxn ang="T10">
                      <a:pos x="T0" y="T1"/>
                    </a:cxn>
                    <a:cxn ang="T11">
                      <a:pos x="T2" y="T3"/>
                    </a:cxn>
                    <a:cxn ang="T12">
                      <a:pos x="T4" y="T5"/>
                    </a:cxn>
                    <a:cxn ang="T13">
                      <a:pos x="T6" y="T7"/>
                    </a:cxn>
                    <a:cxn ang="T14">
                      <a:pos x="T8" y="T9"/>
                    </a:cxn>
                  </a:cxnLst>
                  <a:rect l="T15" t="T16" r="T17" b="T18"/>
                  <a:pathLst>
                    <a:path w="12" h="27">
                      <a:moveTo>
                        <a:pt x="1" y="0"/>
                      </a:moveTo>
                      <a:lnTo>
                        <a:pt x="0" y="27"/>
                      </a:lnTo>
                      <a:lnTo>
                        <a:pt x="11" y="27"/>
                      </a:lnTo>
                      <a:lnTo>
                        <a:pt x="12" y="0"/>
                      </a:lnTo>
                      <a:lnTo>
                        <a:pt x="1" y="0"/>
                      </a:lnTo>
                      <a:close/>
                    </a:path>
                  </a:pathLst>
                </a:custGeom>
                <a:solidFill>
                  <a:srgbClr val="FFFF00"/>
                </a:solidFill>
                <a:ln w="0">
                  <a:solidFill>
                    <a:srgbClr val="FFFF00"/>
                  </a:solidFill>
                  <a:round/>
                  <a:headEnd/>
                  <a:tailEnd/>
                </a:ln>
              </p:spPr>
              <p:txBody>
                <a:bodyPr/>
                <a:lstStyle/>
                <a:p>
                  <a:endParaRPr lang="fr-FR"/>
                </a:p>
              </p:txBody>
            </p:sp>
            <p:sp>
              <p:nvSpPr>
                <p:cNvPr id="27887" name="Rectangle 443"/>
                <p:cNvSpPr>
                  <a:spLocks noChangeArrowheads="1"/>
                </p:cNvSpPr>
                <p:nvPr/>
              </p:nvSpPr>
              <p:spPr bwMode="auto">
                <a:xfrm>
                  <a:off x="3605" y="211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88" name="Freeform 444"/>
                <p:cNvSpPr>
                  <a:spLocks/>
                </p:cNvSpPr>
                <p:nvPr/>
              </p:nvSpPr>
              <p:spPr bwMode="auto">
                <a:xfrm>
                  <a:off x="3616" y="2115"/>
                  <a:ext cx="8" cy="27"/>
                </a:xfrm>
                <a:custGeom>
                  <a:avLst/>
                  <a:gdLst>
                    <a:gd name="T0" fmla="*/ 1 w 8"/>
                    <a:gd name="T1" fmla="*/ 0 h 27"/>
                    <a:gd name="T2" fmla="*/ 0 w 8"/>
                    <a:gd name="T3" fmla="*/ 27 h 27"/>
                    <a:gd name="T4" fmla="*/ 7 w 8"/>
                    <a:gd name="T5" fmla="*/ 27 h 27"/>
                    <a:gd name="T6" fmla="*/ 8 w 8"/>
                    <a:gd name="T7" fmla="*/ 0 h 27"/>
                    <a:gd name="T8" fmla="*/ 1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1" y="0"/>
                      </a:moveTo>
                      <a:lnTo>
                        <a:pt x="0" y="27"/>
                      </a:lnTo>
                      <a:lnTo>
                        <a:pt x="7" y="27"/>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27889" name="Rectangle 445"/>
                <p:cNvSpPr>
                  <a:spLocks noChangeArrowheads="1"/>
                </p:cNvSpPr>
                <p:nvPr/>
              </p:nvSpPr>
              <p:spPr bwMode="auto">
                <a:xfrm>
                  <a:off x="3616" y="211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90" name="Freeform 446"/>
                <p:cNvSpPr>
                  <a:spLocks/>
                </p:cNvSpPr>
                <p:nvPr/>
              </p:nvSpPr>
              <p:spPr bwMode="auto">
                <a:xfrm>
                  <a:off x="3623" y="2115"/>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7891" name="Rectangle 447"/>
                <p:cNvSpPr>
                  <a:spLocks noChangeArrowheads="1"/>
                </p:cNvSpPr>
                <p:nvPr/>
              </p:nvSpPr>
              <p:spPr bwMode="auto">
                <a:xfrm>
                  <a:off x="3623" y="2116"/>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92" name="Freeform 448"/>
                <p:cNvSpPr>
                  <a:spLocks/>
                </p:cNvSpPr>
                <p:nvPr/>
              </p:nvSpPr>
              <p:spPr bwMode="auto">
                <a:xfrm>
                  <a:off x="3615" y="2113"/>
                  <a:ext cx="28" cy="21"/>
                </a:xfrm>
                <a:custGeom>
                  <a:avLst/>
                  <a:gdLst>
                    <a:gd name="T0" fmla="*/ 0 w 28"/>
                    <a:gd name="T1" fmla="*/ 12 h 21"/>
                    <a:gd name="T2" fmla="*/ 24 w 28"/>
                    <a:gd name="T3" fmla="*/ 21 h 21"/>
                    <a:gd name="T4" fmla="*/ 28 w 28"/>
                    <a:gd name="T5" fmla="*/ 9 h 21"/>
                    <a:gd name="T6" fmla="*/ 5 w 28"/>
                    <a:gd name="T7" fmla="*/ 0 h 21"/>
                    <a:gd name="T8" fmla="*/ 0 w 28"/>
                    <a:gd name="T9" fmla="*/ 12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0" y="12"/>
                      </a:moveTo>
                      <a:lnTo>
                        <a:pt x="24" y="21"/>
                      </a:lnTo>
                      <a:lnTo>
                        <a:pt x="28" y="9"/>
                      </a:lnTo>
                      <a:lnTo>
                        <a:pt x="5" y="0"/>
                      </a:lnTo>
                      <a:lnTo>
                        <a:pt x="0" y="12"/>
                      </a:lnTo>
                      <a:close/>
                    </a:path>
                  </a:pathLst>
                </a:custGeom>
                <a:solidFill>
                  <a:srgbClr val="FFFF00"/>
                </a:solidFill>
                <a:ln w="0">
                  <a:solidFill>
                    <a:srgbClr val="FFFF00"/>
                  </a:solidFill>
                  <a:round/>
                  <a:headEnd/>
                  <a:tailEnd/>
                </a:ln>
              </p:spPr>
              <p:txBody>
                <a:bodyPr/>
                <a:lstStyle/>
                <a:p>
                  <a:endParaRPr lang="fr-FR"/>
                </a:p>
              </p:txBody>
            </p:sp>
            <p:sp>
              <p:nvSpPr>
                <p:cNvPr id="27893" name="Freeform 449"/>
                <p:cNvSpPr>
                  <a:spLocks/>
                </p:cNvSpPr>
                <p:nvPr/>
              </p:nvSpPr>
              <p:spPr bwMode="auto">
                <a:xfrm>
                  <a:off x="3614" y="2116"/>
                  <a:ext cx="24" cy="27"/>
                </a:xfrm>
                <a:custGeom>
                  <a:avLst/>
                  <a:gdLst>
                    <a:gd name="T0" fmla="*/ 12 w 24"/>
                    <a:gd name="T1" fmla="*/ 0 h 27"/>
                    <a:gd name="T2" fmla="*/ 0 w 24"/>
                    <a:gd name="T3" fmla="*/ 9 h 27"/>
                    <a:gd name="T4" fmla="*/ 12 w 24"/>
                    <a:gd name="T5" fmla="*/ 27 h 27"/>
                    <a:gd name="T6" fmla="*/ 24 w 24"/>
                    <a:gd name="T7" fmla="*/ 18 h 27"/>
                    <a:gd name="T8" fmla="*/ 12 w 24"/>
                    <a:gd name="T9" fmla="*/ 0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12" y="0"/>
                      </a:moveTo>
                      <a:lnTo>
                        <a:pt x="0" y="9"/>
                      </a:lnTo>
                      <a:lnTo>
                        <a:pt x="12" y="27"/>
                      </a:lnTo>
                      <a:lnTo>
                        <a:pt x="24" y="18"/>
                      </a:lnTo>
                      <a:lnTo>
                        <a:pt x="12" y="0"/>
                      </a:lnTo>
                      <a:close/>
                    </a:path>
                  </a:pathLst>
                </a:custGeom>
                <a:solidFill>
                  <a:srgbClr val="FFFF00"/>
                </a:solidFill>
                <a:ln w="0">
                  <a:solidFill>
                    <a:srgbClr val="FFFF00"/>
                  </a:solidFill>
                  <a:round/>
                  <a:headEnd/>
                  <a:tailEnd/>
                </a:ln>
              </p:spPr>
              <p:txBody>
                <a:bodyPr/>
                <a:lstStyle/>
                <a:p>
                  <a:endParaRPr lang="fr-FR"/>
                </a:p>
              </p:txBody>
            </p:sp>
            <p:sp>
              <p:nvSpPr>
                <p:cNvPr id="27894" name="Freeform 450"/>
                <p:cNvSpPr>
                  <a:spLocks/>
                </p:cNvSpPr>
                <p:nvPr/>
              </p:nvSpPr>
              <p:spPr bwMode="auto">
                <a:xfrm>
                  <a:off x="3658" y="2082"/>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7895" name="Rectangle 451"/>
                <p:cNvSpPr>
                  <a:spLocks noChangeArrowheads="1"/>
                </p:cNvSpPr>
                <p:nvPr/>
              </p:nvSpPr>
              <p:spPr bwMode="auto">
                <a:xfrm>
                  <a:off x="3658" y="208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96" name="Freeform 452"/>
                <p:cNvSpPr>
                  <a:spLocks/>
                </p:cNvSpPr>
                <p:nvPr/>
              </p:nvSpPr>
              <p:spPr bwMode="auto">
                <a:xfrm>
                  <a:off x="3660" y="2082"/>
                  <a:ext cx="9" cy="27"/>
                </a:xfrm>
                <a:custGeom>
                  <a:avLst/>
                  <a:gdLst>
                    <a:gd name="T0" fmla="*/ 1 w 9"/>
                    <a:gd name="T1" fmla="*/ 0 h 27"/>
                    <a:gd name="T2" fmla="*/ 0 w 9"/>
                    <a:gd name="T3" fmla="*/ 27 h 27"/>
                    <a:gd name="T4" fmla="*/ 8 w 9"/>
                    <a:gd name="T5" fmla="*/ 27 h 27"/>
                    <a:gd name="T6" fmla="*/ 9 w 9"/>
                    <a:gd name="T7" fmla="*/ 0 h 27"/>
                    <a:gd name="T8" fmla="*/ 1 w 9"/>
                    <a:gd name="T9" fmla="*/ 0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1" y="0"/>
                      </a:moveTo>
                      <a:lnTo>
                        <a:pt x="0" y="27"/>
                      </a:lnTo>
                      <a:lnTo>
                        <a:pt x="8" y="27"/>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27897" name="Rectangle 453"/>
                <p:cNvSpPr>
                  <a:spLocks noChangeArrowheads="1"/>
                </p:cNvSpPr>
                <p:nvPr/>
              </p:nvSpPr>
              <p:spPr bwMode="auto">
                <a:xfrm>
                  <a:off x="3660" y="208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898" name="Freeform 454"/>
                <p:cNvSpPr>
                  <a:spLocks/>
                </p:cNvSpPr>
                <p:nvPr/>
              </p:nvSpPr>
              <p:spPr bwMode="auto">
                <a:xfrm>
                  <a:off x="3668" y="2082"/>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7899" name="Rectangle 455"/>
                <p:cNvSpPr>
                  <a:spLocks noChangeArrowheads="1"/>
                </p:cNvSpPr>
                <p:nvPr/>
              </p:nvSpPr>
              <p:spPr bwMode="auto">
                <a:xfrm>
                  <a:off x="3668" y="2083"/>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00" name="Freeform 456"/>
                <p:cNvSpPr>
                  <a:spLocks/>
                </p:cNvSpPr>
                <p:nvPr/>
              </p:nvSpPr>
              <p:spPr bwMode="auto">
                <a:xfrm>
                  <a:off x="3659" y="2062"/>
                  <a:ext cx="36" cy="38"/>
                </a:xfrm>
                <a:custGeom>
                  <a:avLst/>
                  <a:gdLst>
                    <a:gd name="T0" fmla="*/ 0 w 36"/>
                    <a:gd name="T1" fmla="*/ 29 h 38"/>
                    <a:gd name="T2" fmla="*/ 24 w 36"/>
                    <a:gd name="T3" fmla="*/ 38 h 38"/>
                    <a:gd name="T4" fmla="*/ 36 w 36"/>
                    <a:gd name="T5" fmla="*/ 9 h 38"/>
                    <a:gd name="T6" fmla="*/ 12 w 36"/>
                    <a:gd name="T7" fmla="*/ 0 h 38"/>
                    <a:gd name="T8" fmla="*/ 0 w 36"/>
                    <a:gd name="T9" fmla="*/ 29 h 38"/>
                    <a:gd name="T10" fmla="*/ 0 60000 65536"/>
                    <a:gd name="T11" fmla="*/ 0 60000 65536"/>
                    <a:gd name="T12" fmla="*/ 0 60000 65536"/>
                    <a:gd name="T13" fmla="*/ 0 60000 65536"/>
                    <a:gd name="T14" fmla="*/ 0 60000 65536"/>
                    <a:gd name="T15" fmla="*/ 0 w 36"/>
                    <a:gd name="T16" fmla="*/ 0 h 38"/>
                    <a:gd name="T17" fmla="*/ 36 w 36"/>
                    <a:gd name="T18" fmla="*/ 38 h 38"/>
                  </a:gdLst>
                  <a:ahLst/>
                  <a:cxnLst>
                    <a:cxn ang="T10">
                      <a:pos x="T0" y="T1"/>
                    </a:cxn>
                    <a:cxn ang="T11">
                      <a:pos x="T2" y="T3"/>
                    </a:cxn>
                    <a:cxn ang="T12">
                      <a:pos x="T4" y="T5"/>
                    </a:cxn>
                    <a:cxn ang="T13">
                      <a:pos x="T6" y="T7"/>
                    </a:cxn>
                    <a:cxn ang="T14">
                      <a:pos x="T8" y="T9"/>
                    </a:cxn>
                  </a:cxnLst>
                  <a:rect l="T15" t="T16" r="T17" b="T18"/>
                  <a:pathLst>
                    <a:path w="36" h="38">
                      <a:moveTo>
                        <a:pt x="0" y="29"/>
                      </a:moveTo>
                      <a:lnTo>
                        <a:pt x="24" y="38"/>
                      </a:lnTo>
                      <a:lnTo>
                        <a:pt x="36" y="9"/>
                      </a:lnTo>
                      <a:lnTo>
                        <a:pt x="12" y="0"/>
                      </a:lnTo>
                      <a:lnTo>
                        <a:pt x="0" y="29"/>
                      </a:lnTo>
                      <a:close/>
                    </a:path>
                  </a:pathLst>
                </a:custGeom>
                <a:solidFill>
                  <a:srgbClr val="FFFF00"/>
                </a:solidFill>
                <a:ln w="0">
                  <a:solidFill>
                    <a:srgbClr val="FFFF00"/>
                  </a:solidFill>
                  <a:round/>
                  <a:headEnd/>
                  <a:tailEnd/>
                </a:ln>
              </p:spPr>
              <p:txBody>
                <a:bodyPr/>
                <a:lstStyle/>
                <a:p>
                  <a:endParaRPr lang="fr-FR"/>
                </a:p>
              </p:txBody>
            </p:sp>
            <p:sp>
              <p:nvSpPr>
                <p:cNvPr id="27901" name="Freeform 457"/>
                <p:cNvSpPr>
                  <a:spLocks/>
                </p:cNvSpPr>
                <p:nvPr/>
              </p:nvSpPr>
              <p:spPr bwMode="auto">
                <a:xfrm>
                  <a:off x="3658" y="2083"/>
                  <a:ext cx="24" cy="27"/>
                </a:xfrm>
                <a:custGeom>
                  <a:avLst/>
                  <a:gdLst>
                    <a:gd name="T0" fmla="*/ 12 w 24"/>
                    <a:gd name="T1" fmla="*/ 0 h 27"/>
                    <a:gd name="T2" fmla="*/ 0 w 24"/>
                    <a:gd name="T3" fmla="*/ 9 h 27"/>
                    <a:gd name="T4" fmla="*/ 12 w 24"/>
                    <a:gd name="T5" fmla="*/ 27 h 27"/>
                    <a:gd name="T6" fmla="*/ 24 w 24"/>
                    <a:gd name="T7" fmla="*/ 18 h 27"/>
                    <a:gd name="T8" fmla="*/ 12 w 24"/>
                    <a:gd name="T9" fmla="*/ 0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12" y="0"/>
                      </a:moveTo>
                      <a:lnTo>
                        <a:pt x="0" y="9"/>
                      </a:lnTo>
                      <a:lnTo>
                        <a:pt x="12" y="27"/>
                      </a:lnTo>
                      <a:lnTo>
                        <a:pt x="24" y="18"/>
                      </a:lnTo>
                      <a:lnTo>
                        <a:pt x="12" y="0"/>
                      </a:lnTo>
                      <a:close/>
                    </a:path>
                  </a:pathLst>
                </a:custGeom>
                <a:solidFill>
                  <a:srgbClr val="FFFF00"/>
                </a:solidFill>
                <a:ln w="0">
                  <a:solidFill>
                    <a:srgbClr val="FFFF00"/>
                  </a:solidFill>
                  <a:round/>
                  <a:headEnd/>
                  <a:tailEnd/>
                </a:ln>
              </p:spPr>
              <p:txBody>
                <a:bodyPr/>
                <a:lstStyle/>
                <a:p>
                  <a:endParaRPr lang="fr-FR"/>
                </a:p>
              </p:txBody>
            </p:sp>
            <p:sp>
              <p:nvSpPr>
                <p:cNvPr id="27902" name="Freeform 458"/>
                <p:cNvSpPr>
                  <a:spLocks/>
                </p:cNvSpPr>
                <p:nvPr/>
              </p:nvSpPr>
              <p:spPr bwMode="auto">
                <a:xfrm>
                  <a:off x="3709" y="2024"/>
                  <a:ext cx="35" cy="41"/>
                </a:xfrm>
                <a:custGeom>
                  <a:avLst/>
                  <a:gdLst>
                    <a:gd name="T0" fmla="*/ 0 w 35"/>
                    <a:gd name="T1" fmla="*/ 32 h 41"/>
                    <a:gd name="T2" fmla="*/ 23 w 35"/>
                    <a:gd name="T3" fmla="*/ 41 h 41"/>
                    <a:gd name="T4" fmla="*/ 35 w 35"/>
                    <a:gd name="T5" fmla="*/ 9 h 41"/>
                    <a:gd name="T6" fmla="*/ 12 w 35"/>
                    <a:gd name="T7" fmla="*/ 0 h 41"/>
                    <a:gd name="T8" fmla="*/ 0 w 35"/>
                    <a:gd name="T9" fmla="*/ 32 h 41"/>
                    <a:gd name="T10" fmla="*/ 0 60000 65536"/>
                    <a:gd name="T11" fmla="*/ 0 60000 65536"/>
                    <a:gd name="T12" fmla="*/ 0 60000 65536"/>
                    <a:gd name="T13" fmla="*/ 0 60000 65536"/>
                    <a:gd name="T14" fmla="*/ 0 60000 65536"/>
                    <a:gd name="T15" fmla="*/ 0 w 35"/>
                    <a:gd name="T16" fmla="*/ 0 h 41"/>
                    <a:gd name="T17" fmla="*/ 35 w 35"/>
                    <a:gd name="T18" fmla="*/ 41 h 41"/>
                  </a:gdLst>
                  <a:ahLst/>
                  <a:cxnLst>
                    <a:cxn ang="T10">
                      <a:pos x="T0" y="T1"/>
                    </a:cxn>
                    <a:cxn ang="T11">
                      <a:pos x="T2" y="T3"/>
                    </a:cxn>
                    <a:cxn ang="T12">
                      <a:pos x="T4" y="T5"/>
                    </a:cxn>
                    <a:cxn ang="T13">
                      <a:pos x="T6" y="T7"/>
                    </a:cxn>
                    <a:cxn ang="T14">
                      <a:pos x="T8" y="T9"/>
                    </a:cxn>
                  </a:cxnLst>
                  <a:rect l="T15" t="T16" r="T17" b="T18"/>
                  <a:pathLst>
                    <a:path w="35" h="41">
                      <a:moveTo>
                        <a:pt x="0" y="32"/>
                      </a:moveTo>
                      <a:lnTo>
                        <a:pt x="23" y="41"/>
                      </a:lnTo>
                      <a:lnTo>
                        <a:pt x="35" y="9"/>
                      </a:lnTo>
                      <a:lnTo>
                        <a:pt x="12" y="0"/>
                      </a:lnTo>
                      <a:lnTo>
                        <a:pt x="0" y="32"/>
                      </a:lnTo>
                      <a:close/>
                    </a:path>
                  </a:pathLst>
                </a:custGeom>
                <a:solidFill>
                  <a:srgbClr val="FFFF00"/>
                </a:solidFill>
                <a:ln w="0">
                  <a:solidFill>
                    <a:srgbClr val="FFFF00"/>
                  </a:solidFill>
                  <a:round/>
                  <a:headEnd/>
                  <a:tailEnd/>
                </a:ln>
              </p:spPr>
              <p:txBody>
                <a:bodyPr/>
                <a:lstStyle/>
                <a:p>
                  <a:endParaRPr lang="fr-FR"/>
                </a:p>
              </p:txBody>
            </p:sp>
            <p:sp>
              <p:nvSpPr>
                <p:cNvPr id="27903" name="Freeform 459"/>
                <p:cNvSpPr>
                  <a:spLocks/>
                </p:cNvSpPr>
                <p:nvPr/>
              </p:nvSpPr>
              <p:spPr bwMode="auto">
                <a:xfrm>
                  <a:off x="3731" y="2014"/>
                  <a:ext cx="10" cy="27"/>
                </a:xfrm>
                <a:custGeom>
                  <a:avLst/>
                  <a:gdLst>
                    <a:gd name="T0" fmla="*/ 1 w 10"/>
                    <a:gd name="T1" fmla="*/ 0 h 27"/>
                    <a:gd name="T2" fmla="*/ 0 w 10"/>
                    <a:gd name="T3" fmla="*/ 27 h 27"/>
                    <a:gd name="T4" fmla="*/ 9 w 10"/>
                    <a:gd name="T5" fmla="*/ 27 h 27"/>
                    <a:gd name="T6" fmla="*/ 10 w 10"/>
                    <a:gd name="T7" fmla="*/ 0 h 27"/>
                    <a:gd name="T8" fmla="*/ 1 w 10"/>
                    <a:gd name="T9" fmla="*/ 0 h 27"/>
                    <a:gd name="T10" fmla="*/ 0 60000 65536"/>
                    <a:gd name="T11" fmla="*/ 0 60000 65536"/>
                    <a:gd name="T12" fmla="*/ 0 60000 65536"/>
                    <a:gd name="T13" fmla="*/ 0 60000 65536"/>
                    <a:gd name="T14" fmla="*/ 0 60000 65536"/>
                    <a:gd name="T15" fmla="*/ 0 w 10"/>
                    <a:gd name="T16" fmla="*/ 0 h 27"/>
                    <a:gd name="T17" fmla="*/ 10 w 10"/>
                    <a:gd name="T18" fmla="*/ 27 h 27"/>
                  </a:gdLst>
                  <a:ahLst/>
                  <a:cxnLst>
                    <a:cxn ang="T10">
                      <a:pos x="T0" y="T1"/>
                    </a:cxn>
                    <a:cxn ang="T11">
                      <a:pos x="T2" y="T3"/>
                    </a:cxn>
                    <a:cxn ang="T12">
                      <a:pos x="T4" y="T5"/>
                    </a:cxn>
                    <a:cxn ang="T13">
                      <a:pos x="T6" y="T7"/>
                    </a:cxn>
                    <a:cxn ang="T14">
                      <a:pos x="T8" y="T9"/>
                    </a:cxn>
                  </a:cxnLst>
                  <a:rect l="T15" t="T16" r="T17" b="T18"/>
                  <a:pathLst>
                    <a:path w="10" h="27">
                      <a:moveTo>
                        <a:pt x="1" y="0"/>
                      </a:moveTo>
                      <a:lnTo>
                        <a:pt x="0" y="27"/>
                      </a:lnTo>
                      <a:lnTo>
                        <a:pt x="9" y="27"/>
                      </a:lnTo>
                      <a:lnTo>
                        <a:pt x="10" y="0"/>
                      </a:lnTo>
                      <a:lnTo>
                        <a:pt x="1" y="0"/>
                      </a:lnTo>
                      <a:close/>
                    </a:path>
                  </a:pathLst>
                </a:custGeom>
                <a:solidFill>
                  <a:srgbClr val="FFFF00"/>
                </a:solidFill>
                <a:ln w="0">
                  <a:solidFill>
                    <a:srgbClr val="FFFF00"/>
                  </a:solidFill>
                  <a:round/>
                  <a:headEnd/>
                  <a:tailEnd/>
                </a:ln>
              </p:spPr>
              <p:txBody>
                <a:bodyPr/>
                <a:lstStyle/>
                <a:p>
                  <a:endParaRPr lang="fr-FR"/>
                </a:p>
              </p:txBody>
            </p:sp>
            <p:sp>
              <p:nvSpPr>
                <p:cNvPr id="27904" name="Freeform 460"/>
                <p:cNvSpPr>
                  <a:spLocks/>
                </p:cNvSpPr>
                <p:nvPr/>
              </p:nvSpPr>
              <p:spPr bwMode="auto">
                <a:xfrm>
                  <a:off x="3719" y="2015"/>
                  <a:ext cx="24" cy="27"/>
                </a:xfrm>
                <a:custGeom>
                  <a:avLst/>
                  <a:gdLst>
                    <a:gd name="T0" fmla="*/ 0 w 24"/>
                    <a:gd name="T1" fmla="*/ 9 h 27"/>
                    <a:gd name="T2" fmla="*/ 12 w 24"/>
                    <a:gd name="T3" fmla="*/ 0 h 27"/>
                    <a:gd name="T4" fmla="*/ 24 w 24"/>
                    <a:gd name="T5" fmla="*/ 18 h 27"/>
                    <a:gd name="T6" fmla="*/ 12 w 24"/>
                    <a:gd name="T7" fmla="*/ 27 h 27"/>
                    <a:gd name="T8" fmla="*/ 0 w 24"/>
                    <a:gd name="T9" fmla="*/ 9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9"/>
                      </a:moveTo>
                      <a:lnTo>
                        <a:pt x="12" y="0"/>
                      </a:lnTo>
                      <a:lnTo>
                        <a:pt x="24" y="18"/>
                      </a:lnTo>
                      <a:lnTo>
                        <a:pt x="12" y="27"/>
                      </a:lnTo>
                      <a:lnTo>
                        <a:pt x="0" y="9"/>
                      </a:lnTo>
                      <a:close/>
                    </a:path>
                  </a:pathLst>
                </a:custGeom>
                <a:solidFill>
                  <a:srgbClr val="FFFF00"/>
                </a:solidFill>
                <a:ln w="0">
                  <a:solidFill>
                    <a:srgbClr val="FFFF00"/>
                  </a:solidFill>
                  <a:round/>
                  <a:headEnd/>
                  <a:tailEnd/>
                </a:ln>
              </p:spPr>
              <p:txBody>
                <a:bodyPr/>
                <a:lstStyle/>
                <a:p>
                  <a:endParaRPr lang="fr-FR"/>
                </a:p>
              </p:txBody>
            </p:sp>
            <p:sp>
              <p:nvSpPr>
                <p:cNvPr id="27905" name="Freeform 461"/>
                <p:cNvSpPr>
                  <a:spLocks/>
                </p:cNvSpPr>
                <p:nvPr/>
              </p:nvSpPr>
              <p:spPr bwMode="auto">
                <a:xfrm>
                  <a:off x="3783" y="2014"/>
                  <a:ext cx="39" cy="27"/>
                </a:xfrm>
                <a:custGeom>
                  <a:avLst/>
                  <a:gdLst>
                    <a:gd name="T0" fmla="*/ 1 w 39"/>
                    <a:gd name="T1" fmla="*/ 0 h 27"/>
                    <a:gd name="T2" fmla="*/ 0 w 39"/>
                    <a:gd name="T3" fmla="*/ 27 h 27"/>
                    <a:gd name="T4" fmla="*/ 37 w 39"/>
                    <a:gd name="T5" fmla="*/ 27 h 27"/>
                    <a:gd name="T6" fmla="*/ 39 w 39"/>
                    <a:gd name="T7" fmla="*/ 0 h 27"/>
                    <a:gd name="T8" fmla="*/ 1 w 39"/>
                    <a:gd name="T9" fmla="*/ 0 h 27"/>
                    <a:gd name="T10" fmla="*/ 0 60000 65536"/>
                    <a:gd name="T11" fmla="*/ 0 60000 65536"/>
                    <a:gd name="T12" fmla="*/ 0 60000 65536"/>
                    <a:gd name="T13" fmla="*/ 0 60000 65536"/>
                    <a:gd name="T14" fmla="*/ 0 60000 65536"/>
                    <a:gd name="T15" fmla="*/ 0 w 39"/>
                    <a:gd name="T16" fmla="*/ 0 h 27"/>
                    <a:gd name="T17" fmla="*/ 39 w 39"/>
                    <a:gd name="T18" fmla="*/ 27 h 27"/>
                  </a:gdLst>
                  <a:ahLst/>
                  <a:cxnLst>
                    <a:cxn ang="T10">
                      <a:pos x="T0" y="T1"/>
                    </a:cxn>
                    <a:cxn ang="T11">
                      <a:pos x="T2" y="T3"/>
                    </a:cxn>
                    <a:cxn ang="T12">
                      <a:pos x="T4" y="T5"/>
                    </a:cxn>
                    <a:cxn ang="T13">
                      <a:pos x="T6" y="T7"/>
                    </a:cxn>
                    <a:cxn ang="T14">
                      <a:pos x="T8" y="T9"/>
                    </a:cxn>
                  </a:cxnLst>
                  <a:rect l="T15" t="T16" r="T17" b="T18"/>
                  <a:pathLst>
                    <a:path w="39" h="27">
                      <a:moveTo>
                        <a:pt x="1" y="0"/>
                      </a:moveTo>
                      <a:lnTo>
                        <a:pt x="0" y="27"/>
                      </a:lnTo>
                      <a:lnTo>
                        <a:pt x="37" y="27"/>
                      </a:lnTo>
                      <a:lnTo>
                        <a:pt x="39" y="0"/>
                      </a:lnTo>
                      <a:lnTo>
                        <a:pt x="1" y="0"/>
                      </a:lnTo>
                      <a:close/>
                    </a:path>
                  </a:pathLst>
                </a:custGeom>
                <a:solidFill>
                  <a:srgbClr val="FFFF00"/>
                </a:solidFill>
                <a:ln w="0">
                  <a:solidFill>
                    <a:srgbClr val="FFFF00"/>
                  </a:solidFill>
                  <a:round/>
                  <a:headEnd/>
                  <a:tailEnd/>
                </a:ln>
              </p:spPr>
              <p:txBody>
                <a:bodyPr/>
                <a:lstStyle/>
                <a:p>
                  <a:endParaRPr lang="fr-FR"/>
                </a:p>
              </p:txBody>
            </p:sp>
            <p:sp>
              <p:nvSpPr>
                <p:cNvPr id="27906" name="Freeform 462"/>
                <p:cNvSpPr>
                  <a:spLocks/>
                </p:cNvSpPr>
                <p:nvPr/>
              </p:nvSpPr>
              <p:spPr bwMode="auto">
                <a:xfrm>
                  <a:off x="3820" y="2014"/>
                  <a:ext cx="3" cy="27"/>
                </a:xfrm>
                <a:custGeom>
                  <a:avLst/>
                  <a:gdLst>
                    <a:gd name="T0" fmla="*/ 2 w 3"/>
                    <a:gd name="T1" fmla="*/ 0 h 27"/>
                    <a:gd name="T2" fmla="*/ 0 w 3"/>
                    <a:gd name="T3" fmla="*/ 27 h 27"/>
                    <a:gd name="T4" fmla="*/ 2 w 3"/>
                    <a:gd name="T5" fmla="*/ 27 h 27"/>
                    <a:gd name="T6" fmla="*/ 3 w 3"/>
                    <a:gd name="T7" fmla="*/ 0 h 27"/>
                    <a:gd name="T8" fmla="*/ 2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2" y="0"/>
                      </a:moveTo>
                      <a:lnTo>
                        <a:pt x="0" y="27"/>
                      </a:lnTo>
                      <a:lnTo>
                        <a:pt x="2" y="27"/>
                      </a:lnTo>
                      <a:lnTo>
                        <a:pt x="3" y="0"/>
                      </a:lnTo>
                      <a:lnTo>
                        <a:pt x="2" y="0"/>
                      </a:lnTo>
                      <a:close/>
                    </a:path>
                  </a:pathLst>
                </a:custGeom>
                <a:solidFill>
                  <a:srgbClr val="FFFF00"/>
                </a:solidFill>
                <a:ln w="0">
                  <a:solidFill>
                    <a:srgbClr val="FFFF00"/>
                  </a:solidFill>
                  <a:round/>
                  <a:headEnd/>
                  <a:tailEnd/>
                </a:ln>
              </p:spPr>
              <p:txBody>
                <a:bodyPr/>
                <a:lstStyle/>
                <a:p>
                  <a:endParaRPr lang="fr-FR"/>
                </a:p>
              </p:txBody>
            </p:sp>
            <p:sp>
              <p:nvSpPr>
                <p:cNvPr id="27907" name="Rectangle 463"/>
                <p:cNvSpPr>
                  <a:spLocks noChangeArrowheads="1"/>
                </p:cNvSpPr>
                <p:nvPr/>
              </p:nvSpPr>
              <p:spPr bwMode="auto">
                <a:xfrm>
                  <a:off x="3820" y="201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08" name="Freeform 464"/>
                <p:cNvSpPr>
                  <a:spLocks/>
                </p:cNvSpPr>
                <p:nvPr/>
              </p:nvSpPr>
              <p:spPr bwMode="auto">
                <a:xfrm>
                  <a:off x="3822" y="2014"/>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7909" name="Rectangle 465"/>
                <p:cNvSpPr>
                  <a:spLocks noChangeArrowheads="1"/>
                </p:cNvSpPr>
                <p:nvPr/>
              </p:nvSpPr>
              <p:spPr bwMode="auto">
                <a:xfrm>
                  <a:off x="3822" y="2015"/>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10" name="Freeform 466"/>
                <p:cNvSpPr>
                  <a:spLocks/>
                </p:cNvSpPr>
                <p:nvPr/>
              </p:nvSpPr>
              <p:spPr bwMode="auto">
                <a:xfrm>
                  <a:off x="3830" y="1994"/>
                  <a:ext cx="26" cy="6"/>
                </a:xfrm>
                <a:custGeom>
                  <a:avLst/>
                  <a:gdLst>
                    <a:gd name="T0" fmla="*/ 0 w 26"/>
                    <a:gd name="T1" fmla="*/ 4 h 6"/>
                    <a:gd name="T2" fmla="*/ 26 w 26"/>
                    <a:gd name="T3" fmla="*/ 6 h 6"/>
                    <a:gd name="T4" fmla="*/ 26 w 26"/>
                    <a:gd name="T5" fmla="*/ 2 h 6"/>
                    <a:gd name="T6" fmla="*/ 0 w 26"/>
                    <a:gd name="T7" fmla="*/ 0 h 6"/>
                    <a:gd name="T8" fmla="*/ 0 w 26"/>
                    <a:gd name="T9" fmla="*/ 4 h 6"/>
                    <a:gd name="T10" fmla="*/ 0 60000 65536"/>
                    <a:gd name="T11" fmla="*/ 0 60000 65536"/>
                    <a:gd name="T12" fmla="*/ 0 60000 65536"/>
                    <a:gd name="T13" fmla="*/ 0 60000 65536"/>
                    <a:gd name="T14" fmla="*/ 0 60000 65536"/>
                    <a:gd name="T15" fmla="*/ 0 w 26"/>
                    <a:gd name="T16" fmla="*/ 0 h 6"/>
                    <a:gd name="T17" fmla="*/ 26 w 26"/>
                    <a:gd name="T18" fmla="*/ 6 h 6"/>
                  </a:gdLst>
                  <a:ahLst/>
                  <a:cxnLst>
                    <a:cxn ang="T10">
                      <a:pos x="T0" y="T1"/>
                    </a:cxn>
                    <a:cxn ang="T11">
                      <a:pos x="T2" y="T3"/>
                    </a:cxn>
                    <a:cxn ang="T12">
                      <a:pos x="T4" y="T5"/>
                    </a:cxn>
                    <a:cxn ang="T13">
                      <a:pos x="T6" y="T7"/>
                    </a:cxn>
                    <a:cxn ang="T14">
                      <a:pos x="T8" y="T9"/>
                    </a:cxn>
                  </a:cxnLst>
                  <a:rect l="T15" t="T16" r="T17" b="T18"/>
                  <a:pathLst>
                    <a:path w="26" h="6">
                      <a:moveTo>
                        <a:pt x="0" y="4"/>
                      </a:moveTo>
                      <a:lnTo>
                        <a:pt x="26" y="6"/>
                      </a:lnTo>
                      <a:lnTo>
                        <a:pt x="26" y="2"/>
                      </a:lnTo>
                      <a:lnTo>
                        <a:pt x="0" y="0"/>
                      </a:lnTo>
                      <a:lnTo>
                        <a:pt x="0" y="4"/>
                      </a:lnTo>
                      <a:close/>
                    </a:path>
                  </a:pathLst>
                </a:custGeom>
                <a:solidFill>
                  <a:srgbClr val="FFFF00"/>
                </a:solidFill>
                <a:ln w="0">
                  <a:solidFill>
                    <a:srgbClr val="FFFF00"/>
                  </a:solidFill>
                  <a:round/>
                  <a:headEnd/>
                  <a:tailEnd/>
                </a:ln>
              </p:spPr>
              <p:txBody>
                <a:bodyPr/>
                <a:lstStyle/>
                <a:p>
                  <a:endParaRPr lang="fr-FR"/>
                </a:p>
              </p:txBody>
            </p:sp>
            <p:sp>
              <p:nvSpPr>
                <p:cNvPr id="27911" name="Freeform 467"/>
                <p:cNvSpPr>
                  <a:spLocks/>
                </p:cNvSpPr>
                <p:nvPr/>
              </p:nvSpPr>
              <p:spPr bwMode="auto">
                <a:xfrm>
                  <a:off x="3842" y="1981"/>
                  <a:ext cx="18" cy="27"/>
                </a:xfrm>
                <a:custGeom>
                  <a:avLst/>
                  <a:gdLst>
                    <a:gd name="T0" fmla="*/ 1 w 18"/>
                    <a:gd name="T1" fmla="*/ 0 h 27"/>
                    <a:gd name="T2" fmla="*/ 0 w 18"/>
                    <a:gd name="T3" fmla="*/ 27 h 27"/>
                    <a:gd name="T4" fmla="*/ 17 w 18"/>
                    <a:gd name="T5" fmla="*/ 27 h 27"/>
                    <a:gd name="T6" fmla="*/ 18 w 18"/>
                    <a:gd name="T7" fmla="*/ 0 h 27"/>
                    <a:gd name="T8" fmla="*/ 1 w 18"/>
                    <a:gd name="T9" fmla="*/ 0 h 27"/>
                    <a:gd name="T10" fmla="*/ 0 60000 65536"/>
                    <a:gd name="T11" fmla="*/ 0 60000 65536"/>
                    <a:gd name="T12" fmla="*/ 0 60000 65536"/>
                    <a:gd name="T13" fmla="*/ 0 60000 65536"/>
                    <a:gd name="T14" fmla="*/ 0 60000 65536"/>
                    <a:gd name="T15" fmla="*/ 0 w 18"/>
                    <a:gd name="T16" fmla="*/ 0 h 27"/>
                    <a:gd name="T17" fmla="*/ 18 w 18"/>
                    <a:gd name="T18" fmla="*/ 27 h 27"/>
                  </a:gdLst>
                  <a:ahLst/>
                  <a:cxnLst>
                    <a:cxn ang="T10">
                      <a:pos x="T0" y="T1"/>
                    </a:cxn>
                    <a:cxn ang="T11">
                      <a:pos x="T2" y="T3"/>
                    </a:cxn>
                    <a:cxn ang="T12">
                      <a:pos x="T4" y="T5"/>
                    </a:cxn>
                    <a:cxn ang="T13">
                      <a:pos x="T6" y="T7"/>
                    </a:cxn>
                    <a:cxn ang="T14">
                      <a:pos x="T8" y="T9"/>
                    </a:cxn>
                  </a:cxnLst>
                  <a:rect l="T15" t="T16" r="T17" b="T18"/>
                  <a:pathLst>
                    <a:path w="18" h="27">
                      <a:moveTo>
                        <a:pt x="1" y="0"/>
                      </a:moveTo>
                      <a:lnTo>
                        <a:pt x="0" y="27"/>
                      </a:lnTo>
                      <a:lnTo>
                        <a:pt x="17" y="27"/>
                      </a:lnTo>
                      <a:lnTo>
                        <a:pt x="18" y="0"/>
                      </a:lnTo>
                      <a:lnTo>
                        <a:pt x="1" y="0"/>
                      </a:lnTo>
                      <a:close/>
                    </a:path>
                  </a:pathLst>
                </a:custGeom>
                <a:solidFill>
                  <a:srgbClr val="FFFF00"/>
                </a:solidFill>
                <a:ln w="0">
                  <a:solidFill>
                    <a:srgbClr val="FFFF00"/>
                  </a:solidFill>
                  <a:round/>
                  <a:headEnd/>
                  <a:tailEnd/>
                </a:ln>
              </p:spPr>
              <p:txBody>
                <a:bodyPr/>
                <a:lstStyle/>
                <a:p>
                  <a:endParaRPr lang="fr-FR"/>
                </a:p>
              </p:txBody>
            </p:sp>
            <p:sp>
              <p:nvSpPr>
                <p:cNvPr id="27912" name="Freeform 468"/>
                <p:cNvSpPr>
                  <a:spLocks/>
                </p:cNvSpPr>
                <p:nvPr/>
              </p:nvSpPr>
              <p:spPr bwMode="auto">
                <a:xfrm>
                  <a:off x="3829" y="1982"/>
                  <a:ext cx="26" cy="27"/>
                </a:xfrm>
                <a:custGeom>
                  <a:avLst/>
                  <a:gdLst>
                    <a:gd name="T0" fmla="*/ 0 w 26"/>
                    <a:gd name="T1" fmla="*/ 12 h 27"/>
                    <a:gd name="T2" fmla="*/ 13 w 26"/>
                    <a:gd name="T3" fmla="*/ 0 h 27"/>
                    <a:gd name="T4" fmla="*/ 26 w 26"/>
                    <a:gd name="T5" fmla="*/ 14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4"/>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27913" name="Freeform 469"/>
                <p:cNvSpPr>
                  <a:spLocks/>
                </p:cNvSpPr>
                <p:nvPr/>
              </p:nvSpPr>
              <p:spPr bwMode="auto">
                <a:xfrm>
                  <a:off x="3859" y="1981"/>
                  <a:ext cx="8" cy="27"/>
                </a:xfrm>
                <a:custGeom>
                  <a:avLst/>
                  <a:gdLst>
                    <a:gd name="T0" fmla="*/ 1 w 8"/>
                    <a:gd name="T1" fmla="*/ 0 h 27"/>
                    <a:gd name="T2" fmla="*/ 0 w 8"/>
                    <a:gd name="T3" fmla="*/ 27 h 27"/>
                    <a:gd name="T4" fmla="*/ 7 w 8"/>
                    <a:gd name="T5" fmla="*/ 27 h 27"/>
                    <a:gd name="T6" fmla="*/ 8 w 8"/>
                    <a:gd name="T7" fmla="*/ 0 h 27"/>
                    <a:gd name="T8" fmla="*/ 1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1" y="0"/>
                      </a:moveTo>
                      <a:lnTo>
                        <a:pt x="0" y="27"/>
                      </a:lnTo>
                      <a:lnTo>
                        <a:pt x="7" y="27"/>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27914" name="Rectangle 470"/>
                <p:cNvSpPr>
                  <a:spLocks noChangeArrowheads="1"/>
                </p:cNvSpPr>
                <p:nvPr/>
              </p:nvSpPr>
              <p:spPr bwMode="auto">
                <a:xfrm>
                  <a:off x="3859" y="198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15" name="Freeform 471"/>
                <p:cNvSpPr>
                  <a:spLocks/>
                </p:cNvSpPr>
                <p:nvPr/>
              </p:nvSpPr>
              <p:spPr bwMode="auto">
                <a:xfrm>
                  <a:off x="3866" y="1981"/>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7916" name="Rectangle 472"/>
                <p:cNvSpPr>
                  <a:spLocks noChangeArrowheads="1"/>
                </p:cNvSpPr>
                <p:nvPr/>
              </p:nvSpPr>
              <p:spPr bwMode="auto">
                <a:xfrm>
                  <a:off x="3866" y="198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17" name="Freeform 473"/>
                <p:cNvSpPr>
                  <a:spLocks/>
                </p:cNvSpPr>
                <p:nvPr/>
              </p:nvSpPr>
              <p:spPr bwMode="auto">
                <a:xfrm>
                  <a:off x="3869" y="1981"/>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7918" name="Rectangle 474"/>
                <p:cNvSpPr>
                  <a:spLocks noChangeArrowheads="1"/>
                </p:cNvSpPr>
                <p:nvPr/>
              </p:nvSpPr>
              <p:spPr bwMode="auto">
                <a:xfrm>
                  <a:off x="3869" y="198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19" name="Freeform 475"/>
                <p:cNvSpPr>
                  <a:spLocks/>
                </p:cNvSpPr>
                <p:nvPr/>
              </p:nvSpPr>
              <p:spPr bwMode="auto">
                <a:xfrm>
                  <a:off x="3871" y="1981"/>
                  <a:ext cx="11" cy="27"/>
                </a:xfrm>
                <a:custGeom>
                  <a:avLst/>
                  <a:gdLst>
                    <a:gd name="T0" fmla="*/ 1 w 11"/>
                    <a:gd name="T1" fmla="*/ 0 h 27"/>
                    <a:gd name="T2" fmla="*/ 0 w 11"/>
                    <a:gd name="T3" fmla="*/ 27 h 27"/>
                    <a:gd name="T4" fmla="*/ 10 w 11"/>
                    <a:gd name="T5" fmla="*/ 27 h 27"/>
                    <a:gd name="T6" fmla="*/ 11 w 11"/>
                    <a:gd name="T7" fmla="*/ 0 h 27"/>
                    <a:gd name="T8" fmla="*/ 1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1" y="0"/>
                      </a:moveTo>
                      <a:lnTo>
                        <a:pt x="0" y="27"/>
                      </a:lnTo>
                      <a:lnTo>
                        <a:pt x="10" y="27"/>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27920" name="Rectangle 476"/>
                <p:cNvSpPr>
                  <a:spLocks noChangeArrowheads="1"/>
                </p:cNvSpPr>
                <p:nvPr/>
              </p:nvSpPr>
              <p:spPr bwMode="auto">
                <a:xfrm>
                  <a:off x="3871" y="198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21" name="Freeform 477"/>
                <p:cNvSpPr>
                  <a:spLocks/>
                </p:cNvSpPr>
                <p:nvPr/>
              </p:nvSpPr>
              <p:spPr bwMode="auto">
                <a:xfrm>
                  <a:off x="3924" y="1981"/>
                  <a:ext cx="9" cy="27"/>
                </a:xfrm>
                <a:custGeom>
                  <a:avLst/>
                  <a:gdLst>
                    <a:gd name="T0" fmla="*/ 1 w 9"/>
                    <a:gd name="T1" fmla="*/ 0 h 27"/>
                    <a:gd name="T2" fmla="*/ 0 w 9"/>
                    <a:gd name="T3" fmla="*/ 27 h 27"/>
                    <a:gd name="T4" fmla="*/ 8 w 9"/>
                    <a:gd name="T5" fmla="*/ 27 h 27"/>
                    <a:gd name="T6" fmla="*/ 9 w 9"/>
                    <a:gd name="T7" fmla="*/ 0 h 27"/>
                    <a:gd name="T8" fmla="*/ 1 w 9"/>
                    <a:gd name="T9" fmla="*/ 0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1" y="0"/>
                      </a:moveTo>
                      <a:lnTo>
                        <a:pt x="0" y="27"/>
                      </a:lnTo>
                      <a:lnTo>
                        <a:pt x="8" y="27"/>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27922" name="Freeform 478"/>
                <p:cNvSpPr>
                  <a:spLocks/>
                </p:cNvSpPr>
                <p:nvPr/>
              </p:nvSpPr>
              <p:spPr bwMode="auto">
                <a:xfrm>
                  <a:off x="3932" y="1981"/>
                  <a:ext cx="6" cy="27"/>
                </a:xfrm>
                <a:custGeom>
                  <a:avLst/>
                  <a:gdLst>
                    <a:gd name="T0" fmla="*/ 1 w 6"/>
                    <a:gd name="T1" fmla="*/ 0 h 27"/>
                    <a:gd name="T2" fmla="*/ 0 w 6"/>
                    <a:gd name="T3" fmla="*/ 27 h 27"/>
                    <a:gd name="T4" fmla="*/ 4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4"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7923" name="Rectangle 479"/>
                <p:cNvSpPr>
                  <a:spLocks noChangeArrowheads="1"/>
                </p:cNvSpPr>
                <p:nvPr/>
              </p:nvSpPr>
              <p:spPr bwMode="auto">
                <a:xfrm>
                  <a:off x="3932" y="198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24" name="Freeform 480"/>
                <p:cNvSpPr>
                  <a:spLocks/>
                </p:cNvSpPr>
                <p:nvPr/>
              </p:nvSpPr>
              <p:spPr bwMode="auto">
                <a:xfrm>
                  <a:off x="3936" y="1981"/>
                  <a:ext cx="13" cy="27"/>
                </a:xfrm>
                <a:custGeom>
                  <a:avLst/>
                  <a:gdLst>
                    <a:gd name="T0" fmla="*/ 2 w 13"/>
                    <a:gd name="T1" fmla="*/ 0 h 27"/>
                    <a:gd name="T2" fmla="*/ 0 w 13"/>
                    <a:gd name="T3" fmla="*/ 27 h 27"/>
                    <a:gd name="T4" fmla="*/ 12 w 13"/>
                    <a:gd name="T5" fmla="*/ 27 h 27"/>
                    <a:gd name="T6" fmla="*/ 13 w 13"/>
                    <a:gd name="T7" fmla="*/ 0 h 27"/>
                    <a:gd name="T8" fmla="*/ 2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2" y="0"/>
                      </a:moveTo>
                      <a:lnTo>
                        <a:pt x="0" y="27"/>
                      </a:lnTo>
                      <a:lnTo>
                        <a:pt x="12" y="27"/>
                      </a:lnTo>
                      <a:lnTo>
                        <a:pt x="13" y="0"/>
                      </a:lnTo>
                      <a:lnTo>
                        <a:pt x="2" y="0"/>
                      </a:lnTo>
                      <a:close/>
                    </a:path>
                  </a:pathLst>
                </a:custGeom>
                <a:solidFill>
                  <a:srgbClr val="FFFF00"/>
                </a:solidFill>
                <a:ln w="0">
                  <a:solidFill>
                    <a:srgbClr val="FFFF00"/>
                  </a:solidFill>
                  <a:round/>
                  <a:headEnd/>
                  <a:tailEnd/>
                </a:ln>
              </p:spPr>
              <p:txBody>
                <a:bodyPr/>
                <a:lstStyle/>
                <a:p>
                  <a:endParaRPr lang="fr-FR"/>
                </a:p>
              </p:txBody>
            </p:sp>
            <p:sp>
              <p:nvSpPr>
                <p:cNvPr id="27925" name="Rectangle 481"/>
                <p:cNvSpPr>
                  <a:spLocks noChangeArrowheads="1"/>
                </p:cNvSpPr>
                <p:nvPr/>
              </p:nvSpPr>
              <p:spPr bwMode="auto">
                <a:xfrm>
                  <a:off x="3936" y="1982"/>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26" name="Freeform 482"/>
                <p:cNvSpPr>
                  <a:spLocks/>
                </p:cNvSpPr>
                <p:nvPr/>
              </p:nvSpPr>
              <p:spPr bwMode="auto">
                <a:xfrm>
                  <a:off x="3936" y="1974"/>
                  <a:ext cx="31" cy="24"/>
                </a:xfrm>
                <a:custGeom>
                  <a:avLst/>
                  <a:gdLst>
                    <a:gd name="T0" fmla="*/ 0 w 31"/>
                    <a:gd name="T1" fmla="*/ 17 h 24"/>
                    <a:gd name="T2" fmla="*/ 25 w 31"/>
                    <a:gd name="T3" fmla="*/ 24 h 24"/>
                    <a:gd name="T4" fmla="*/ 31 w 31"/>
                    <a:gd name="T5" fmla="*/ 7 h 24"/>
                    <a:gd name="T6" fmla="*/ 6 w 31"/>
                    <a:gd name="T7" fmla="*/ 0 h 24"/>
                    <a:gd name="T8" fmla="*/ 0 w 31"/>
                    <a:gd name="T9" fmla="*/ 17 h 24"/>
                    <a:gd name="T10" fmla="*/ 0 60000 65536"/>
                    <a:gd name="T11" fmla="*/ 0 60000 65536"/>
                    <a:gd name="T12" fmla="*/ 0 60000 65536"/>
                    <a:gd name="T13" fmla="*/ 0 60000 65536"/>
                    <a:gd name="T14" fmla="*/ 0 60000 65536"/>
                    <a:gd name="T15" fmla="*/ 0 w 31"/>
                    <a:gd name="T16" fmla="*/ 0 h 24"/>
                    <a:gd name="T17" fmla="*/ 31 w 31"/>
                    <a:gd name="T18" fmla="*/ 24 h 24"/>
                  </a:gdLst>
                  <a:ahLst/>
                  <a:cxnLst>
                    <a:cxn ang="T10">
                      <a:pos x="T0" y="T1"/>
                    </a:cxn>
                    <a:cxn ang="T11">
                      <a:pos x="T2" y="T3"/>
                    </a:cxn>
                    <a:cxn ang="T12">
                      <a:pos x="T4" y="T5"/>
                    </a:cxn>
                    <a:cxn ang="T13">
                      <a:pos x="T6" y="T7"/>
                    </a:cxn>
                    <a:cxn ang="T14">
                      <a:pos x="T8" y="T9"/>
                    </a:cxn>
                  </a:cxnLst>
                  <a:rect l="T15" t="T16" r="T17" b="T18"/>
                  <a:pathLst>
                    <a:path w="31" h="24">
                      <a:moveTo>
                        <a:pt x="0" y="17"/>
                      </a:moveTo>
                      <a:lnTo>
                        <a:pt x="25" y="24"/>
                      </a:lnTo>
                      <a:lnTo>
                        <a:pt x="31" y="7"/>
                      </a:lnTo>
                      <a:lnTo>
                        <a:pt x="6" y="0"/>
                      </a:lnTo>
                      <a:lnTo>
                        <a:pt x="0" y="17"/>
                      </a:lnTo>
                      <a:close/>
                    </a:path>
                  </a:pathLst>
                </a:custGeom>
                <a:solidFill>
                  <a:srgbClr val="FFFF00"/>
                </a:solidFill>
                <a:ln w="0">
                  <a:solidFill>
                    <a:srgbClr val="FFFF00"/>
                  </a:solidFill>
                  <a:round/>
                  <a:headEnd/>
                  <a:tailEnd/>
                </a:ln>
              </p:spPr>
              <p:txBody>
                <a:bodyPr/>
                <a:lstStyle/>
                <a:p>
                  <a:endParaRPr lang="fr-FR"/>
                </a:p>
              </p:txBody>
            </p:sp>
            <p:sp>
              <p:nvSpPr>
                <p:cNvPr id="27927" name="Freeform 483"/>
                <p:cNvSpPr>
                  <a:spLocks/>
                </p:cNvSpPr>
                <p:nvPr/>
              </p:nvSpPr>
              <p:spPr bwMode="auto">
                <a:xfrm>
                  <a:off x="3936" y="1982"/>
                  <a:ext cx="25" cy="27"/>
                </a:xfrm>
                <a:custGeom>
                  <a:avLst/>
                  <a:gdLst>
                    <a:gd name="T0" fmla="*/ 12 w 25"/>
                    <a:gd name="T1" fmla="*/ 0 h 27"/>
                    <a:gd name="T2" fmla="*/ 0 w 25"/>
                    <a:gd name="T3" fmla="*/ 10 h 27"/>
                    <a:gd name="T4" fmla="*/ 12 w 25"/>
                    <a:gd name="T5" fmla="*/ 27 h 27"/>
                    <a:gd name="T6" fmla="*/ 25 w 25"/>
                    <a:gd name="T7" fmla="*/ 17 h 27"/>
                    <a:gd name="T8" fmla="*/ 12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2" y="0"/>
                      </a:moveTo>
                      <a:lnTo>
                        <a:pt x="0" y="10"/>
                      </a:lnTo>
                      <a:lnTo>
                        <a:pt x="12" y="27"/>
                      </a:lnTo>
                      <a:lnTo>
                        <a:pt x="25" y="17"/>
                      </a:lnTo>
                      <a:lnTo>
                        <a:pt x="12" y="0"/>
                      </a:lnTo>
                      <a:close/>
                    </a:path>
                  </a:pathLst>
                </a:custGeom>
                <a:solidFill>
                  <a:srgbClr val="FFFF00"/>
                </a:solidFill>
                <a:ln w="0">
                  <a:solidFill>
                    <a:srgbClr val="FFFF00"/>
                  </a:solidFill>
                  <a:round/>
                  <a:headEnd/>
                  <a:tailEnd/>
                </a:ln>
              </p:spPr>
              <p:txBody>
                <a:bodyPr/>
                <a:lstStyle/>
                <a:p>
                  <a:endParaRPr lang="fr-FR"/>
                </a:p>
              </p:txBody>
            </p:sp>
            <p:sp>
              <p:nvSpPr>
                <p:cNvPr id="27928" name="Freeform 484"/>
                <p:cNvSpPr>
                  <a:spLocks/>
                </p:cNvSpPr>
                <p:nvPr/>
              </p:nvSpPr>
              <p:spPr bwMode="auto">
                <a:xfrm>
                  <a:off x="3959" y="1926"/>
                  <a:ext cx="27" cy="22"/>
                </a:xfrm>
                <a:custGeom>
                  <a:avLst/>
                  <a:gdLst>
                    <a:gd name="T0" fmla="*/ 0 w 27"/>
                    <a:gd name="T1" fmla="*/ 20 h 22"/>
                    <a:gd name="T2" fmla="*/ 26 w 27"/>
                    <a:gd name="T3" fmla="*/ 22 h 22"/>
                    <a:gd name="T4" fmla="*/ 27 w 27"/>
                    <a:gd name="T5" fmla="*/ 2 h 22"/>
                    <a:gd name="T6" fmla="*/ 1 w 27"/>
                    <a:gd name="T7" fmla="*/ 0 h 22"/>
                    <a:gd name="T8" fmla="*/ 0 w 27"/>
                    <a:gd name="T9" fmla="*/ 20 h 22"/>
                    <a:gd name="T10" fmla="*/ 0 60000 65536"/>
                    <a:gd name="T11" fmla="*/ 0 60000 65536"/>
                    <a:gd name="T12" fmla="*/ 0 60000 65536"/>
                    <a:gd name="T13" fmla="*/ 0 60000 65536"/>
                    <a:gd name="T14" fmla="*/ 0 60000 65536"/>
                    <a:gd name="T15" fmla="*/ 0 w 27"/>
                    <a:gd name="T16" fmla="*/ 0 h 22"/>
                    <a:gd name="T17" fmla="*/ 27 w 27"/>
                    <a:gd name="T18" fmla="*/ 22 h 22"/>
                  </a:gdLst>
                  <a:ahLst/>
                  <a:cxnLst>
                    <a:cxn ang="T10">
                      <a:pos x="T0" y="T1"/>
                    </a:cxn>
                    <a:cxn ang="T11">
                      <a:pos x="T2" y="T3"/>
                    </a:cxn>
                    <a:cxn ang="T12">
                      <a:pos x="T4" y="T5"/>
                    </a:cxn>
                    <a:cxn ang="T13">
                      <a:pos x="T6" y="T7"/>
                    </a:cxn>
                    <a:cxn ang="T14">
                      <a:pos x="T8" y="T9"/>
                    </a:cxn>
                  </a:cxnLst>
                  <a:rect l="T15" t="T16" r="T17" b="T18"/>
                  <a:pathLst>
                    <a:path w="27" h="22">
                      <a:moveTo>
                        <a:pt x="0" y="20"/>
                      </a:moveTo>
                      <a:lnTo>
                        <a:pt x="26" y="22"/>
                      </a:lnTo>
                      <a:lnTo>
                        <a:pt x="27" y="2"/>
                      </a:lnTo>
                      <a:lnTo>
                        <a:pt x="1" y="0"/>
                      </a:lnTo>
                      <a:lnTo>
                        <a:pt x="0" y="20"/>
                      </a:lnTo>
                      <a:close/>
                    </a:path>
                  </a:pathLst>
                </a:custGeom>
                <a:solidFill>
                  <a:srgbClr val="FFFF00"/>
                </a:solidFill>
                <a:ln w="0">
                  <a:solidFill>
                    <a:srgbClr val="FFFF00"/>
                  </a:solidFill>
                  <a:round/>
                  <a:headEnd/>
                  <a:tailEnd/>
                </a:ln>
              </p:spPr>
              <p:txBody>
                <a:bodyPr/>
                <a:lstStyle/>
                <a:p>
                  <a:endParaRPr lang="fr-FR"/>
                </a:p>
              </p:txBody>
            </p:sp>
            <p:sp>
              <p:nvSpPr>
                <p:cNvPr id="27929" name="Freeform 485"/>
                <p:cNvSpPr>
                  <a:spLocks/>
                </p:cNvSpPr>
                <p:nvPr/>
              </p:nvSpPr>
              <p:spPr bwMode="auto">
                <a:xfrm>
                  <a:off x="3972" y="1913"/>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7930" name="Freeform 486"/>
                <p:cNvSpPr>
                  <a:spLocks/>
                </p:cNvSpPr>
                <p:nvPr/>
              </p:nvSpPr>
              <p:spPr bwMode="auto">
                <a:xfrm>
                  <a:off x="3959" y="1914"/>
                  <a:ext cx="26" cy="27"/>
                </a:xfrm>
                <a:custGeom>
                  <a:avLst/>
                  <a:gdLst>
                    <a:gd name="T0" fmla="*/ 0 w 26"/>
                    <a:gd name="T1" fmla="*/ 12 h 27"/>
                    <a:gd name="T2" fmla="*/ 13 w 26"/>
                    <a:gd name="T3" fmla="*/ 0 h 27"/>
                    <a:gd name="T4" fmla="*/ 26 w 26"/>
                    <a:gd name="T5" fmla="*/ 14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4"/>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27931" name="Freeform 487"/>
                <p:cNvSpPr>
                  <a:spLocks/>
                </p:cNvSpPr>
                <p:nvPr/>
              </p:nvSpPr>
              <p:spPr bwMode="auto">
                <a:xfrm>
                  <a:off x="3976" y="1913"/>
                  <a:ext cx="21" cy="27"/>
                </a:xfrm>
                <a:custGeom>
                  <a:avLst/>
                  <a:gdLst>
                    <a:gd name="T0" fmla="*/ 1 w 21"/>
                    <a:gd name="T1" fmla="*/ 0 h 27"/>
                    <a:gd name="T2" fmla="*/ 0 w 21"/>
                    <a:gd name="T3" fmla="*/ 27 h 27"/>
                    <a:gd name="T4" fmla="*/ 20 w 21"/>
                    <a:gd name="T5" fmla="*/ 27 h 27"/>
                    <a:gd name="T6" fmla="*/ 21 w 21"/>
                    <a:gd name="T7" fmla="*/ 0 h 27"/>
                    <a:gd name="T8" fmla="*/ 1 w 21"/>
                    <a:gd name="T9" fmla="*/ 0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1" y="0"/>
                      </a:moveTo>
                      <a:lnTo>
                        <a:pt x="0" y="27"/>
                      </a:lnTo>
                      <a:lnTo>
                        <a:pt x="20" y="27"/>
                      </a:lnTo>
                      <a:lnTo>
                        <a:pt x="21" y="0"/>
                      </a:lnTo>
                      <a:lnTo>
                        <a:pt x="1" y="0"/>
                      </a:lnTo>
                      <a:close/>
                    </a:path>
                  </a:pathLst>
                </a:custGeom>
                <a:solidFill>
                  <a:srgbClr val="FFFF00"/>
                </a:solidFill>
                <a:ln w="0">
                  <a:solidFill>
                    <a:srgbClr val="FFFF00"/>
                  </a:solidFill>
                  <a:round/>
                  <a:headEnd/>
                  <a:tailEnd/>
                </a:ln>
              </p:spPr>
              <p:txBody>
                <a:bodyPr/>
                <a:lstStyle/>
                <a:p>
                  <a:endParaRPr lang="fr-FR"/>
                </a:p>
              </p:txBody>
            </p:sp>
            <p:sp>
              <p:nvSpPr>
                <p:cNvPr id="27932" name="Rectangle 488"/>
                <p:cNvSpPr>
                  <a:spLocks noChangeArrowheads="1"/>
                </p:cNvSpPr>
                <p:nvPr/>
              </p:nvSpPr>
              <p:spPr bwMode="auto">
                <a:xfrm>
                  <a:off x="3976" y="1914"/>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33" name="Freeform 489"/>
                <p:cNvSpPr>
                  <a:spLocks/>
                </p:cNvSpPr>
                <p:nvPr/>
              </p:nvSpPr>
              <p:spPr bwMode="auto">
                <a:xfrm>
                  <a:off x="4015" y="1888"/>
                  <a:ext cx="28" cy="23"/>
                </a:xfrm>
                <a:custGeom>
                  <a:avLst/>
                  <a:gdLst>
                    <a:gd name="T0" fmla="*/ 0 w 28"/>
                    <a:gd name="T1" fmla="*/ 11 h 23"/>
                    <a:gd name="T2" fmla="*/ 22 w 28"/>
                    <a:gd name="T3" fmla="*/ 23 h 23"/>
                    <a:gd name="T4" fmla="*/ 28 w 28"/>
                    <a:gd name="T5" fmla="*/ 11 h 23"/>
                    <a:gd name="T6" fmla="*/ 5 w 28"/>
                    <a:gd name="T7" fmla="*/ 0 h 23"/>
                    <a:gd name="T8" fmla="*/ 0 w 28"/>
                    <a:gd name="T9" fmla="*/ 11 h 23"/>
                    <a:gd name="T10" fmla="*/ 0 60000 65536"/>
                    <a:gd name="T11" fmla="*/ 0 60000 65536"/>
                    <a:gd name="T12" fmla="*/ 0 60000 65536"/>
                    <a:gd name="T13" fmla="*/ 0 60000 65536"/>
                    <a:gd name="T14" fmla="*/ 0 60000 65536"/>
                    <a:gd name="T15" fmla="*/ 0 w 28"/>
                    <a:gd name="T16" fmla="*/ 0 h 23"/>
                    <a:gd name="T17" fmla="*/ 28 w 28"/>
                    <a:gd name="T18" fmla="*/ 23 h 23"/>
                  </a:gdLst>
                  <a:ahLst/>
                  <a:cxnLst>
                    <a:cxn ang="T10">
                      <a:pos x="T0" y="T1"/>
                    </a:cxn>
                    <a:cxn ang="T11">
                      <a:pos x="T2" y="T3"/>
                    </a:cxn>
                    <a:cxn ang="T12">
                      <a:pos x="T4" y="T5"/>
                    </a:cxn>
                    <a:cxn ang="T13">
                      <a:pos x="T6" y="T7"/>
                    </a:cxn>
                    <a:cxn ang="T14">
                      <a:pos x="T8" y="T9"/>
                    </a:cxn>
                  </a:cxnLst>
                  <a:rect l="T15" t="T16" r="T17" b="T18"/>
                  <a:pathLst>
                    <a:path w="28" h="23">
                      <a:moveTo>
                        <a:pt x="0" y="11"/>
                      </a:moveTo>
                      <a:lnTo>
                        <a:pt x="22" y="23"/>
                      </a:lnTo>
                      <a:lnTo>
                        <a:pt x="28" y="11"/>
                      </a:lnTo>
                      <a:lnTo>
                        <a:pt x="5" y="0"/>
                      </a:lnTo>
                      <a:lnTo>
                        <a:pt x="0" y="11"/>
                      </a:lnTo>
                      <a:close/>
                    </a:path>
                  </a:pathLst>
                </a:custGeom>
                <a:solidFill>
                  <a:srgbClr val="FFFF00"/>
                </a:solidFill>
                <a:ln w="0">
                  <a:solidFill>
                    <a:srgbClr val="FFFF00"/>
                  </a:solidFill>
                  <a:round/>
                  <a:headEnd/>
                  <a:tailEnd/>
                </a:ln>
              </p:spPr>
              <p:txBody>
                <a:bodyPr/>
                <a:lstStyle/>
                <a:p>
                  <a:endParaRPr lang="fr-FR"/>
                </a:p>
              </p:txBody>
            </p:sp>
            <p:sp>
              <p:nvSpPr>
                <p:cNvPr id="27934" name="Freeform 490"/>
                <p:cNvSpPr>
                  <a:spLocks/>
                </p:cNvSpPr>
                <p:nvPr/>
              </p:nvSpPr>
              <p:spPr bwMode="auto">
                <a:xfrm>
                  <a:off x="4031" y="1880"/>
                  <a:ext cx="11" cy="27"/>
                </a:xfrm>
                <a:custGeom>
                  <a:avLst/>
                  <a:gdLst>
                    <a:gd name="T0" fmla="*/ 1 w 11"/>
                    <a:gd name="T1" fmla="*/ 0 h 27"/>
                    <a:gd name="T2" fmla="*/ 0 w 11"/>
                    <a:gd name="T3" fmla="*/ 27 h 27"/>
                    <a:gd name="T4" fmla="*/ 10 w 11"/>
                    <a:gd name="T5" fmla="*/ 27 h 27"/>
                    <a:gd name="T6" fmla="*/ 11 w 11"/>
                    <a:gd name="T7" fmla="*/ 0 h 27"/>
                    <a:gd name="T8" fmla="*/ 1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1" y="0"/>
                      </a:moveTo>
                      <a:lnTo>
                        <a:pt x="0" y="27"/>
                      </a:lnTo>
                      <a:lnTo>
                        <a:pt x="10" y="27"/>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27935" name="Freeform 491"/>
                <p:cNvSpPr>
                  <a:spLocks/>
                </p:cNvSpPr>
                <p:nvPr/>
              </p:nvSpPr>
              <p:spPr bwMode="auto">
                <a:xfrm>
                  <a:off x="4020" y="1881"/>
                  <a:ext cx="23" cy="27"/>
                </a:xfrm>
                <a:custGeom>
                  <a:avLst/>
                  <a:gdLst>
                    <a:gd name="T0" fmla="*/ 0 w 23"/>
                    <a:gd name="T1" fmla="*/ 8 h 27"/>
                    <a:gd name="T2" fmla="*/ 11 w 23"/>
                    <a:gd name="T3" fmla="*/ 0 h 27"/>
                    <a:gd name="T4" fmla="*/ 23 w 23"/>
                    <a:gd name="T5" fmla="*/ 20 h 27"/>
                    <a:gd name="T6" fmla="*/ 11 w 23"/>
                    <a:gd name="T7" fmla="*/ 27 h 27"/>
                    <a:gd name="T8" fmla="*/ 0 w 23"/>
                    <a:gd name="T9" fmla="*/ 8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0" y="8"/>
                      </a:moveTo>
                      <a:lnTo>
                        <a:pt x="11" y="0"/>
                      </a:lnTo>
                      <a:lnTo>
                        <a:pt x="23" y="20"/>
                      </a:lnTo>
                      <a:lnTo>
                        <a:pt x="11" y="27"/>
                      </a:lnTo>
                      <a:lnTo>
                        <a:pt x="0" y="8"/>
                      </a:lnTo>
                      <a:close/>
                    </a:path>
                  </a:pathLst>
                </a:custGeom>
                <a:solidFill>
                  <a:srgbClr val="FFFF00"/>
                </a:solidFill>
                <a:ln w="0">
                  <a:solidFill>
                    <a:srgbClr val="FFFF00"/>
                  </a:solidFill>
                  <a:round/>
                  <a:headEnd/>
                  <a:tailEnd/>
                </a:ln>
              </p:spPr>
              <p:txBody>
                <a:bodyPr/>
                <a:lstStyle/>
                <a:p>
                  <a:endParaRPr lang="fr-FR"/>
                </a:p>
              </p:txBody>
            </p:sp>
            <p:sp>
              <p:nvSpPr>
                <p:cNvPr id="27936" name="Freeform 492"/>
                <p:cNvSpPr>
                  <a:spLocks/>
                </p:cNvSpPr>
                <p:nvPr/>
              </p:nvSpPr>
              <p:spPr bwMode="auto">
                <a:xfrm>
                  <a:off x="4041" y="1880"/>
                  <a:ext cx="7" cy="27"/>
                </a:xfrm>
                <a:custGeom>
                  <a:avLst/>
                  <a:gdLst>
                    <a:gd name="T0" fmla="*/ 1 w 7"/>
                    <a:gd name="T1" fmla="*/ 0 h 27"/>
                    <a:gd name="T2" fmla="*/ 0 w 7"/>
                    <a:gd name="T3" fmla="*/ 27 h 27"/>
                    <a:gd name="T4" fmla="*/ 6 w 7"/>
                    <a:gd name="T5" fmla="*/ 27 h 27"/>
                    <a:gd name="T6" fmla="*/ 7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7937" name="Rectangle 493"/>
                <p:cNvSpPr>
                  <a:spLocks noChangeArrowheads="1"/>
                </p:cNvSpPr>
                <p:nvPr/>
              </p:nvSpPr>
              <p:spPr bwMode="auto">
                <a:xfrm>
                  <a:off x="4041" y="188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38" name="Freeform 494"/>
                <p:cNvSpPr>
                  <a:spLocks/>
                </p:cNvSpPr>
                <p:nvPr/>
              </p:nvSpPr>
              <p:spPr bwMode="auto">
                <a:xfrm>
                  <a:off x="4047" y="1880"/>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7939" name="Rectangle 495"/>
                <p:cNvSpPr>
                  <a:spLocks noChangeArrowheads="1"/>
                </p:cNvSpPr>
                <p:nvPr/>
              </p:nvSpPr>
              <p:spPr bwMode="auto">
                <a:xfrm>
                  <a:off x="4047" y="188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40" name="Freeform 496"/>
                <p:cNvSpPr>
                  <a:spLocks/>
                </p:cNvSpPr>
                <p:nvPr/>
              </p:nvSpPr>
              <p:spPr bwMode="auto">
                <a:xfrm>
                  <a:off x="4051" y="1880"/>
                  <a:ext cx="3" cy="27"/>
                </a:xfrm>
                <a:custGeom>
                  <a:avLst/>
                  <a:gdLst>
                    <a:gd name="T0" fmla="*/ 1 w 3"/>
                    <a:gd name="T1" fmla="*/ 0 h 27"/>
                    <a:gd name="T2" fmla="*/ 0 w 3"/>
                    <a:gd name="T3" fmla="*/ 27 h 27"/>
                    <a:gd name="T4" fmla="*/ 1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1"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7941" name="Rectangle 497"/>
                <p:cNvSpPr>
                  <a:spLocks noChangeArrowheads="1"/>
                </p:cNvSpPr>
                <p:nvPr/>
              </p:nvSpPr>
              <p:spPr bwMode="auto">
                <a:xfrm>
                  <a:off x="4051" y="188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42" name="Freeform 498"/>
                <p:cNvSpPr>
                  <a:spLocks/>
                </p:cNvSpPr>
                <p:nvPr/>
              </p:nvSpPr>
              <p:spPr bwMode="auto">
                <a:xfrm>
                  <a:off x="4052" y="1880"/>
                  <a:ext cx="8" cy="27"/>
                </a:xfrm>
                <a:custGeom>
                  <a:avLst/>
                  <a:gdLst>
                    <a:gd name="T0" fmla="*/ 2 w 8"/>
                    <a:gd name="T1" fmla="*/ 0 h 27"/>
                    <a:gd name="T2" fmla="*/ 0 w 8"/>
                    <a:gd name="T3" fmla="*/ 27 h 27"/>
                    <a:gd name="T4" fmla="*/ 7 w 8"/>
                    <a:gd name="T5" fmla="*/ 27 h 27"/>
                    <a:gd name="T6" fmla="*/ 8 w 8"/>
                    <a:gd name="T7" fmla="*/ 0 h 27"/>
                    <a:gd name="T8" fmla="*/ 2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2" y="0"/>
                      </a:moveTo>
                      <a:lnTo>
                        <a:pt x="0" y="27"/>
                      </a:lnTo>
                      <a:lnTo>
                        <a:pt x="7" y="27"/>
                      </a:lnTo>
                      <a:lnTo>
                        <a:pt x="8" y="0"/>
                      </a:lnTo>
                      <a:lnTo>
                        <a:pt x="2" y="0"/>
                      </a:lnTo>
                      <a:close/>
                    </a:path>
                  </a:pathLst>
                </a:custGeom>
                <a:solidFill>
                  <a:srgbClr val="FFFF00"/>
                </a:solidFill>
                <a:ln w="0">
                  <a:solidFill>
                    <a:srgbClr val="FFFF00"/>
                  </a:solidFill>
                  <a:round/>
                  <a:headEnd/>
                  <a:tailEnd/>
                </a:ln>
              </p:spPr>
              <p:txBody>
                <a:bodyPr/>
                <a:lstStyle/>
                <a:p>
                  <a:endParaRPr lang="fr-FR"/>
                </a:p>
              </p:txBody>
            </p:sp>
            <p:sp>
              <p:nvSpPr>
                <p:cNvPr id="27943" name="Rectangle 499"/>
                <p:cNvSpPr>
                  <a:spLocks noChangeArrowheads="1"/>
                </p:cNvSpPr>
                <p:nvPr/>
              </p:nvSpPr>
              <p:spPr bwMode="auto">
                <a:xfrm>
                  <a:off x="4052" y="1881"/>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44" name="Freeform 500"/>
                <p:cNvSpPr>
                  <a:spLocks/>
                </p:cNvSpPr>
                <p:nvPr/>
              </p:nvSpPr>
              <p:spPr bwMode="auto">
                <a:xfrm>
                  <a:off x="4047" y="1889"/>
                  <a:ext cx="25" cy="7"/>
                </a:xfrm>
                <a:custGeom>
                  <a:avLst/>
                  <a:gdLst>
                    <a:gd name="T0" fmla="*/ 0 w 25"/>
                    <a:gd name="T1" fmla="*/ 2 h 7"/>
                    <a:gd name="T2" fmla="*/ 25 w 25"/>
                    <a:gd name="T3" fmla="*/ 7 h 7"/>
                    <a:gd name="T4" fmla="*/ 25 w 25"/>
                    <a:gd name="T5" fmla="*/ 5 h 7"/>
                    <a:gd name="T6" fmla="*/ 0 w 25"/>
                    <a:gd name="T7" fmla="*/ 0 h 7"/>
                    <a:gd name="T8" fmla="*/ 0 w 25"/>
                    <a:gd name="T9" fmla="*/ 2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0" y="2"/>
                      </a:moveTo>
                      <a:lnTo>
                        <a:pt x="25" y="7"/>
                      </a:lnTo>
                      <a:lnTo>
                        <a:pt x="25" y="5"/>
                      </a:lnTo>
                      <a:lnTo>
                        <a:pt x="0" y="0"/>
                      </a:lnTo>
                      <a:lnTo>
                        <a:pt x="0" y="2"/>
                      </a:lnTo>
                      <a:close/>
                    </a:path>
                  </a:pathLst>
                </a:custGeom>
                <a:solidFill>
                  <a:srgbClr val="FFFF00"/>
                </a:solidFill>
                <a:ln w="0">
                  <a:solidFill>
                    <a:srgbClr val="FFFF00"/>
                  </a:solidFill>
                  <a:round/>
                  <a:headEnd/>
                  <a:tailEnd/>
                </a:ln>
              </p:spPr>
              <p:txBody>
                <a:bodyPr/>
                <a:lstStyle/>
                <a:p>
                  <a:endParaRPr lang="fr-FR"/>
                </a:p>
              </p:txBody>
            </p:sp>
            <p:sp>
              <p:nvSpPr>
                <p:cNvPr id="27945" name="Freeform 501"/>
                <p:cNvSpPr>
                  <a:spLocks/>
                </p:cNvSpPr>
                <p:nvPr/>
              </p:nvSpPr>
              <p:spPr bwMode="auto">
                <a:xfrm>
                  <a:off x="4047" y="1881"/>
                  <a:ext cx="25" cy="27"/>
                </a:xfrm>
                <a:custGeom>
                  <a:avLst/>
                  <a:gdLst>
                    <a:gd name="T0" fmla="*/ 12 w 25"/>
                    <a:gd name="T1" fmla="*/ 0 h 27"/>
                    <a:gd name="T2" fmla="*/ 0 w 25"/>
                    <a:gd name="T3" fmla="*/ 11 h 27"/>
                    <a:gd name="T4" fmla="*/ 12 w 25"/>
                    <a:gd name="T5" fmla="*/ 27 h 27"/>
                    <a:gd name="T6" fmla="*/ 25 w 25"/>
                    <a:gd name="T7" fmla="*/ 16 h 27"/>
                    <a:gd name="T8" fmla="*/ 12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2" y="0"/>
                      </a:moveTo>
                      <a:lnTo>
                        <a:pt x="0" y="11"/>
                      </a:lnTo>
                      <a:lnTo>
                        <a:pt x="12" y="27"/>
                      </a:lnTo>
                      <a:lnTo>
                        <a:pt x="25" y="16"/>
                      </a:lnTo>
                      <a:lnTo>
                        <a:pt x="12" y="0"/>
                      </a:lnTo>
                      <a:close/>
                    </a:path>
                  </a:pathLst>
                </a:custGeom>
                <a:solidFill>
                  <a:srgbClr val="FFFF00"/>
                </a:solidFill>
                <a:ln w="0">
                  <a:solidFill>
                    <a:srgbClr val="FFFF00"/>
                  </a:solidFill>
                  <a:round/>
                  <a:headEnd/>
                  <a:tailEnd/>
                </a:ln>
              </p:spPr>
              <p:txBody>
                <a:bodyPr/>
                <a:lstStyle/>
                <a:p>
                  <a:endParaRPr lang="fr-FR"/>
                </a:p>
              </p:txBody>
            </p:sp>
            <p:sp>
              <p:nvSpPr>
                <p:cNvPr id="27946" name="Freeform 502"/>
                <p:cNvSpPr>
                  <a:spLocks/>
                </p:cNvSpPr>
                <p:nvPr/>
              </p:nvSpPr>
              <p:spPr bwMode="auto">
                <a:xfrm>
                  <a:off x="4077" y="1847"/>
                  <a:ext cx="11" cy="27"/>
                </a:xfrm>
                <a:custGeom>
                  <a:avLst/>
                  <a:gdLst>
                    <a:gd name="T0" fmla="*/ 1 w 11"/>
                    <a:gd name="T1" fmla="*/ 0 h 27"/>
                    <a:gd name="T2" fmla="*/ 0 w 11"/>
                    <a:gd name="T3" fmla="*/ 27 h 27"/>
                    <a:gd name="T4" fmla="*/ 10 w 11"/>
                    <a:gd name="T5" fmla="*/ 27 h 27"/>
                    <a:gd name="T6" fmla="*/ 11 w 11"/>
                    <a:gd name="T7" fmla="*/ 0 h 27"/>
                    <a:gd name="T8" fmla="*/ 1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1" y="0"/>
                      </a:moveTo>
                      <a:lnTo>
                        <a:pt x="0" y="27"/>
                      </a:lnTo>
                      <a:lnTo>
                        <a:pt x="10" y="27"/>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27947" name="Freeform 503"/>
                <p:cNvSpPr>
                  <a:spLocks/>
                </p:cNvSpPr>
                <p:nvPr/>
              </p:nvSpPr>
              <p:spPr bwMode="auto">
                <a:xfrm>
                  <a:off x="4087" y="1847"/>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7948" name="Rectangle 504"/>
                <p:cNvSpPr>
                  <a:spLocks noChangeArrowheads="1"/>
                </p:cNvSpPr>
                <p:nvPr/>
              </p:nvSpPr>
              <p:spPr bwMode="auto">
                <a:xfrm>
                  <a:off x="4087" y="184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49" name="Freeform 505"/>
                <p:cNvSpPr>
                  <a:spLocks/>
                </p:cNvSpPr>
                <p:nvPr/>
              </p:nvSpPr>
              <p:spPr bwMode="auto">
                <a:xfrm>
                  <a:off x="4089" y="1847"/>
                  <a:ext cx="23" cy="27"/>
                </a:xfrm>
                <a:custGeom>
                  <a:avLst/>
                  <a:gdLst>
                    <a:gd name="T0" fmla="*/ 1 w 23"/>
                    <a:gd name="T1" fmla="*/ 0 h 27"/>
                    <a:gd name="T2" fmla="*/ 0 w 23"/>
                    <a:gd name="T3" fmla="*/ 27 h 27"/>
                    <a:gd name="T4" fmla="*/ 21 w 23"/>
                    <a:gd name="T5" fmla="*/ 27 h 27"/>
                    <a:gd name="T6" fmla="*/ 23 w 23"/>
                    <a:gd name="T7" fmla="*/ 0 h 27"/>
                    <a:gd name="T8" fmla="*/ 1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 y="0"/>
                      </a:moveTo>
                      <a:lnTo>
                        <a:pt x="0" y="27"/>
                      </a:lnTo>
                      <a:lnTo>
                        <a:pt x="21" y="27"/>
                      </a:lnTo>
                      <a:lnTo>
                        <a:pt x="23" y="0"/>
                      </a:lnTo>
                      <a:lnTo>
                        <a:pt x="1" y="0"/>
                      </a:lnTo>
                      <a:close/>
                    </a:path>
                  </a:pathLst>
                </a:custGeom>
                <a:solidFill>
                  <a:srgbClr val="FFFF00"/>
                </a:solidFill>
                <a:ln w="0">
                  <a:solidFill>
                    <a:srgbClr val="FFFF00"/>
                  </a:solidFill>
                  <a:round/>
                  <a:headEnd/>
                  <a:tailEnd/>
                </a:ln>
              </p:spPr>
              <p:txBody>
                <a:bodyPr/>
                <a:lstStyle/>
                <a:p>
                  <a:endParaRPr lang="fr-FR"/>
                </a:p>
              </p:txBody>
            </p:sp>
            <p:sp>
              <p:nvSpPr>
                <p:cNvPr id="27950" name="Rectangle 506"/>
                <p:cNvSpPr>
                  <a:spLocks noChangeArrowheads="1"/>
                </p:cNvSpPr>
                <p:nvPr/>
              </p:nvSpPr>
              <p:spPr bwMode="auto">
                <a:xfrm>
                  <a:off x="4089" y="184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51" name="Freeform 507"/>
                <p:cNvSpPr>
                  <a:spLocks/>
                </p:cNvSpPr>
                <p:nvPr/>
              </p:nvSpPr>
              <p:spPr bwMode="auto">
                <a:xfrm>
                  <a:off x="4110" y="1847"/>
                  <a:ext cx="4" cy="27"/>
                </a:xfrm>
                <a:custGeom>
                  <a:avLst/>
                  <a:gdLst>
                    <a:gd name="T0" fmla="*/ 2 w 4"/>
                    <a:gd name="T1" fmla="*/ 0 h 27"/>
                    <a:gd name="T2" fmla="*/ 0 w 4"/>
                    <a:gd name="T3" fmla="*/ 27 h 27"/>
                    <a:gd name="T4" fmla="*/ 3 w 4"/>
                    <a:gd name="T5" fmla="*/ 27 h 27"/>
                    <a:gd name="T6" fmla="*/ 4 w 4"/>
                    <a:gd name="T7" fmla="*/ 0 h 27"/>
                    <a:gd name="T8" fmla="*/ 2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2" y="0"/>
                      </a:moveTo>
                      <a:lnTo>
                        <a:pt x="0" y="27"/>
                      </a:lnTo>
                      <a:lnTo>
                        <a:pt x="3" y="27"/>
                      </a:lnTo>
                      <a:lnTo>
                        <a:pt x="4" y="0"/>
                      </a:lnTo>
                      <a:lnTo>
                        <a:pt x="2" y="0"/>
                      </a:lnTo>
                      <a:close/>
                    </a:path>
                  </a:pathLst>
                </a:custGeom>
                <a:solidFill>
                  <a:srgbClr val="FFFF00"/>
                </a:solidFill>
                <a:ln w="0">
                  <a:solidFill>
                    <a:srgbClr val="FFFF00"/>
                  </a:solidFill>
                  <a:round/>
                  <a:headEnd/>
                  <a:tailEnd/>
                </a:ln>
              </p:spPr>
              <p:txBody>
                <a:bodyPr/>
                <a:lstStyle/>
                <a:p>
                  <a:endParaRPr lang="fr-FR"/>
                </a:p>
              </p:txBody>
            </p:sp>
            <p:sp>
              <p:nvSpPr>
                <p:cNvPr id="27952" name="Rectangle 508"/>
                <p:cNvSpPr>
                  <a:spLocks noChangeArrowheads="1"/>
                </p:cNvSpPr>
                <p:nvPr/>
              </p:nvSpPr>
              <p:spPr bwMode="auto">
                <a:xfrm>
                  <a:off x="4110" y="184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53" name="Freeform 509"/>
                <p:cNvSpPr>
                  <a:spLocks/>
                </p:cNvSpPr>
                <p:nvPr/>
              </p:nvSpPr>
              <p:spPr bwMode="auto">
                <a:xfrm>
                  <a:off x="4113" y="1847"/>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27954" name="Rectangle 510"/>
                <p:cNvSpPr>
                  <a:spLocks noChangeArrowheads="1"/>
                </p:cNvSpPr>
                <p:nvPr/>
              </p:nvSpPr>
              <p:spPr bwMode="auto">
                <a:xfrm>
                  <a:off x="4113" y="184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55" name="Freeform 511"/>
                <p:cNvSpPr>
                  <a:spLocks/>
                </p:cNvSpPr>
                <p:nvPr/>
              </p:nvSpPr>
              <p:spPr bwMode="auto">
                <a:xfrm>
                  <a:off x="4114" y="1847"/>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7956" name="Rectangle 512"/>
                <p:cNvSpPr>
                  <a:spLocks noChangeArrowheads="1"/>
                </p:cNvSpPr>
                <p:nvPr/>
              </p:nvSpPr>
              <p:spPr bwMode="auto">
                <a:xfrm>
                  <a:off x="4114" y="184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57" name="Freeform 513"/>
                <p:cNvSpPr>
                  <a:spLocks/>
                </p:cNvSpPr>
                <p:nvPr/>
              </p:nvSpPr>
              <p:spPr bwMode="auto">
                <a:xfrm>
                  <a:off x="4118" y="1847"/>
                  <a:ext cx="3" cy="27"/>
                </a:xfrm>
                <a:custGeom>
                  <a:avLst/>
                  <a:gdLst>
                    <a:gd name="T0" fmla="*/ 1 w 3"/>
                    <a:gd name="T1" fmla="*/ 0 h 27"/>
                    <a:gd name="T2" fmla="*/ 0 w 3"/>
                    <a:gd name="T3" fmla="*/ 27 h 27"/>
                    <a:gd name="T4" fmla="*/ 2 w 3"/>
                    <a:gd name="T5" fmla="*/ 27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7958" name="Rectangle 514"/>
                <p:cNvSpPr>
                  <a:spLocks noChangeArrowheads="1"/>
                </p:cNvSpPr>
                <p:nvPr/>
              </p:nvSpPr>
              <p:spPr bwMode="auto">
                <a:xfrm>
                  <a:off x="4118" y="1848"/>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59" name="Freeform 515"/>
                <p:cNvSpPr>
                  <a:spLocks/>
                </p:cNvSpPr>
                <p:nvPr/>
              </p:nvSpPr>
              <p:spPr bwMode="auto">
                <a:xfrm>
                  <a:off x="4127" y="1824"/>
                  <a:ext cx="26" cy="10"/>
                </a:xfrm>
                <a:custGeom>
                  <a:avLst/>
                  <a:gdLst>
                    <a:gd name="T0" fmla="*/ 0 w 26"/>
                    <a:gd name="T1" fmla="*/ 6 h 10"/>
                    <a:gd name="T2" fmla="*/ 25 w 26"/>
                    <a:gd name="T3" fmla="*/ 10 h 10"/>
                    <a:gd name="T4" fmla="*/ 26 w 26"/>
                    <a:gd name="T5" fmla="*/ 5 h 10"/>
                    <a:gd name="T6" fmla="*/ 1 w 26"/>
                    <a:gd name="T7" fmla="*/ 0 h 10"/>
                    <a:gd name="T8" fmla="*/ 0 w 26"/>
                    <a:gd name="T9" fmla="*/ 6 h 10"/>
                    <a:gd name="T10" fmla="*/ 0 60000 65536"/>
                    <a:gd name="T11" fmla="*/ 0 60000 65536"/>
                    <a:gd name="T12" fmla="*/ 0 60000 65536"/>
                    <a:gd name="T13" fmla="*/ 0 60000 65536"/>
                    <a:gd name="T14" fmla="*/ 0 60000 65536"/>
                    <a:gd name="T15" fmla="*/ 0 w 26"/>
                    <a:gd name="T16" fmla="*/ 0 h 10"/>
                    <a:gd name="T17" fmla="*/ 26 w 26"/>
                    <a:gd name="T18" fmla="*/ 10 h 10"/>
                  </a:gdLst>
                  <a:ahLst/>
                  <a:cxnLst>
                    <a:cxn ang="T10">
                      <a:pos x="T0" y="T1"/>
                    </a:cxn>
                    <a:cxn ang="T11">
                      <a:pos x="T2" y="T3"/>
                    </a:cxn>
                    <a:cxn ang="T12">
                      <a:pos x="T4" y="T5"/>
                    </a:cxn>
                    <a:cxn ang="T13">
                      <a:pos x="T6" y="T7"/>
                    </a:cxn>
                    <a:cxn ang="T14">
                      <a:pos x="T8" y="T9"/>
                    </a:cxn>
                  </a:cxnLst>
                  <a:rect l="T15" t="T16" r="T17" b="T18"/>
                  <a:pathLst>
                    <a:path w="26" h="10">
                      <a:moveTo>
                        <a:pt x="0" y="6"/>
                      </a:moveTo>
                      <a:lnTo>
                        <a:pt x="25" y="10"/>
                      </a:lnTo>
                      <a:lnTo>
                        <a:pt x="26" y="5"/>
                      </a:lnTo>
                      <a:lnTo>
                        <a:pt x="1" y="0"/>
                      </a:lnTo>
                      <a:lnTo>
                        <a:pt x="0" y="6"/>
                      </a:lnTo>
                      <a:close/>
                    </a:path>
                  </a:pathLst>
                </a:custGeom>
                <a:solidFill>
                  <a:srgbClr val="FFFF00"/>
                </a:solidFill>
                <a:ln w="0">
                  <a:solidFill>
                    <a:srgbClr val="FFFF00"/>
                  </a:solidFill>
                  <a:round/>
                  <a:headEnd/>
                  <a:tailEnd/>
                </a:ln>
              </p:spPr>
              <p:txBody>
                <a:bodyPr/>
                <a:lstStyle/>
                <a:p>
                  <a:endParaRPr lang="fr-FR"/>
                </a:p>
              </p:txBody>
            </p:sp>
            <p:sp>
              <p:nvSpPr>
                <p:cNvPr id="27960" name="Freeform 516"/>
                <p:cNvSpPr>
                  <a:spLocks/>
                </p:cNvSpPr>
                <p:nvPr/>
              </p:nvSpPr>
              <p:spPr bwMode="auto">
                <a:xfrm>
                  <a:off x="4139" y="1812"/>
                  <a:ext cx="8" cy="27"/>
                </a:xfrm>
                <a:custGeom>
                  <a:avLst/>
                  <a:gdLst>
                    <a:gd name="T0" fmla="*/ 2 w 8"/>
                    <a:gd name="T1" fmla="*/ 0 h 27"/>
                    <a:gd name="T2" fmla="*/ 0 w 8"/>
                    <a:gd name="T3" fmla="*/ 27 h 27"/>
                    <a:gd name="T4" fmla="*/ 7 w 8"/>
                    <a:gd name="T5" fmla="*/ 27 h 27"/>
                    <a:gd name="T6" fmla="*/ 8 w 8"/>
                    <a:gd name="T7" fmla="*/ 0 h 27"/>
                    <a:gd name="T8" fmla="*/ 2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2" y="0"/>
                      </a:moveTo>
                      <a:lnTo>
                        <a:pt x="0" y="27"/>
                      </a:lnTo>
                      <a:lnTo>
                        <a:pt x="7" y="27"/>
                      </a:lnTo>
                      <a:lnTo>
                        <a:pt x="8" y="0"/>
                      </a:lnTo>
                      <a:lnTo>
                        <a:pt x="2" y="0"/>
                      </a:lnTo>
                      <a:close/>
                    </a:path>
                  </a:pathLst>
                </a:custGeom>
                <a:solidFill>
                  <a:srgbClr val="FFFF00"/>
                </a:solidFill>
                <a:ln w="0">
                  <a:solidFill>
                    <a:srgbClr val="FFFF00"/>
                  </a:solidFill>
                  <a:round/>
                  <a:headEnd/>
                  <a:tailEnd/>
                </a:ln>
              </p:spPr>
              <p:txBody>
                <a:bodyPr/>
                <a:lstStyle/>
                <a:p>
                  <a:endParaRPr lang="fr-FR"/>
                </a:p>
              </p:txBody>
            </p:sp>
            <p:sp>
              <p:nvSpPr>
                <p:cNvPr id="27961" name="Freeform 517"/>
                <p:cNvSpPr>
                  <a:spLocks/>
                </p:cNvSpPr>
                <p:nvPr/>
              </p:nvSpPr>
              <p:spPr bwMode="auto">
                <a:xfrm>
                  <a:off x="4127" y="1814"/>
                  <a:ext cx="25" cy="26"/>
                </a:xfrm>
                <a:custGeom>
                  <a:avLst/>
                  <a:gdLst>
                    <a:gd name="T0" fmla="*/ 0 w 25"/>
                    <a:gd name="T1" fmla="*/ 10 h 26"/>
                    <a:gd name="T2" fmla="*/ 12 w 25"/>
                    <a:gd name="T3" fmla="*/ 0 h 26"/>
                    <a:gd name="T4" fmla="*/ 25 w 25"/>
                    <a:gd name="T5" fmla="*/ 15 h 26"/>
                    <a:gd name="T6" fmla="*/ 12 w 25"/>
                    <a:gd name="T7" fmla="*/ 26 h 26"/>
                    <a:gd name="T8" fmla="*/ 0 w 25"/>
                    <a:gd name="T9" fmla="*/ 10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0" y="10"/>
                      </a:moveTo>
                      <a:lnTo>
                        <a:pt x="12" y="0"/>
                      </a:lnTo>
                      <a:lnTo>
                        <a:pt x="25" y="15"/>
                      </a:lnTo>
                      <a:lnTo>
                        <a:pt x="12" y="26"/>
                      </a:lnTo>
                      <a:lnTo>
                        <a:pt x="0" y="10"/>
                      </a:lnTo>
                      <a:close/>
                    </a:path>
                  </a:pathLst>
                </a:custGeom>
                <a:solidFill>
                  <a:srgbClr val="FFFF00"/>
                </a:solidFill>
                <a:ln w="0">
                  <a:solidFill>
                    <a:srgbClr val="FFFF00"/>
                  </a:solidFill>
                  <a:round/>
                  <a:headEnd/>
                  <a:tailEnd/>
                </a:ln>
              </p:spPr>
              <p:txBody>
                <a:bodyPr/>
                <a:lstStyle/>
                <a:p>
                  <a:endParaRPr lang="fr-FR"/>
                </a:p>
              </p:txBody>
            </p:sp>
            <p:sp>
              <p:nvSpPr>
                <p:cNvPr id="27962" name="Freeform 518"/>
                <p:cNvSpPr>
                  <a:spLocks/>
                </p:cNvSpPr>
                <p:nvPr/>
              </p:nvSpPr>
              <p:spPr bwMode="auto">
                <a:xfrm>
                  <a:off x="4146" y="1812"/>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7963" name="Rectangle 519"/>
                <p:cNvSpPr>
                  <a:spLocks noChangeArrowheads="1"/>
                </p:cNvSpPr>
                <p:nvPr/>
              </p:nvSpPr>
              <p:spPr bwMode="auto">
                <a:xfrm>
                  <a:off x="4146" y="1814"/>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64" name="Freeform 520"/>
                <p:cNvSpPr>
                  <a:spLocks/>
                </p:cNvSpPr>
                <p:nvPr/>
              </p:nvSpPr>
              <p:spPr bwMode="auto">
                <a:xfrm>
                  <a:off x="4150" y="1812"/>
                  <a:ext cx="13" cy="27"/>
                </a:xfrm>
                <a:custGeom>
                  <a:avLst/>
                  <a:gdLst>
                    <a:gd name="T0" fmla="*/ 1 w 13"/>
                    <a:gd name="T1" fmla="*/ 0 h 27"/>
                    <a:gd name="T2" fmla="*/ 0 w 13"/>
                    <a:gd name="T3" fmla="*/ 27 h 27"/>
                    <a:gd name="T4" fmla="*/ 12 w 13"/>
                    <a:gd name="T5" fmla="*/ 27 h 27"/>
                    <a:gd name="T6" fmla="*/ 13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2"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27965" name="Rectangle 521"/>
                <p:cNvSpPr>
                  <a:spLocks noChangeArrowheads="1"/>
                </p:cNvSpPr>
                <p:nvPr/>
              </p:nvSpPr>
              <p:spPr bwMode="auto">
                <a:xfrm>
                  <a:off x="4150" y="1814"/>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66" name="Freeform 522"/>
                <p:cNvSpPr>
                  <a:spLocks/>
                </p:cNvSpPr>
                <p:nvPr/>
              </p:nvSpPr>
              <p:spPr bwMode="auto">
                <a:xfrm>
                  <a:off x="4162" y="1812"/>
                  <a:ext cx="16" cy="27"/>
                </a:xfrm>
                <a:custGeom>
                  <a:avLst/>
                  <a:gdLst>
                    <a:gd name="T0" fmla="*/ 1 w 16"/>
                    <a:gd name="T1" fmla="*/ 0 h 27"/>
                    <a:gd name="T2" fmla="*/ 0 w 16"/>
                    <a:gd name="T3" fmla="*/ 27 h 27"/>
                    <a:gd name="T4" fmla="*/ 15 w 16"/>
                    <a:gd name="T5" fmla="*/ 27 h 27"/>
                    <a:gd name="T6" fmla="*/ 16 w 16"/>
                    <a:gd name="T7" fmla="*/ 0 h 27"/>
                    <a:gd name="T8" fmla="*/ 1 w 16"/>
                    <a:gd name="T9" fmla="*/ 0 h 27"/>
                    <a:gd name="T10" fmla="*/ 0 60000 65536"/>
                    <a:gd name="T11" fmla="*/ 0 60000 65536"/>
                    <a:gd name="T12" fmla="*/ 0 60000 65536"/>
                    <a:gd name="T13" fmla="*/ 0 60000 65536"/>
                    <a:gd name="T14" fmla="*/ 0 60000 65536"/>
                    <a:gd name="T15" fmla="*/ 0 w 16"/>
                    <a:gd name="T16" fmla="*/ 0 h 27"/>
                    <a:gd name="T17" fmla="*/ 16 w 16"/>
                    <a:gd name="T18" fmla="*/ 27 h 27"/>
                  </a:gdLst>
                  <a:ahLst/>
                  <a:cxnLst>
                    <a:cxn ang="T10">
                      <a:pos x="T0" y="T1"/>
                    </a:cxn>
                    <a:cxn ang="T11">
                      <a:pos x="T2" y="T3"/>
                    </a:cxn>
                    <a:cxn ang="T12">
                      <a:pos x="T4" y="T5"/>
                    </a:cxn>
                    <a:cxn ang="T13">
                      <a:pos x="T6" y="T7"/>
                    </a:cxn>
                    <a:cxn ang="T14">
                      <a:pos x="T8" y="T9"/>
                    </a:cxn>
                  </a:cxnLst>
                  <a:rect l="T15" t="T16" r="T17" b="T18"/>
                  <a:pathLst>
                    <a:path w="16" h="27">
                      <a:moveTo>
                        <a:pt x="1" y="0"/>
                      </a:moveTo>
                      <a:lnTo>
                        <a:pt x="0" y="27"/>
                      </a:lnTo>
                      <a:lnTo>
                        <a:pt x="15" y="27"/>
                      </a:lnTo>
                      <a:lnTo>
                        <a:pt x="16" y="0"/>
                      </a:lnTo>
                      <a:lnTo>
                        <a:pt x="1" y="0"/>
                      </a:lnTo>
                      <a:close/>
                    </a:path>
                  </a:pathLst>
                </a:custGeom>
                <a:solidFill>
                  <a:srgbClr val="FFFF00"/>
                </a:solidFill>
                <a:ln w="0">
                  <a:solidFill>
                    <a:srgbClr val="FFFF00"/>
                  </a:solidFill>
                  <a:round/>
                  <a:headEnd/>
                  <a:tailEnd/>
                </a:ln>
              </p:spPr>
              <p:txBody>
                <a:bodyPr/>
                <a:lstStyle/>
                <a:p>
                  <a:endParaRPr lang="fr-FR"/>
                </a:p>
              </p:txBody>
            </p:sp>
            <p:sp>
              <p:nvSpPr>
                <p:cNvPr id="27967" name="Rectangle 523"/>
                <p:cNvSpPr>
                  <a:spLocks noChangeArrowheads="1"/>
                </p:cNvSpPr>
                <p:nvPr/>
              </p:nvSpPr>
              <p:spPr bwMode="auto">
                <a:xfrm>
                  <a:off x="4162" y="1814"/>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68" name="Freeform 524"/>
                <p:cNvSpPr>
                  <a:spLocks/>
                </p:cNvSpPr>
                <p:nvPr/>
              </p:nvSpPr>
              <p:spPr bwMode="auto">
                <a:xfrm>
                  <a:off x="4220" y="1812"/>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27969" name="Freeform 525"/>
                <p:cNvSpPr>
                  <a:spLocks/>
                </p:cNvSpPr>
                <p:nvPr/>
              </p:nvSpPr>
              <p:spPr bwMode="auto">
                <a:xfrm>
                  <a:off x="4221" y="1812"/>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7970" name="Rectangle 526"/>
                <p:cNvSpPr>
                  <a:spLocks noChangeArrowheads="1"/>
                </p:cNvSpPr>
                <p:nvPr/>
              </p:nvSpPr>
              <p:spPr bwMode="auto">
                <a:xfrm>
                  <a:off x="4221" y="1814"/>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71" name="Freeform 527"/>
                <p:cNvSpPr>
                  <a:spLocks/>
                </p:cNvSpPr>
                <p:nvPr/>
              </p:nvSpPr>
              <p:spPr bwMode="auto">
                <a:xfrm>
                  <a:off x="4213" y="1791"/>
                  <a:ext cx="30" cy="36"/>
                </a:xfrm>
                <a:custGeom>
                  <a:avLst/>
                  <a:gdLst>
                    <a:gd name="T0" fmla="*/ 0 w 30"/>
                    <a:gd name="T1" fmla="*/ 33 h 36"/>
                    <a:gd name="T2" fmla="*/ 25 w 30"/>
                    <a:gd name="T3" fmla="*/ 36 h 36"/>
                    <a:gd name="T4" fmla="*/ 30 w 30"/>
                    <a:gd name="T5" fmla="*/ 3 h 36"/>
                    <a:gd name="T6" fmla="*/ 4 w 30"/>
                    <a:gd name="T7" fmla="*/ 0 h 36"/>
                    <a:gd name="T8" fmla="*/ 0 w 30"/>
                    <a:gd name="T9" fmla="*/ 33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0" y="33"/>
                      </a:moveTo>
                      <a:lnTo>
                        <a:pt x="25" y="36"/>
                      </a:lnTo>
                      <a:lnTo>
                        <a:pt x="30" y="3"/>
                      </a:lnTo>
                      <a:lnTo>
                        <a:pt x="4" y="0"/>
                      </a:lnTo>
                      <a:lnTo>
                        <a:pt x="0" y="33"/>
                      </a:lnTo>
                      <a:close/>
                    </a:path>
                  </a:pathLst>
                </a:custGeom>
                <a:solidFill>
                  <a:srgbClr val="FFFF00"/>
                </a:solidFill>
                <a:ln w="0">
                  <a:solidFill>
                    <a:srgbClr val="FFFF00"/>
                  </a:solidFill>
                  <a:round/>
                  <a:headEnd/>
                  <a:tailEnd/>
                </a:ln>
              </p:spPr>
              <p:txBody>
                <a:bodyPr/>
                <a:lstStyle/>
                <a:p>
                  <a:endParaRPr lang="fr-FR"/>
                </a:p>
              </p:txBody>
            </p:sp>
            <p:sp>
              <p:nvSpPr>
                <p:cNvPr id="27972" name="Freeform 528"/>
                <p:cNvSpPr>
                  <a:spLocks/>
                </p:cNvSpPr>
                <p:nvPr/>
              </p:nvSpPr>
              <p:spPr bwMode="auto">
                <a:xfrm>
                  <a:off x="4211" y="1814"/>
                  <a:ext cx="26" cy="26"/>
                </a:xfrm>
                <a:custGeom>
                  <a:avLst/>
                  <a:gdLst>
                    <a:gd name="T0" fmla="*/ 13 w 26"/>
                    <a:gd name="T1" fmla="*/ 0 h 26"/>
                    <a:gd name="T2" fmla="*/ 0 w 26"/>
                    <a:gd name="T3" fmla="*/ 11 h 26"/>
                    <a:gd name="T4" fmla="*/ 13 w 26"/>
                    <a:gd name="T5" fmla="*/ 26 h 26"/>
                    <a:gd name="T6" fmla="*/ 26 w 26"/>
                    <a:gd name="T7" fmla="*/ 15 h 26"/>
                    <a:gd name="T8" fmla="*/ 13 w 26"/>
                    <a:gd name="T9" fmla="*/ 0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3" y="0"/>
                      </a:moveTo>
                      <a:lnTo>
                        <a:pt x="0" y="11"/>
                      </a:lnTo>
                      <a:lnTo>
                        <a:pt x="13" y="26"/>
                      </a:lnTo>
                      <a:lnTo>
                        <a:pt x="26" y="15"/>
                      </a:lnTo>
                      <a:lnTo>
                        <a:pt x="13" y="0"/>
                      </a:lnTo>
                      <a:close/>
                    </a:path>
                  </a:pathLst>
                </a:custGeom>
                <a:solidFill>
                  <a:srgbClr val="FFFF00"/>
                </a:solidFill>
                <a:ln w="0">
                  <a:solidFill>
                    <a:srgbClr val="FFFF00"/>
                  </a:solidFill>
                  <a:round/>
                  <a:headEnd/>
                  <a:tailEnd/>
                </a:ln>
              </p:spPr>
              <p:txBody>
                <a:bodyPr/>
                <a:lstStyle/>
                <a:p>
                  <a:endParaRPr lang="fr-FR"/>
                </a:p>
              </p:txBody>
            </p:sp>
            <p:sp>
              <p:nvSpPr>
                <p:cNvPr id="27973" name="Freeform 529"/>
                <p:cNvSpPr>
                  <a:spLocks/>
                </p:cNvSpPr>
                <p:nvPr/>
              </p:nvSpPr>
              <p:spPr bwMode="auto">
                <a:xfrm>
                  <a:off x="4229" y="1779"/>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7974" name="Freeform 530"/>
                <p:cNvSpPr>
                  <a:spLocks/>
                </p:cNvSpPr>
                <p:nvPr/>
              </p:nvSpPr>
              <p:spPr bwMode="auto">
                <a:xfrm>
                  <a:off x="4216" y="1780"/>
                  <a:ext cx="26" cy="27"/>
                </a:xfrm>
                <a:custGeom>
                  <a:avLst/>
                  <a:gdLst>
                    <a:gd name="T0" fmla="*/ 0 w 26"/>
                    <a:gd name="T1" fmla="*/ 12 h 27"/>
                    <a:gd name="T2" fmla="*/ 13 w 26"/>
                    <a:gd name="T3" fmla="*/ 0 h 27"/>
                    <a:gd name="T4" fmla="*/ 26 w 26"/>
                    <a:gd name="T5" fmla="*/ 15 h 27"/>
                    <a:gd name="T6" fmla="*/ 13 w 26"/>
                    <a:gd name="T7" fmla="*/ 27 h 27"/>
                    <a:gd name="T8" fmla="*/ 0 w 26"/>
                    <a:gd name="T9" fmla="*/ 12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0" y="12"/>
                      </a:moveTo>
                      <a:lnTo>
                        <a:pt x="13" y="0"/>
                      </a:lnTo>
                      <a:lnTo>
                        <a:pt x="26" y="15"/>
                      </a:lnTo>
                      <a:lnTo>
                        <a:pt x="13" y="27"/>
                      </a:lnTo>
                      <a:lnTo>
                        <a:pt x="0" y="12"/>
                      </a:lnTo>
                      <a:close/>
                    </a:path>
                  </a:pathLst>
                </a:custGeom>
                <a:solidFill>
                  <a:srgbClr val="FFFF00"/>
                </a:solidFill>
                <a:ln w="0">
                  <a:solidFill>
                    <a:srgbClr val="FFFF00"/>
                  </a:solidFill>
                  <a:round/>
                  <a:headEnd/>
                  <a:tailEnd/>
                </a:ln>
              </p:spPr>
              <p:txBody>
                <a:bodyPr/>
                <a:lstStyle/>
                <a:p>
                  <a:endParaRPr lang="fr-FR"/>
                </a:p>
              </p:txBody>
            </p:sp>
            <p:sp>
              <p:nvSpPr>
                <p:cNvPr id="27975" name="Freeform 531"/>
                <p:cNvSpPr>
                  <a:spLocks/>
                </p:cNvSpPr>
                <p:nvPr/>
              </p:nvSpPr>
              <p:spPr bwMode="auto">
                <a:xfrm>
                  <a:off x="4277" y="1779"/>
                  <a:ext cx="12" cy="27"/>
                </a:xfrm>
                <a:custGeom>
                  <a:avLst/>
                  <a:gdLst>
                    <a:gd name="T0" fmla="*/ 1 w 12"/>
                    <a:gd name="T1" fmla="*/ 0 h 27"/>
                    <a:gd name="T2" fmla="*/ 0 w 12"/>
                    <a:gd name="T3" fmla="*/ 27 h 27"/>
                    <a:gd name="T4" fmla="*/ 11 w 12"/>
                    <a:gd name="T5" fmla="*/ 27 h 27"/>
                    <a:gd name="T6" fmla="*/ 12 w 12"/>
                    <a:gd name="T7" fmla="*/ 0 h 27"/>
                    <a:gd name="T8" fmla="*/ 1 w 12"/>
                    <a:gd name="T9" fmla="*/ 0 h 27"/>
                    <a:gd name="T10" fmla="*/ 0 60000 65536"/>
                    <a:gd name="T11" fmla="*/ 0 60000 65536"/>
                    <a:gd name="T12" fmla="*/ 0 60000 65536"/>
                    <a:gd name="T13" fmla="*/ 0 60000 65536"/>
                    <a:gd name="T14" fmla="*/ 0 60000 65536"/>
                    <a:gd name="T15" fmla="*/ 0 w 12"/>
                    <a:gd name="T16" fmla="*/ 0 h 27"/>
                    <a:gd name="T17" fmla="*/ 12 w 12"/>
                    <a:gd name="T18" fmla="*/ 27 h 27"/>
                  </a:gdLst>
                  <a:ahLst/>
                  <a:cxnLst>
                    <a:cxn ang="T10">
                      <a:pos x="T0" y="T1"/>
                    </a:cxn>
                    <a:cxn ang="T11">
                      <a:pos x="T2" y="T3"/>
                    </a:cxn>
                    <a:cxn ang="T12">
                      <a:pos x="T4" y="T5"/>
                    </a:cxn>
                    <a:cxn ang="T13">
                      <a:pos x="T6" y="T7"/>
                    </a:cxn>
                    <a:cxn ang="T14">
                      <a:pos x="T8" y="T9"/>
                    </a:cxn>
                  </a:cxnLst>
                  <a:rect l="T15" t="T16" r="T17" b="T18"/>
                  <a:pathLst>
                    <a:path w="12" h="27">
                      <a:moveTo>
                        <a:pt x="1" y="0"/>
                      </a:moveTo>
                      <a:lnTo>
                        <a:pt x="0" y="27"/>
                      </a:lnTo>
                      <a:lnTo>
                        <a:pt x="11" y="27"/>
                      </a:lnTo>
                      <a:lnTo>
                        <a:pt x="12" y="0"/>
                      </a:lnTo>
                      <a:lnTo>
                        <a:pt x="1" y="0"/>
                      </a:lnTo>
                      <a:close/>
                    </a:path>
                  </a:pathLst>
                </a:custGeom>
                <a:solidFill>
                  <a:srgbClr val="FFFF00"/>
                </a:solidFill>
                <a:ln w="0">
                  <a:solidFill>
                    <a:srgbClr val="FFFF00"/>
                  </a:solidFill>
                  <a:round/>
                  <a:headEnd/>
                  <a:tailEnd/>
                </a:ln>
              </p:spPr>
              <p:txBody>
                <a:bodyPr/>
                <a:lstStyle/>
                <a:p>
                  <a:endParaRPr lang="fr-FR"/>
                </a:p>
              </p:txBody>
            </p:sp>
            <p:sp>
              <p:nvSpPr>
                <p:cNvPr id="27976" name="Freeform 532"/>
                <p:cNvSpPr>
                  <a:spLocks/>
                </p:cNvSpPr>
                <p:nvPr/>
              </p:nvSpPr>
              <p:spPr bwMode="auto">
                <a:xfrm>
                  <a:off x="4288" y="1779"/>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7977" name="Rectangle 533"/>
                <p:cNvSpPr>
                  <a:spLocks noChangeArrowheads="1"/>
                </p:cNvSpPr>
                <p:nvPr/>
              </p:nvSpPr>
              <p:spPr bwMode="auto">
                <a:xfrm>
                  <a:off x="4288" y="1780"/>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78" name="Freeform 534"/>
                <p:cNvSpPr>
                  <a:spLocks/>
                </p:cNvSpPr>
                <p:nvPr/>
              </p:nvSpPr>
              <p:spPr bwMode="auto">
                <a:xfrm>
                  <a:off x="4292" y="1779"/>
                  <a:ext cx="9" cy="27"/>
                </a:xfrm>
                <a:custGeom>
                  <a:avLst/>
                  <a:gdLst>
                    <a:gd name="T0" fmla="*/ 1 w 9"/>
                    <a:gd name="T1" fmla="*/ 0 h 27"/>
                    <a:gd name="T2" fmla="*/ 0 w 9"/>
                    <a:gd name="T3" fmla="*/ 27 h 27"/>
                    <a:gd name="T4" fmla="*/ 8 w 9"/>
                    <a:gd name="T5" fmla="*/ 27 h 27"/>
                    <a:gd name="T6" fmla="*/ 9 w 9"/>
                    <a:gd name="T7" fmla="*/ 0 h 27"/>
                    <a:gd name="T8" fmla="*/ 1 w 9"/>
                    <a:gd name="T9" fmla="*/ 0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1" y="0"/>
                      </a:moveTo>
                      <a:lnTo>
                        <a:pt x="0" y="27"/>
                      </a:lnTo>
                      <a:lnTo>
                        <a:pt x="8" y="27"/>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27979" name="Rectangle 535"/>
                <p:cNvSpPr>
                  <a:spLocks noChangeArrowheads="1"/>
                </p:cNvSpPr>
                <p:nvPr/>
              </p:nvSpPr>
              <p:spPr bwMode="auto">
                <a:xfrm>
                  <a:off x="4292" y="1780"/>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80" name="Freeform 536"/>
                <p:cNvSpPr>
                  <a:spLocks/>
                </p:cNvSpPr>
                <p:nvPr/>
              </p:nvSpPr>
              <p:spPr bwMode="auto">
                <a:xfrm>
                  <a:off x="4300" y="1779"/>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7981" name="Rectangle 537"/>
                <p:cNvSpPr>
                  <a:spLocks noChangeArrowheads="1"/>
                </p:cNvSpPr>
                <p:nvPr/>
              </p:nvSpPr>
              <p:spPr bwMode="auto">
                <a:xfrm>
                  <a:off x="4300" y="1780"/>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82" name="Freeform 538"/>
                <p:cNvSpPr>
                  <a:spLocks/>
                </p:cNvSpPr>
                <p:nvPr/>
              </p:nvSpPr>
              <p:spPr bwMode="auto">
                <a:xfrm>
                  <a:off x="4304" y="1779"/>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7983" name="Rectangle 539"/>
                <p:cNvSpPr>
                  <a:spLocks noChangeArrowheads="1"/>
                </p:cNvSpPr>
                <p:nvPr/>
              </p:nvSpPr>
              <p:spPr bwMode="auto">
                <a:xfrm>
                  <a:off x="4304" y="1780"/>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84" name="Freeform 540"/>
                <p:cNvSpPr>
                  <a:spLocks/>
                </p:cNvSpPr>
                <p:nvPr/>
              </p:nvSpPr>
              <p:spPr bwMode="auto">
                <a:xfrm>
                  <a:off x="4298" y="1775"/>
                  <a:ext cx="27" cy="26"/>
                </a:xfrm>
                <a:custGeom>
                  <a:avLst/>
                  <a:gdLst>
                    <a:gd name="T0" fmla="*/ 0 w 27"/>
                    <a:gd name="T1" fmla="*/ 10 h 26"/>
                    <a:gd name="T2" fmla="*/ 21 w 27"/>
                    <a:gd name="T3" fmla="*/ 26 h 26"/>
                    <a:gd name="T4" fmla="*/ 27 w 27"/>
                    <a:gd name="T5" fmla="*/ 16 h 26"/>
                    <a:gd name="T6" fmla="*/ 7 w 27"/>
                    <a:gd name="T7" fmla="*/ 0 h 26"/>
                    <a:gd name="T8" fmla="*/ 0 w 27"/>
                    <a:gd name="T9" fmla="*/ 10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0" y="10"/>
                      </a:moveTo>
                      <a:lnTo>
                        <a:pt x="21" y="26"/>
                      </a:lnTo>
                      <a:lnTo>
                        <a:pt x="27" y="16"/>
                      </a:lnTo>
                      <a:lnTo>
                        <a:pt x="7" y="0"/>
                      </a:lnTo>
                      <a:lnTo>
                        <a:pt x="0" y="10"/>
                      </a:lnTo>
                      <a:close/>
                    </a:path>
                  </a:pathLst>
                </a:custGeom>
                <a:solidFill>
                  <a:srgbClr val="FFFF00"/>
                </a:solidFill>
                <a:ln w="0">
                  <a:solidFill>
                    <a:srgbClr val="FFFF00"/>
                  </a:solidFill>
                  <a:round/>
                  <a:headEnd/>
                  <a:tailEnd/>
                </a:ln>
              </p:spPr>
              <p:txBody>
                <a:bodyPr/>
                <a:lstStyle/>
                <a:p>
                  <a:endParaRPr lang="fr-FR"/>
                </a:p>
              </p:txBody>
            </p:sp>
            <p:sp>
              <p:nvSpPr>
                <p:cNvPr id="27985" name="Freeform 541"/>
                <p:cNvSpPr>
                  <a:spLocks/>
                </p:cNvSpPr>
                <p:nvPr/>
              </p:nvSpPr>
              <p:spPr bwMode="auto">
                <a:xfrm>
                  <a:off x="4298" y="1780"/>
                  <a:ext cx="21" cy="27"/>
                </a:xfrm>
                <a:custGeom>
                  <a:avLst/>
                  <a:gdLst>
                    <a:gd name="T0" fmla="*/ 10 w 21"/>
                    <a:gd name="T1" fmla="*/ 0 h 27"/>
                    <a:gd name="T2" fmla="*/ 0 w 21"/>
                    <a:gd name="T3" fmla="*/ 6 h 27"/>
                    <a:gd name="T4" fmla="*/ 10 w 21"/>
                    <a:gd name="T5" fmla="*/ 27 h 27"/>
                    <a:gd name="T6" fmla="*/ 21 w 21"/>
                    <a:gd name="T7" fmla="*/ 22 h 27"/>
                    <a:gd name="T8" fmla="*/ 10 w 21"/>
                    <a:gd name="T9" fmla="*/ 0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10" y="0"/>
                      </a:moveTo>
                      <a:lnTo>
                        <a:pt x="0" y="6"/>
                      </a:lnTo>
                      <a:lnTo>
                        <a:pt x="10" y="27"/>
                      </a:lnTo>
                      <a:lnTo>
                        <a:pt x="21" y="22"/>
                      </a:lnTo>
                      <a:lnTo>
                        <a:pt x="10" y="0"/>
                      </a:lnTo>
                      <a:close/>
                    </a:path>
                  </a:pathLst>
                </a:custGeom>
                <a:solidFill>
                  <a:srgbClr val="FFFF00"/>
                </a:solidFill>
                <a:ln w="0">
                  <a:solidFill>
                    <a:srgbClr val="FFFF00"/>
                  </a:solidFill>
                  <a:round/>
                  <a:headEnd/>
                  <a:tailEnd/>
                </a:ln>
              </p:spPr>
              <p:txBody>
                <a:bodyPr/>
                <a:lstStyle/>
                <a:p>
                  <a:endParaRPr lang="fr-FR"/>
                </a:p>
              </p:txBody>
            </p:sp>
            <p:sp>
              <p:nvSpPr>
                <p:cNvPr id="27986" name="Freeform 542"/>
                <p:cNvSpPr>
                  <a:spLocks/>
                </p:cNvSpPr>
                <p:nvPr/>
              </p:nvSpPr>
              <p:spPr bwMode="auto">
                <a:xfrm>
                  <a:off x="4346" y="1746"/>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7987" name="Freeform 543"/>
                <p:cNvSpPr>
                  <a:spLocks/>
                </p:cNvSpPr>
                <p:nvPr/>
              </p:nvSpPr>
              <p:spPr bwMode="auto">
                <a:xfrm>
                  <a:off x="4349" y="1746"/>
                  <a:ext cx="5" cy="27"/>
                </a:xfrm>
                <a:custGeom>
                  <a:avLst/>
                  <a:gdLst>
                    <a:gd name="T0" fmla="*/ 1 w 5"/>
                    <a:gd name="T1" fmla="*/ 0 h 27"/>
                    <a:gd name="T2" fmla="*/ 0 w 5"/>
                    <a:gd name="T3" fmla="*/ 27 h 27"/>
                    <a:gd name="T4" fmla="*/ 4 w 5"/>
                    <a:gd name="T5" fmla="*/ 2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7988" name="Rectangle 544"/>
                <p:cNvSpPr>
                  <a:spLocks noChangeArrowheads="1"/>
                </p:cNvSpPr>
                <p:nvPr/>
              </p:nvSpPr>
              <p:spPr bwMode="auto">
                <a:xfrm>
                  <a:off x="4349" y="174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89" name="Freeform 545"/>
                <p:cNvSpPr>
                  <a:spLocks/>
                </p:cNvSpPr>
                <p:nvPr/>
              </p:nvSpPr>
              <p:spPr bwMode="auto">
                <a:xfrm>
                  <a:off x="4353" y="1746"/>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7990" name="Rectangle 546"/>
                <p:cNvSpPr>
                  <a:spLocks noChangeArrowheads="1"/>
                </p:cNvSpPr>
                <p:nvPr/>
              </p:nvSpPr>
              <p:spPr bwMode="auto">
                <a:xfrm>
                  <a:off x="4353" y="174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91" name="Freeform 547"/>
                <p:cNvSpPr>
                  <a:spLocks/>
                </p:cNvSpPr>
                <p:nvPr/>
              </p:nvSpPr>
              <p:spPr bwMode="auto">
                <a:xfrm>
                  <a:off x="4358" y="1746"/>
                  <a:ext cx="2" cy="27"/>
                </a:xfrm>
                <a:custGeom>
                  <a:avLst/>
                  <a:gdLst>
                    <a:gd name="T0" fmla="*/ 1 w 2"/>
                    <a:gd name="T1" fmla="*/ 0 h 27"/>
                    <a:gd name="T2" fmla="*/ 0 w 2"/>
                    <a:gd name="T3" fmla="*/ 27 h 27"/>
                    <a:gd name="T4" fmla="*/ 1 w 2"/>
                    <a:gd name="T5" fmla="*/ 27 h 27"/>
                    <a:gd name="T6" fmla="*/ 2 w 2"/>
                    <a:gd name="T7" fmla="*/ 0 h 27"/>
                    <a:gd name="T8" fmla="*/ 1 w 2"/>
                    <a:gd name="T9" fmla="*/ 0 h 27"/>
                    <a:gd name="T10" fmla="*/ 0 60000 65536"/>
                    <a:gd name="T11" fmla="*/ 0 60000 65536"/>
                    <a:gd name="T12" fmla="*/ 0 60000 65536"/>
                    <a:gd name="T13" fmla="*/ 0 60000 65536"/>
                    <a:gd name="T14" fmla="*/ 0 60000 65536"/>
                    <a:gd name="T15" fmla="*/ 0 w 2"/>
                    <a:gd name="T16" fmla="*/ 0 h 27"/>
                    <a:gd name="T17" fmla="*/ 2 w 2"/>
                    <a:gd name="T18" fmla="*/ 27 h 27"/>
                  </a:gdLst>
                  <a:ahLst/>
                  <a:cxnLst>
                    <a:cxn ang="T10">
                      <a:pos x="T0" y="T1"/>
                    </a:cxn>
                    <a:cxn ang="T11">
                      <a:pos x="T2" y="T3"/>
                    </a:cxn>
                    <a:cxn ang="T12">
                      <a:pos x="T4" y="T5"/>
                    </a:cxn>
                    <a:cxn ang="T13">
                      <a:pos x="T6" y="T7"/>
                    </a:cxn>
                    <a:cxn ang="T14">
                      <a:pos x="T8" y="T9"/>
                    </a:cxn>
                  </a:cxnLst>
                  <a:rect l="T15" t="T16" r="T17" b="T18"/>
                  <a:pathLst>
                    <a:path w="2" h="27">
                      <a:moveTo>
                        <a:pt x="1" y="0"/>
                      </a:moveTo>
                      <a:lnTo>
                        <a:pt x="0" y="27"/>
                      </a:lnTo>
                      <a:lnTo>
                        <a:pt x="1" y="27"/>
                      </a:lnTo>
                      <a:lnTo>
                        <a:pt x="2" y="0"/>
                      </a:lnTo>
                      <a:lnTo>
                        <a:pt x="1" y="0"/>
                      </a:lnTo>
                      <a:close/>
                    </a:path>
                  </a:pathLst>
                </a:custGeom>
                <a:solidFill>
                  <a:srgbClr val="FFFF00"/>
                </a:solidFill>
                <a:ln w="0">
                  <a:solidFill>
                    <a:srgbClr val="FFFF00"/>
                  </a:solidFill>
                  <a:round/>
                  <a:headEnd/>
                  <a:tailEnd/>
                </a:ln>
              </p:spPr>
              <p:txBody>
                <a:bodyPr/>
                <a:lstStyle/>
                <a:p>
                  <a:endParaRPr lang="fr-FR"/>
                </a:p>
              </p:txBody>
            </p:sp>
            <p:sp>
              <p:nvSpPr>
                <p:cNvPr id="27992" name="Rectangle 548"/>
                <p:cNvSpPr>
                  <a:spLocks noChangeArrowheads="1"/>
                </p:cNvSpPr>
                <p:nvPr/>
              </p:nvSpPr>
              <p:spPr bwMode="auto">
                <a:xfrm>
                  <a:off x="4358" y="174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93" name="Freeform 549"/>
                <p:cNvSpPr>
                  <a:spLocks/>
                </p:cNvSpPr>
                <p:nvPr/>
              </p:nvSpPr>
              <p:spPr bwMode="auto">
                <a:xfrm>
                  <a:off x="4359" y="1746"/>
                  <a:ext cx="9" cy="27"/>
                </a:xfrm>
                <a:custGeom>
                  <a:avLst/>
                  <a:gdLst>
                    <a:gd name="T0" fmla="*/ 1 w 9"/>
                    <a:gd name="T1" fmla="*/ 0 h 27"/>
                    <a:gd name="T2" fmla="*/ 0 w 9"/>
                    <a:gd name="T3" fmla="*/ 27 h 27"/>
                    <a:gd name="T4" fmla="*/ 8 w 9"/>
                    <a:gd name="T5" fmla="*/ 27 h 27"/>
                    <a:gd name="T6" fmla="*/ 9 w 9"/>
                    <a:gd name="T7" fmla="*/ 0 h 27"/>
                    <a:gd name="T8" fmla="*/ 1 w 9"/>
                    <a:gd name="T9" fmla="*/ 0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1" y="0"/>
                      </a:moveTo>
                      <a:lnTo>
                        <a:pt x="0" y="27"/>
                      </a:lnTo>
                      <a:lnTo>
                        <a:pt x="8" y="27"/>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27994" name="Rectangle 550"/>
                <p:cNvSpPr>
                  <a:spLocks noChangeArrowheads="1"/>
                </p:cNvSpPr>
                <p:nvPr/>
              </p:nvSpPr>
              <p:spPr bwMode="auto">
                <a:xfrm>
                  <a:off x="4359" y="1747"/>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995" name="Freeform 551"/>
                <p:cNvSpPr>
                  <a:spLocks/>
                </p:cNvSpPr>
                <p:nvPr/>
              </p:nvSpPr>
              <p:spPr bwMode="auto">
                <a:xfrm>
                  <a:off x="4355" y="1736"/>
                  <a:ext cx="29" cy="26"/>
                </a:xfrm>
                <a:custGeom>
                  <a:avLst/>
                  <a:gdLst>
                    <a:gd name="T0" fmla="*/ 0 w 29"/>
                    <a:gd name="T1" fmla="*/ 21 h 26"/>
                    <a:gd name="T2" fmla="*/ 25 w 29"/>
                    <a:gd name="T3" fmla="*/ 26 h 26"/>
                    <a:gd name="T4" fmla="*/ 29 w 29"/>
                    <a:gd name="T5" fmla="*/ 6 h 26"/>
                    <a:gd name="T6" fmla="*/ 5 w 29"/>
                    <a:gd name="T7" fmla="*/ 0 h 26"/>
                    <a:gd name="T8" fmla="*/ 0 w 29"/>
                    <a:gd name="T9" fmla="*/ 21 h 26"/>
                    <a:gd name="T10" fmla="*/ 0 60000 65536"/>
                    <a:gd name="T11" fmla="*/ 0 60000 65536"/>
                    <a:gd name="T12" fmla="*/ 0 60000 65536"/>
                    <a:gd name="T13" fmla="*/ 0 60000 65536"/>
                    <a:gd name="T14" fmla="*/ 0 60000 65536"/>
                    <a:gd name="T15" fmla="*/ 0 w 29"/>
                    <a:gd name="T16" fmla="*/ 0 h 26"/>
                    <a:gd name="T17" fmla="*/ 29 w 29"/>
                    <a:gd name="T18" fmla="*/ 26 h 26"/>
                  </a:gdLst>
                  <a:ahLst/>
                  <a:cxnLst>
                    <a:cxn ang="T10">
                      <a:pos x="T0" y="T1"/>
                    </a:cxn>
                    <a:cxn ang="T11">
                      <a:pos x="T2" y="T3"/>
                    </a:cxn>
                    <a:cxn ang="T12">
                      <a:pos x="T4" y="T5"/>
                    </a:cxn>
                    <a:cxn ang="T13">
                      <a:pos x="T6" y="T7"/>
                    </a:cxn>
                    <a:cxn ang="T14">
                      <a:pos x="T8" y="T9"/>
                    </a:cxn>
                  </a:cxnLst>
                  <a:rect l="T15" t="T16" r="T17" b="T18"/>
                  <a:pathLst>
                    <a:path w="29" h="26">
                      <a:moveTo>
                        <a:pt x="0" y="21"/>
                      </a:moveTo>
                      <a:lnTo>
                        <a:pt x="25" y="26"/>
                      </a:lnTo>
                      <a:lnTo>
                        <a:pt x="29" y="6"/>
                      </a:lnTo>
                      <a:lnTo>
                        <a:pt x="5" y="0"/>
                      </a:lnTo>
                      <a:lnTo>
                        <a:pt x="0" y="21"/>
                      </a:lnTo>
                      <a:close/>
                    </a:path>
                  </a:pathLst>
                </a:custGeom>
                <a:solidFill>
                  <a:srgbClr val="FFFF00"/>
                </a:solidFill>
                <a:ln w="0">
                  <a:solidFill>
                    <a:srgbClr val="FFFF00"/>
                  </a:solidFill>
                  <a:round/>
                  <a:headEnd/>
                  <a:tailEnd/>
                </a:ln>
              </p:spPr>
              <p:txBody>
                <a:bodyPr/>
                <a:lstStyle/>
                <a:p>
                  <a:endParaRPr lang="fr-FR"/>
                </a:p>
              </p:txBody>
            </p:sp>
            <p:sp>
              <p:nvSpPr>
                <p:cNvPr id="27996" name="Freeform 552"/>
                <p:cNvSpPr>
                  <a:spLocks/>
                </p:cNvSpPr>
                <p:nvPr/>
              </p:nvSpPr>
              <p:spPr bwMode="auto">
                <a:xfrm>
                  <a:off x="4355" y="1747"/>
                  <a:ext cx="25" cy="27"/>
                </a:xfrm>
                <a:custGeom>
                  <a:avLst/>
                  <a:gdLst>
                    <a:gd name="T0" fmla="*/ 12 w 25"/>
                    <a:gd name="T1" fmla="*/ 0 h 27"/>
                    <a:gd name="T2" fmla="*/ 0 w 25"/>
                    <a:gd name="T3" fmla="*/ 11 h 27"/>
                    <a:gd name="T4" fmla="*/ 12 w 25"/>
                    <a:gd name="T5" fmla="*/ 27 h 27"/>
                    <a:gd name="T6" fmla="*/ 25 w 25"/>
                    <a:gd name="T7" fmla="*/ 16 h 27"/>
                    <a:gd name="T8" fmla="*/ 12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2" y="0"/>
                      </a:moveTo>
                      <a:lnTo>
                        <a:pt x="0" y="11"/>
                      </a:lnTo>
                      <a:lnTo>
                        <a:pt x="12" y="27"/>
                      </a:lnTo>
                      <a:lnTo>
                        <a:pt x="25" y="16"/>
                      </a:lnTo>
                      <a:lnTo>
                        <a:pt x="12" y="0"/>
                      </a:lnTo>
                      <a:close/>
                    </a:path>
                  </a:pathLst>
                </a:custGeom>
                <a:solidFill>
                  <a:srgbClr val="FFFF00"/>
                </a:solidFill>
                <a:ln w="0">
                  <a:solidFill>
                    <a:srgbClr val="FFFF00"/>
                  </a:solidFill>
                  <a:round/>
                  <a:headEnd/>
                  <a:tailEnd/>
                </a:ln>
              </p:spPr>
              <p:txBody>
                <a:bodyPr/>
                <a:lstStyle/>
                <a:p>
                  <a:endParaRPr lang="fr-FR"/>
                </a:p>
              </p:txBody>
            </p:sp>
            <p:sp>
              <p:nvSpPr>
                <p:cNvPr id="27997" name="Freeform 553"/>
                <p:cNvSpPr>
                  <a:spLocks/>
                </p:cNvSpPr>
                <p:nvPr/>
              </p:nvSpPr>
              <p:spPr bwMode="auto">
                <a:xfrm>
                  <a:off x="4404" y="1711"/>
                  <a:ext cx="21" cy="27"/>
                </a:xfrm>
                <a:custGeom>
                  <a:avLst/>
                  <a:gdLst>
                    <a:gd name="T0" fmla="*/ 1 w 21"/>
                    <a:gd name="T1" fmla="*/ 0 h 27"/>
                    <a:gd name="T2" fmla="*/ 0 w 21"/>
                    <a:gd name="T3" fmla="*/ 27 h 27"/>
                    <a:gd name="T4" fmla="*/ 20 w 21"/>
                    <a:gd name="T5" fmla="*/ 27 h 27"/>
                    <a:gd name="T6" fmla="*/ 21 w 21"/>
                    <a:gd name="T7" fmla="*/ 0 h 27"/>
                    <a:gd name="T8" fmla="*/ 1 w 21"/>
                    <a:gd name="T9" fmla="*/ 0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1" y="0"/>
                      </a:moveTo>
                      <a:lnTo>
                        <a:pt x="0" y="27"/>
                      </a:lnTo>
                      <a:lnTo>
                        <a:pt x="20" y="27"/>
                      </a:lnTo>
                      <a:lnTo>
                        <a:pt x="21" y="0"/>
                      </a:lnTo>
                      <a:lnTo>
                        <a:pt x="1" y="0"/>
                      </a:lnTo>
                      <a:close/>
                    </a:path>
                  </a:pathLst>
                </a:custGeom>
                <a:solidFill>
                  <a:srgbClr val="FFFF00"/>
                </a:solidFill>
                <a:ln w="0">
                  <a:solidFill>
                    <a:srgbClr val="FFFF00"/>
                  </a:solidFill>
                  <a:round/>
                  <a:headEnd/>
                  <a:tailEnd/>
                </a:ln>
              </p:spPr>
              <p:txBody>
                <a:bodyPr/>
                <a:lstStyle/>
                <a:p>
                  <a:endParaRPr lang="fr-FR"/>
                </a:p>
              </p:txBody>
            </p:sp>
            <p:sp>
              <p:nvSpPr>
                <p:cNvPr id="27998" name="Freeform 554"/>
                <p:cNvSpPr>
                  <a:spLocks/>
                </p:cNvSpPr>
                <p:nvPr/>
              </p:nvSpPr>
              <p:spPr bwMode="auto">
                <a:xfrm>
                  <a:off x="4424" y="1711"/>
                  <a:ext cx="19" cy="27"/>
                </a:xfrm>
                <a:custGeom>
                  <a:avLst/>
                  <a:gdLst>
                    <a:gd name="T0" fmla="*/ 1 w 19"/>
                    <a:gd name="T1" fmla="*/ 0 h 27"/>
                    <a:gd name="T2" fmla="*/ 0 w 19"/>
                    <a:gd name="T3" fmla="*/ 27 h 27"/>
                    <a:gd name="T4" fmla="*/ 18 w 19"/>
                    <a:gd name="T5" fmla="*/ 27 h 27"/>
                    <a:gd name="T6" fmla="*/ 19 w 19"/>
                    <a:gd name="T7" fmla="*/ 0 h 27"/>
                    <a:gd name="T8" fmla="*/ 1 w 19"/>
                    <a:gd name="T9" fmla="*/ 0 h 27"/>
                    <a:gd name="T10" fmla="*/ 0 60000 65536"/>
                    <a:gd name="T11" fmla="*/ 0 60000 65536"/>
                    <a:gd name="T12" fmla="*/ 0 60000 65536"/>
                    <a:gd name="T13" fmla="*/ 0 60000 65536"/>
                    <a:gd name="T14" fmla="*/ 0 60000 65536"/>
                    <a:gd name="T15" fmla="*/ 0 w 19"/>
                    <a:gd name="T16" fmla="*/ 0 h 27"/>
                    <a:gd name="T17" fmla="*/ 19 w 19"/>
                    <a:gd name="T18" fmla="*/ 27 h 27"/>
                  </a:gdLst>
                  <a:ahLst/>
                  <a:cxnLst>
                    <a:cxn ang="T10">
                      <a:pos x="T0" y="T1"/>
                    </a:cxn>
                    <a:cxn ang="T11">
                      <a:pos x="T2" y="T3"/>
                    </a:cxn>
                    <a:cxn ang="T12">
                      <a:pos x="T4" y="T5"/>
                    </a:cxn>
                    <a:cxn ang="T13">
                      <a:pos x="T6" y="T7"/>
                    </a:cxn>
                    <a:cxn ang="T14">
                      <a:pos x="T8" y="T9"/>
                    </a:cxn>
                  </a:cxnLst>
                  <a:rect l="T15" t="T16" r="T17" b="T18"/>
                  <a:pathLst>
                    <a:path w="19" h="27">
                      <a:moveTo>
                        <a:pt x="1" y="0"/>
                      </a:moveTo>
                      <a:lnTo>
                        <a:pt x="0" y="27"/>
                      </a:lnTo>
                      <a:lnTo>
                        <a:pt x="18" y="27"/>
                      </a:lnTo>
                      <a:lnTo>
                        <a:pt x="19" y="0"/>
                      </a:lnTo>
                      <a:lnTo>
                        <a:pt x="1" y="0"/>
                      </a:lnTo>
                      <a:close/>
                    </a:path>
                  </a:pathLst>
                </a:custGeom>
                <a:solidFill>
                  <a:srgbClr val="FFFF00"/>
                </a:solidFill>
                <a:ln w="0">
                  <a:solidFill>
                    <a:srgbClr val="FFFF00"/>
                  </a:solidFill>
                  <a:round/>
                  <a:headEnd/>
                  <a:tailEnd/>
                </a:ln>
              </p:spPr>
              <p:txBody>
                <a:bodyPr/>
                <a:lstStyle/>
                <a:p>
                  <a:endParaRPr lang="fr-FR"/>
                </a:p>
              </p:txBody>
            </p:sp>
            <p:sp>
              <p:nvSpPr>
                <p:cNvPr id="27999" name="Rectangle 555"/>
                <p:cNvSpPr>
                  <a:spLocks noChangeArrowheads="1"/>
                </p:cNvSpPr>
                <p:nvPr/>
              </p:nvSpPr>
              <p:spPr bwMode="auto">
                <a:xfrm>
                  <a:off x="4424" y="1713"/>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00" name="Freeform 556"/>
                <p:cNvSpPr>
                  <a:spLocks/>
                </p:cNvSpPr>
                <p:nvPr/>
              </p:nvSpPr>
              <p:spPr bwMode="auto">
                <a:xfrm>
                  <a:off x="4442" y="1711"/>
                  <a:ext cx="6" cy="27"/>
                </a:xfrm>
                <a:custGeom>
                  <a:avLst/>
                  <a:gdLst>
                    <a:gd name="T0" fmla="*/ 1 w 6"/>
                    <a:gd name="T1" fmla="*/ 0 h 27"/>
                    <a:gd name="T2" fmla="*/ 0 w 6"/>
                    <a:gd name="T3" fmla="*/ 27 h 27"/>
                    <a:gd name="T4" fmla="*/ 5 w 6"/>
                    <a:gd name="T5" fmla="*/ 27 h 27"/>
                    <a:gd name="T6" fmla="*/ 6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8001" name="Rectangle 557"/>
                <p:cNvSpPr>
                  <a:spLocks noChangeArrowheads="1"/>
                </p:cNvSpPr>
                <p:nvPr/>
              </p:nvSpPr>
              <p:spPr bwMode="auto">
                <a:xfrm>
                  <a:off x="4442" y="1713"/>
                  <a:ext cx="0" cy="26"/>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02" name="Freeform 558"/>
                <p:cNvSpPr>
                  <a:spLocks/>
                </p:cNvSpPr>
                <p:nvPr/>
              </p:nvSpPr>
              <p:spPr bwMode="auto">
                <a:xfrm>
                  <a:off x="4466" y="1678"/>
                  <a:ext cx="4" cy="27"/>
                </a:xfrm>
                <a:custGeom>
                  <a:avLst/>
                  <a:gdLst>
                    <a:gd name="T0" fmla="*/ 1 w 4"/>
                    <a:gd name="T1" fmla="*/ 0 h 27"/>
                    <a:gd name="T2" fmla="*/ 0 w 4"/>
                    <a:gd name="T3" fmla="*/ 27 h 27"/>
                    <a:gd name="T4" fmla="*/ 3 w 4"/>
                    <a:gd name="T5" fmla="*/ 27 h 27"/>
                    <a:gd name="T6" fmla="*/ 4 w 4"/>
                    <a:gd name="T7" fmla="*/ 0 h 27"/>
                    <a:gd name="T8" fmla="*/ 1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1" y="0"/>
                      </a:moveTo>
                      <a:lnTo>
                        <a:pt x="0" y="27"/>
                      </a:lnTo>
                      <a:lnTo>
                        <a:pt x="3" y="27"/>
                      </a:lnTo>
                      <a:lnTo>
                        <a:pt x="4" y="0"/>
                      </a:lnTo>
                      <a:lnTo>
                        <a:pt x="1" y="0"/>
                      </a:lnTo>
                      <a:close/>
                    </a:path>
                  </a:pathLst>
                </a:custGeom>
                <a:solidFill>
                  <a:srgbClr val="FFFF00"/>
                </a:solidFill>
                <a:ln w="0">
                  <a:solidFill>
                    <a:srgbClr val="FFFF00"/>
                  </a:solidFill>
                  <a:round/>
                  <a:headEnd/>
                  <a:tailEnd/>
                </a:ln>
              </p:spPr>
              <p:txBody>
                <a:bodyPr/>
                <a:lstStyle/>
                <a:p>
                  <a:endParaRPr lang="fr-FR"/>
                </a:p>
              </p:txBody>
            </p:sp>
            <p:sp>
              <p:nvSpPr>
                <p:cNvPr id="28003" name="Rectangle 559"/>
                <p:cNvSpPr>
                  <a:spLocks noChangeArrowheads="1"/>
                </p:cNvSpPr>
                <p:nvPr/>
              </p:nvSpPr>
              <p:spPr bwMode="auto">
                <a:xfrm>
                  <a:off x="4466" y="167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04" name="Freeform 560"/>
                <p:cNvSpPr>
                  <a:spLocks/>
                </p:cNvSpPr>
                <p:nvPr/>
              </p:nvSpPr>
              <p:spPr bwMode="auto">
                <a:xfrm>
                  <a:off x="4469" y="1678"/>
                  <a:ext cx="8" cy="27"/>
                </a:xfrm>
                <a:custGeom>
                  <a:avLst/>
                  <a:gdLst>
                    <a:gd name="T0" fmla="*/ 1 w 8"/>
                    <a:gd name="T1" fmla="*/ 0 h 27"/>
                    <a:gd name="T2" fmla="*/ 0 w 8"/>
                    <a:gd name="T3" fmla="*/ 27 h 27"/>
                    <a:gd name="T4" fmla="*/ 7 w 8"/>
                    <a:gd name="T5" fmla="*/ 27 h 27"/>
                    <a:gd name="T6" fmla="*/ 8 w 8"/>
                    <a:gd name="T7" fmla="*/ 0 h 27"/>
                    <a:gd name="T8" fmla="*/ 1 w 8"/>
                    <a:gd name="T9" fmla="*/ 0 h 27"/>
                    <a:gd name="T10" fmla="*/ 0 60000 65536"/>
                    <a:gd name="T11" fmla="*/ 0 60000 65536"/>
                    <a:gd name="T12" fmla="*/ 0 60000 65536"/>
                    <a:gd name="T13" fmla="*/ 0 60000 65536"/>
                    <a:gd name="T14" fmla="*/ 0 60000 65536"/>
                    <a:gd name="T15" fmla="*/ 0 w 8"/>
                    <a:gd name="T16" fmla="*/ 0 h 27"/>
                    <a:gd name="T17" fmla="*/ 8 w 8"/>
                    <a:gd name="T18" fmla="*/ 27 h 27"/>
                  </a:gdLst>
                  <a:ahLst/>
                  <a:cxnLst>
                    <a:cxn ang="T10">
                      <a:pos x="T0" y="T1"/>
                    </a:cxn>
                    <a:cxn ang="T11">
                      <a:pos x="T2" y="T3"/>
                    </a:cxn>
                    <a:cxn ang="T12">
                      <a:pos x="T4" y="T5"/>
                    </a:cxn>
                    <a:cxn ang="T13">
                      <a:pos x="T6" y="T7"/>
                    </a:cxn>
                    <a:cxn ang="T14">
                      <a:pos x="T8" y="T9"/>
                    </a:cxn>
                  </a:cxnLst>
                  <a:rect l="T15" t="T16" r="T17" b="T18"/>
                  <a:pathLst>
                    <a:path w="8" h="27">
                      <a:moveTo>
                        <a:pt x="1" y="0"/>
                      </a:moveTo>
                      <a:lnTo>
                        <a:pt x="0" y="27"/>
                      </a:lnTo>
                      <a:lnTo>
                        <a:pt x="7" y="27"/>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28005" name="Rectangle 561"/>
                <p:cNvSpPr>
                  <a:spLocks noChangeArrowheads="1"/>
                </p:cNvSpPr>
                <p:nvPr/>
              </p:nvSpPr>
              <p:spPr bwMode="auto">
                <a:xfrm>
                  <a:off x="4469" y="167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06" name="Freeform 562"/>
                <p:cNvSpPr>
                  <a:spLocks/>
                </p:cNvSpPr>
                <p:nvPr/>
              </p:nvSpPr>
              <p:spPr bwMode="auto">
                <a:xfrm>
                  <a:off x="4476" y="1678"/>
                  <a:ext cx="13" cy="27"/>
                </a:xfrm>
                <a:custGeom>
                  <a:avLst/>
                  <a:gdLst>
                    <a:gd name="T0" fmla="*/ 1 w 13"/>
                    <a:gd name="T1" fmla="*/ 0 h 27"/>
                    <a:gd name="T2" fmla="*/ 0 w 13"/>
                    <a:gd name="T3" fmla="*/ 27 h 27"/>
                    <a:gd name="T4" fmla="*/ 11 w 13"/>
                    <a:gd name="T5" fmla="*/ 27 h 27"/>
                    <a:gd name="T6" fmla="*/ 13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1"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28007" name="Rectangle 563"/>
                <p:cNvSpPr>
                  <a:spLocks noChangeArrowheads="1"/>
                </p:cNvSpPr>
                <p:nvPr/>
              </p:nvSpPr>
              <p:spPr bwMode="auto">
                <a:xfrm>
                  <a:off x="4476" y="1679"/>
                  <a:ext cx="0" cy="27"/>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8008" name="Freeform 564"/>
                <p:cNvSpPr>
                  <a:spLocks/>
                </p:cNvSpPr>
                <p:nvPr/>
              </p:nvSpPr>
              <p:spPr bwMode="auto">
                <a:xfrm>
                  <a:off x="4487" y="1678"/>
                  <a:ext cx="4" cy="27"/>
                </a:xfrm>
                <a:custGeom>
                  <a:avLst/>
                  <a:gdLst>
                    <a:gd name="T0" fmla="*/ 2 w 4"/>
                    <a:gd name="T1" fmla="*/ 0 h 27"/>
                    <a:gd name="T2" fmla="*/ 0 w 4"/>
                    <a:gd name="T3" fmla="*/ 27 h 27"/>
                    <a:gd name="T4" fmla="*/ 3 w 4"/>
                    <a:gd name="T5" fmla="*/ 27 h 27"/>
                    <a:gd name="T6" fmla="*/ 4 w 4"/>
                    <a:gd name="T7" fmla="*/ 0 h 27"/>
                    <a:gd name="T8" fmla="*/ 2 w 4"/>
                    <a:gd name="T9" fmla="*/ 0 h 27"/>
                    <a:gd name="T10" fmla="*/ 0 60000 65536"/>
                    <a:gd name="T11" fmla="*/ 0 60000 65536"/>
                    <a:gd name="T12" fmla="*/ 0 60000 65536"/>
                    <a:gd name="T13" fmla="*/ 0 60000 65536"/>
                    <a:gd name="T14" fmla="*/ 0 60000 65536"/>
                    <a:gd name="T15" fmla="*/ 0 w 4"/>
                    <a:gd name="T16" fmla="*/ 0 h 27"/>
                    <a:gd name="T17" fmla="*/ 4 w 4"/>
                    <a:gd name="T18" fmla="*/ 27 h 27"/>
                  </a:gdLst>
                  <a:ahLst/>
                  <a:cxnLst>
                    <a:cxn ang="T10">
                      <a:pos x="T0" y="T1"/>
                    </a:cxn>
                    <a:cxn ang="T11">
                      <a:pos x="T2" y="T3"/>
                    </a:cxn>
                    <a:cxn ang="T12">
                      <a:pos x="T4" y="T5"/>
                    </a:cxn>
                    <a:cxn ang="T13">
                      <a:pos x="T6" y="T7"/>
                    </a:cxn>
                    <a:cxn ang="T14">
                      <a:pos x="T8" y="T9"/>
                    </a:cxn>
                  </a:cxnLst>
                  <a:rect l="T15" t="T16" r="T17" b="T18"/>
                  <a:pathLst>
                    <a:path w="4" h="27">
                      <a:moveTo>
                        <a:pt x="2" y="0"/>
                      </a:moveTo>
                      <a:lnTo>
                        <a:pt x="0" y="27"/>
                      </a:lnTo>
                      <a:lnTo>
                        <a:pt x="3" y="27"/>
                      </a:lnTo>
                      <a:lnTo>
                        <a:pt x="4" y="0"/>
                      </a:lnTo>
                      <a:lnTo>
                        <a:pt x="2" y="0"/>
                      </a:lnTo>
                      <a:close/>
                    </a:path>
                  </a:pathLst>
                </a:custGeom>
                <a:solidFill>
                  <a:srgbClr val="FFFF00"/>
                </a:solidFill>
                <a:ln w="0">
                  <a:solidFill>
                    <a:srgbClr val="FFFF00"/>
                  </a:solidFill>
                  <a:round/>
                  <a:headEnd/>
                  <a:tailEnd/>
                </a:ln>
              </p:spPr>
              <p:txBody>
                <a:bodyPr/>
                <a:lstStyle/>
                <a:p>
                  <a:endParaRPr lang="fr-FR"/>
                </a:p>
              </p:txBody>
            </p:sp>
          </p:grpSp>
          <p:sp>
            <p:nvSpPr>
              <p:cNvPr id="27774" name="Freeform 566"/>
              <p:cNvSpPr>
                <a:spLocks/>
              </p:cNvSpPr>
              <p:nvPr/>
            </p:nvSpPr>
            <p:spPr bwMode="auto">
              <a:xfrm>
                <a:off x="4849" y="1952"/>
                <a:ext cx="7" cy="29"/>
              </a:xfrm>
              <a:custGeom>
                <a:avLst/>
                <a:gdLst>
                  <a:gd name="T0" fmla="*/ 1 w 6"/>
                  <a:gd name="T1" fmla="*/ 0 h 27"/>
                  <a:gd name="T2" fmla="*/ 0 w 6"/>
                  <a:gd name="T3" fmla="*/ 77 h 27"/>
                  <a:gd name="T4" fmla="*/ 55 w 6"/>
                  <a:gd name="T5" fmla="*/ 77 h 27"/>
                  <a:gd name="T6" fmla="*/ 64 w 6"/>
                  <a:gd name="T7" fmla="*/ 0 h 27"/>
                  <a:gd name="T8" fmla="*/ 1 w 6"/>
                  <a:gd name="T9" fmla="*/ 0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1" y="0"/>
                    </a:moveTo>
                    <a:lnTo>
                      <a:pt x="0" y="27"/>
                    </a:lnTo>
                    <a:lnTo>
                      <a:pt x="5" y="27"/>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7775" name="Freeform 568"/>
              <p:cNvSpPr>
                <a:spLocks/>
              </p:cNvSpPr>
              <p:nvPr/>
            </p:nvSpPr>
            <p:spPr bwMode="auto">
              <a:xfrm>
                <a:off x="4855" y="1952"/>
                <a:ext cx="5" cy="29"/>
              </a:xfrm>
              <a:custGeom>
                <a:avLst/>
                <a:gdLst>
                  <a:gd name="T0" fmla="*/ 1 w 5"/>
                  <a:gd name="T1" fmla="*/ 0 h 27"/>
                  <a:gd name="T2" fmla="*/ 0 w 5"/>
                  <a:gd name="T3" fmla="*/ 77 h 27"/>
                  <a:gd name="T4" fmla="*/ 4 w 5"/>
                  <a:gd name="T5" fmla="*/ 77 h 27"/>
                  <a:gd name="T6" fmla="*/ 5 w 5"/>
                  <a:gd name="T7" fmla="*/ 0 h 27"/>
                  <a:gd name="T8" fmla="*/ 1 w 5"/>
                  <a:gd name="T9" fmla="*/ 0 h 27"/>
                  <a:gd name="T10" fmla="*/ 0 60000 65536"/>
                  <a:gd name="T11" fmla="*/ 0 60000 65536"/>
                  <a:gd name="T12" fmla="*/ 0 60000 65536"/>
                  <a:gd name="T13" fmla="*/ 0 60000 65536"/>
                  <a:gd name="T14" fmla="*/ 0 60000 65536"/>
                  <a:gd name="T15" fmla="*/ 0 w 5"/>
                  <a:gd name="T16" fmla="*/ 0 h 27"/>
                  <a:gd name="T17" fmla="*/ 5 w 5"/>
                  <a:gd name="T18" fmla="*/ 27 h 27"/>
                </a:gdLst>
                <a:ahLst/>
                <a:cxnLst>
                  <a:cxn ang="T10">
                    <a:pos x="T0" y="T1"/>
                  </a:cxn>
                  <a:cxn ang="T11">
                    <a:pos x="T2" y="T3"/>
                  </a:cxn>
                  <a:cxn ang="T12">
                    <a:pos x="T4" y="T5"/>
                  </a:cxn>
                  <a:cxn ang="T13">
                    <a:pos x="T6" y="T7"/>
                  </a:cxn>
                  <a:cxn ang="T14">
                    <a:pos x="T8" y="T9"/>
                  </a:cxn>
                </a:cxnLst>
                <a:rect l="T15" t="T16" r="T17" b="T18"/>
                <a:pathLst>
                  <a:path w="5" h="27">
                    <a:moveTo>
                      <a:pt x="1" y="0"/>
                    </a:moveTo>
                    <a:lnTo>
                      <a:pt x="0" y="27"/>
                    </a:lnTo>
                    <a:lnTo>
                      <a:pt x="4" y="27"/>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7776" name="Freeform 570"/>
              <p:cNvSpPr>
                <a:spLocks/>
              </p:cNvSpPr>
              <p:nvPr/>
            </p:nvSpPr>
            <p:spPr bwMode="auto">
              <a:xfrm>
                <a:off x="4859" y="1952"/>
                <a:ext cx="8" cy="29"/>
              </a:xfrm>
              <a:custGeom>
                <a:avLst/>
                <a:gdLst>
                  <a:gd name="T0" fmla="*/ 1 w 7"/>
                  <a:gd name="T1" fmla="*/ 0 h 27"/>
                  <a:gd name="T2" fmla="*/ 0 w 7"/>
                  <a:gd name="T3" fmla="*/ 77 h 27"/>
                  <a:gd name="T4" fmla="*/ 43 w 7"/>
                  <a:gd name="T5" fmla="*/ 77 h 27"/>
                  <a:gd name="T6" fmla="*/ 49 w 7"/>
                  <a:gd name="T7" fmla="*/ 0 h 27"/>
                  <a:gd name="T8" fmla="*/ 1 w 7"/>
                  <a:gd name="T9" fmla="*/ 0 h 27"/>
                  <a:gd name="T10" fmla="*/ 0 60000 65536"/>
                  <a:gd name="T11" fmla="*/ 0 60000 65536"/>
                  <a:gd name="T12" fmla="*/ 0 60000 65536"/>
                  <a:gd name="T13" fmla="*/ 0 60000 65536"/>
                  <a:gd name="T14" fmla="*/ 0 60000 65536"/>
                  <a:gd name="T15" fmla="*/ 0 w 7"/>
                  <a:gd name="T16" fmla="*/ 0 h 27"/>
                  <a:gd name="T17" fmla="*/ 7 w 7"/>
                  <a:gd name="T18" fmla="*/ 27 h 27"/>
                </a:gdLst>
                <a:ahLst/>
                <a:cxnLst>
                  <a:cxn ang="T10">
                    <a:pos x="T0" y="T1"/>
                  </a:cxn>
                  <a:cxn ang="T11">
                    <a:pos x="T2" y="T3"/>
                  </a:cxn>
                  <a:cxn ang="T12">
                    <a:pos x="T4" y="T5"/>
                  </a:cxn>
                  <a:cxn ang="T13">
                    <a:pos x="T6" y="T7"/>
                  </a:cxn>
                  <a:cxn ang="T14">
                    <a:pos x="T8" y="T9"/>
                  </a:cxn>
                </a:cxnLst>
                <a:rect l="T15" t="T16" r="T17" b="T18"/>
                <a:pathLst>
                  <a:path w="7" h="27">
                    <a:moveTo>
                      <a:pt x="1" y="0"/>
                    </a:moveTo>
                    <a:lnTo>
                      <a:pt x="0" y="27"/>
                    </a:lnTo>
                    <a:lnTo>
                      <a:pt x="6" y="27"/>
                    </a:lnTo>
                    <a:lnTo>
                      <a:pt x="7" y="0"/>
                    </a:lnTo>
                    <a:lnTo>
                      <a:pt x="1" y="0"/>
                    </a:lnTo>
                    <a:close/>
                  </a:path>
                </a:pathLst>
              </a:custGeom>
              <a:solidFill>
                <a:srgbClr val="FFFF00"/>
              </a:solidFill>
              <a:ln w="0">
                <a:solidFill>
                  <a:srgbClr val="FFFF00"/>
                </a:solidFill>
                <a:round/>
                <a:headEnd/>
                <a:tailEnd/>
              </a:ln>
            </p:spPr>
            <p:txBody>
              <a:bodyPr/>
              <a:lstStyle/>
              <a:p>
                <a:endParaRPr lang="fr-FR"/>
              </a:p>
            </p:txBody>
          </p:sp>
          <p:sp>
            <p:nvSpPr>
              <p:cNvPr id="27777" name="Freeform 572"/>
              <p:cNvSpPr>
                <a:spLocks/>
              </p:cNvSpPr>
              <p:nvPr/>
            </p:nvSpPr>
            <p:spPr bwMode="auto">
              <a:xfrm>
                <a:off x="4854" y="1956"/>
                <a:ext cx="28" cy="16"/>
              </a:xfrm>
              <a:custGeom>
                <a:avLst/>
                <a:gdLst>
                  <a:gd name="T0" fmla="*/ 0 w 26"/>
                  <a:gd name="T1" fmla="*/ 5 h 15"/>
                  <a:gd name="T2" fmla="*/ 72 w 26"/>
                  <a:gd name="T3" fmla="*/ 37 h 15"/>
                  <a:gd name="T4" fmla="*/ 78 w 26"/>
                  <a:gd name="T5" fmla="*/ 29 h 15"/>
                  <a:gd name="T6" fmla="*/ 2 w 26"/>
                  <a:gd name="T7" fmla="*/ 0 h 15"/>
                  <a:gd name="T8" fmla="*/ 0 w 26"/>
                  <a:gd name="T9" fmla="*/ 5 h 15"/>
                  <a:gd name="T10" fmla="*/ 0 60000 65536"/>
                  <a:gd name="T11" fmla="*/ 0 60000 65536"/>
                  <a:gd name="T12" fmla="*/ 0 60000 65536"/>
                  <a:gd name="T13" fmla="*/ 0 60000 65536"/>
                  <a:gd name="T14" fmla="*/ 0 60000 65536"/>
                  <a:gd name="T15" fmla="*/ 0 w 26"/>
                  <a:gd name="T16" fmla="*/ 0 h 15"/>
                  <a:gd name="T17" fmla="*/ 26 w 26"/>
                  <a:gd name="T18" fmla="*/ 15 h 15"/>
                </a:gdLst>
                <a:ahLst/>
                <a:cxnLst>
                  <a:cxn ang="T10">
                    <a:pos x="T0" y="T1"/>
                  </a:cxn>
                  <a:cxn ang="T11">
                    <a:pos x="T2" y="T3"/>
                  </a:cxn>
                  <a:cxn ang="T12">
                    <a:pos x="T4" y="T5"/>
                  </a:cxn>
                  <a:cxn ang="T13">
                    <a:pos x="T6" y="T7"/>
                  </a:cxn>
                  <a:cxn ang="T14">
                    <a:pos x="T8" y="T9"/>
                  </a:cxn>
                </a:cxnLst>
                <a:rect l="T15" t="T16" r="T17" b="T18"/>
                <a:pathLst>
                  <a:path w="26" h="15">
                    <a:moveTo>
                      <a:pt x="0" y="5"/>
                    </a:moveTo>
                    <a:lnTo>
                      <a:pt x="24" y="15"/>
                    </a:lnTo>
                    <a:lnTo>
                      <a:pt x="26" y="11"/>
                    </a:lnTo>
                    <a:lnTo>
                      <a:pt x="2" y="0"/>
                    </a:lnTo>
                    <a:lnTo>
                      <a:pt x="0" y="5"/>
                    </a:lnTo>
                    <a:close/>
                  </a:path>
                </a:pathLst>
              </a:custGeom>
              <a:solidFill>
                <a:srgbClr val="FFFF00"/>
              </a:solidFill>
              <a:ln w="0">
                <a:solidFill>
                  <a:srgbClr val="FFFF00"/>
                </a:solidFill>
                <a:round/>
                <a:headEnd/>
                <a:tailEnd/>
              </a:ln>
            </p:spPr>
            <p:txBody>
              <a:bodyPr/>
              <a:lstStyle/>
              <a:p>
                <a:endParaRPr lang="fr-FR"/>
              </a:p>
            </p:txBody>
          </p:sp>
          <p:sp>
            <p:nvSpPr>
              <p:cNvPr id="27778" name="Freeform 573"/>
              <p:cNvSpPr>
                <a:spLocks/>
              </p:cNvSpPr>
              <p:nvPr/>
            </p:nvSpPr>
            <p:spPr bwMode="auto">
              <a:xfrm>
                <a:off x="4853" y="1953"/>
                <a:ext cx="24" cy="29"/>
              </a:xfrm>
              <a:custGeom>
                <a:avLst/>
                <a:gdLst>
                  <a:gd name="T0" fmla="*/ 27 w 23"/>
                  <a:gd name="T1" fmla="*/ 0 h 27"/>
                  <a:gd name="T2" fmla="*/ 0 w 23"/>
                  <a:gd name="T3" fmla="*/ 25 h 27"/>
                  <a:gd name="T4" fmla="*/ 27 w 23"/>
                  <a:gd name="T5" fmla="*/ 77 h 27"/>
                  <a:gd name="T6" fmla="*/ 41 w 23"/>
                  <a:gd name="T7" fmla="*/ 50 h 27"/>
                  <a:gd name="T8" fmla="*/ 27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2" y="0"/>
                    </a:moveTo>
                    <a:lnTo>
                      <a:pt x="0" y="8"/>
                    </a:lnTo>
                    <a:lnTo>
                      <a:pt x="12" y="27"/>
                    </a:lnTo>
                    <a:lnTo>
                      <a:pt x="23" y="18"/>
                    </a:lnTo>
                    <a:lnTo>
                      <a:pt x="12" y="0"/>
                    </a:lnTo>
                    <a:close/>
                  </a:path>
                </a:pathLst>
              </a:custGeom>
              <a:solidFill>
                <a:srgbClr val="FFFF00"/>
              </a:solidFill>
              <a:ln w="0">
                <a:solidFill>
                  <a:srgbClr val="FFFF00"/>
                </a:solidFill>
                <a:round/>
                <a:headEnd/>
                <a:tailEnd/>
              </a:ln>
            </p:spPr>
            <p:txBody>
              <a:bodyPr/>
              <a:lstStyle/>
              <a:p>
                <a:endParaRPr lang="fr-FR"/>
              </a:p>
            </p:txBody>
          </p:sp>
          <p:sp>
            <p:nvSpPr>
              <p:cNvPr id="27779" name="Freeform 574"/>
              <p:cNvSpPr>
                <a:spLocks/>
              </p:cNvSpPr>
              <p:nvPr/>
            </p:nvSpPr>
            <p:spPr bwMode="auto">
              <a:xfrm>
                <a:off x="4891" y="1917"/>
                <a:ext cx="10" cy="28"/>
              </a:xfrm>
              <a:custGeom>
                <a:avLst/>
                <a:gdLst>
                  <a:gd name="T0" fmla="*/ 1 w 9"/>
                  <a:gd name="T1" fmla="*/ 0 h 27"/>
                  <a:gd name="T2" fmla="*/ 0 w 9"/>
                  <a:gd name="T3" fmla="*/ 43 h 27"/>
                  <a:gd name="T4" fmla="*/ 37 w 9"/>
                  <a:gd name="T5" fmla="*/ 43 h 27"/>
                  <a:gd name="T6" fmla="*/ 41 w 9"/>
                  <a:gd name="T7" fmla="*/ 0 h 27"/>
                  <a:gd name="T8" fmla="*/ 1 w 9"/>
                  <a:gd name="T9" fmla="*/ 0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1" y="0"/>
                    </a:moveTo>
                    <a:lnTo>
                      <a:pt x="0" y="27"/>
                    </a:lnTo>
                    <a:lnTo>
                      <a:pt x="8" y="27"/>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27780" name="Freeform 575"/>
              <p:cNvSpPr>
                <a:spLocks/>
              </p:cNvSpPr>
              <p:nvPr/>
            </p:nvSpPr>
            <p:spPr bwMode="auto">
              <a:xfrm>
                <a:off x="4900" y="1917"/>
                <a:ext cx="12" cy="28"/>
              </a:xfrm>
              <a:custGeom>
                <a:avLst/>
                <a:gdLst>
                  <a:gd name="T0" fmla="*/ 1 w 11"/>
                  <a:gd name="T1" fmla="*/ 0 h 27"/>
                  <a:gd name="T2" fmla="*/ 0 w 11"/>
                  <a:gd name="T3" fmla="*/ 43 h 27"/>
                  <a:gd name="T4" fmla="*/ 35 w 11"/>
                  <a:gd name="T5" fmla="*/ 43 h 27"/>
                  <a:gd name="T6" fmla="*/ 38 w 11"/>
                  <a:gd name="T7" fmla="*/ 0 h 27"/>
                  <a:gd name="T8" fmla="*/ 1 w 11"/>
                  <a:gd name="T9" fmla="*/ 0 h 27"/>
                  <a:gd name="T10" fmla="*/ 0 60000 65536"/>
                  <a:gd name="T11" fmla="*/ 0 60000 65536"/>
                  <a:gd name="T12" fmla="*/ 0 60000 65536"/>
                  <a:gd name="T13" fmla="*/ 0 60000 65536"/>
                  <a:gd name="T14" fmla="*/ 0 60000 65536"/>
                  <a:gd name="T15" fmla="*/ 0 w 11"/>
                  <a:gd name="T16" fmla="*/ 0 h 27"/>
                  <a:gd name="T17" fmla="*/ 11 w 11"/>
                  <a:gd name="T18" fmla="*/ 27 h 27"/>
                </a:gdLst>
                <a:ahLst/>
                <a:cxnLst>
                  <a:cxn ang="T10">
                    <a:pos x="T0" y="T1"/>
                  </a:cxn>
                  <a:cxn ang="T11">
                    <a:pos x="T2" y="T3"/>
                  </a:cxn>
                  <a:cxn ang="T12">
                    <a:pos x="T4" y="T5"/>
                  </a:cxn>
                  <a:cxn ang="T13">
                    <a:pos x="T6" y="T7"/>
                  </a:cxn>
                  <a:cxn ang="T14">
                    <a:pos x="T8" y="T9"/>
                  </a:cxn>
                </a:cxnLst>
                <a:rect l="T15" t="T16" r="T17" b="T18"/>
                <a:pathLst>
                  <a:path w="11" h="27">
                    <a:moveTo>
                      <a:pt x="1" y="0"/>
                    </a:moveTo>
                    <a:lnTo>
                      <a:pt x="0" y="27"/>
                    </a:lnTo>
                    <a:lnTo>
                      <a:pt x="10" y="27"/>
                    </a:lnTo>
                    <a:lnTo>
                      <a:pt x="11" y="0"/>
                    </a:lnTo>
                    <a:lnTo>
                      <a:pt x="1" y="0"/>
                    </a:lnTo>
                    <a:close/>
                  </a:path>
                </a:pathLst>
              </a:custGeom>
              <a:solidFill>
                <a:srgbClr val="FFFF00"/>
              </a:solidFill>
              <a:ln w="0">
                <a:solidFill>
                  <a:srgbClr val="FFFF00"/>
                </a:solidFill>
                <a:round/>
                <a:headEnd/>
                <a:tailEnd/>
              </a:ln>
            </p:spPr>
            <p:txBody>
              <a:bodyPr/>
              <a:lstStyle/>
              <a:p>
                <a:endParaRPr lang="fr-FR"/>
              </a:p>
            </p:txBody>
          </p:sp>
          <p:sp>
            <p:nvSpPr>
              <p:cNvPr id="27781" name="Freeform 577"/>
              <p:cNvSpPr>
                <a:spLocks/>
              </p:cNvSpPr>
              <p:nvPr/>
            </p:nvSpPr>
            <p:spPr bwMode="auto">
              <a:xfrm>
                <a:off x="4910" y="1917"/>
                <a:ext cx="26" cy="28"/>
              </a:xfrm>
              <a:custGeom>
                <a:avLst/>
                <a:gdLst>
                  <a:gd name="T0" fmla="*/ 1 w 24"/>
                  <a:gd name="T1" fmla="*/ 0 h 27"/>
                  <a:gd name="T2" fmla="*/ 0 w 24"/>
                  <a:gd name="T3" fmla="*/ 43 h 27"/>
                  <a:gd name="T4" fmla="*/ 76 w 24"/>
                  <a:gd name="T5" fmla="*/ 43 h 27"/>
                  <a:gd name="T6" fmla="*/ 78 w 24"/>
                  <a:gd name="T7" fmla="*/ 0 h 27"/>
                  <a:gd name="T8" fmla="*/ 1 w 24"/>
                  <a:gd name="T9" fmla="*/ 0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1" y="0"/>
                    </a:moveTo>
                    <a:lnTo>
                      <a:pt x="0" y="27"/>
                    </a:lnTo>
                    <a:lnTo>
                      <a:pt x="23" y="27"/>
                    </a:lnTo>
                    <a:lnTo>
                      <a:pt x="24" y="0"/>
                    </a:lnTo>
                    <a:lnTo>
                      <a:pt x="1" y="0"/>
                    </a:lnTo>
                    <a:close/>
                  </a:path>
                </a:pathLst>
              </a:custGeom>
              <a:solidFill>
                <a:srgbClr val="FFFF00"/>
              </a:solidFill>
              <a:ln w="0">
                <a:solidFill>
                  <a:srgbClr val="FFFF00"/>
                </a:solidFill>
                <a:round/>
                <a:headEnd/>
                <a:tailEnd/>
              </a:ln>
            </p:spPr>
            <p:txBody>
              <a:bodyPr/>
              <a:lstStyle/>
              <a:p>
                <a:endParaRPr lang="fr-FR"/>
              </a:p>
            </p:txBody>
          </p:sp>
          <p:sp>
            <p:nvSpPr>
              <p:cNvPr id="27782" name="Rectangle 578"/>
              <p:cNvSpPr>
                <a:spLocks noChangeArrowheads="1"/>
              </p:cNvSpPr>
              <p:nvPr/>
            </p:nvSpPr>
            <p:spPr bwMode="auto">
              <a:xfrm>
                <a:off x="4910" y="1918"/>
                <a:ext cx="0" cy="29"/>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783" name="Freeform 579"/>
              <p:cNvSpPr>
                <a:spLocks/>
              </p:cNvSpPr>
              <p:nvPr/>
            </p:nvSpPr>
            <p:spPr bwMode="auto">
              <a:xfrm>
                <a:off x="4935" y="1917"/>
                <a:ext cx="3" cy="28"/>
              </a:xfrm>
              <a:custGeom>
                <a:avLst/>
                <a:gdLst>
                  <a:gd name="T0" fmla="*/ 1 w 3"/>
                  <a:gd name="T1" fmla="*/ 0 h 27"/>
                  <a:gd name="T2" fmla="*/ 0 w 3"/>
                  <a:gd name="T3" fmla="*/ 43 h 27"/>
                  <a:gd name="T4" fmla="*/ 2 w 3"/>
                  <a:gd name="T5" fmla="*/ 43 h 27"/>
                  <a:gd name="T6" fmla="*/ 3 w 3"/>
                  <a:gd name="T7" fmla="*/ 0 h 27"/>
                  <a:gd name="T8" fmla="*/ 1 w 3"/>
                  <a:gd name="T9" fmla="*/ 0 h 27"/>
                  <a:gd name="T10" fmla="*/ 0 60000 65536"/>
                  <a:gd name="T11" fmla="*/ 0 60000 65536"/>
                  <a:gd name="T12" fmla="*/ 0 60000 65536"/>
                  <a:gd name="T13" fmla="*/ 0 60000 65536"/>
                  <a:gd name="T14" fmla="*/ 0 60000 65536"/>
                  <a:gd name="T15" fmla="*/ 0 w 3"/>
                  <a:gd name="T16" fmla="*/ 0 h 27"/>
                  <a:gd name="T17" fmla="*/ 3 w 3"/>
                  <a:gd name="T18" fmla="*/ 27 h 27"/>
                </a:gdLst>
                <a:ahLst/>
                <a:cxnLst>
                  <a:cxn ang="T10">
                    <a:pos x="T0" y="T1"/>
                  </a:cxn>
                  <a:cxn ang="T11">
                    <a:pos x="T2" y="T3"/>
                  </a:cxn>
                  <a:cxn ang="T12">
                    <a:pos x="T4" y="T5"/>
                  </a:cxn>
                  <a:cxn ang="T13">
                    <a:pos x="T6" y="T7"/>
                  </a:cxn>
                  <a:cxn ang="T14">
                    <a:pos x="T8" y="T9"/>
                  </a:cxn>
                </a:cxnLst>
                <a:rect l="T15" t="T16" r="T17" b="T18"/>
                <a:pathLst>
                  <a:path w="3" h="27">
                    <a:moveTo>
                      <a:pt x="1" y="0"/>
                    </a:moveTo>
                    <a:lnTo>
                      <a:pt x="0" y="27"/>
                    </a:lnTo>
                    <a:lnTo>
                      <a:pt x="2" y="27"/>
                    </a:lnTo>
                    <a:lnTo>
                      <a:pt x="3" y="0"/>
                    </a:lnTo>
                    <a:lnTo>
                      <a:pt x="1" y="0"/>
                    </a:lnTo>
                    <a:close/>
                  </a:path>
                </a:pathLst>
              </a:custGeom>
              <a:solidFill>
                <a:srgbClr val="FFFF00"/>
              </a:solidFill>
              <a:ln w="0">
                <a:solidFill>
                  <a:srgbClr val="FFFF00"/>
                </a:solidFill>
                <a:round/>
                <a:headEnd/>
                <a:tailEnd/>
              </a:ln>
            </p:spPr>
            <p:txBody>
              <a:bodyPr/>
              <a:lstStyle/>
              <a:p>
                <a:endParaRPr lang="fr-FR"/>
              </a:p>
            </p:txBody>
          </p:sp>
          <p:sp>
            <p:nvSpPr>
              <p:cNvPr id="27784" name="Rectangle 580"/>
              <p:cNvSpPr>
                <a:spLocks noChangeArrowheads="1"/>
              </p:cNvSpPr>
              <p:nvPr/>
            </p:nvSpPr>
            <p:spPr bwMode="auto">
              <a:xfrm>
                <a:off x="4935" y="1918"/>
                <a:ext cx="0" cy="29"/>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785" name="Freeform 581"/>
              <p:cNvSpPr>
                <a:spLocks/>
              </p:cNvSpPr>
              <p:nvPr/>
            </p:nvSpPr>
            <p:spPr bwMode="auto">
              <a:xfrm>
                <a:off x="4958" y="1888"/>
                <a:ext cx="25" cy="21"/>
              </a:xfrm>
              <a:custGeom>
                <a:avLst/>
                <a:gdLst>
                  <a:gd name="T0" fmla="*/ 0 w 24"/>
                  <a:gd name="T1" fmla="*/ 5 h 20"/>
                  <a:gd name="T2" fmla="*/ 36 w 24"/>
                  <a:gd name="T3" fmla="*/ 40 h 20"/>
                  <a:gd name="T4" fmla="*/ 42 w 24"/>
                  <a:gd name="T5" fmla="*/ 30 h 20"/>
                  <a:gd name="T6" fmla="*/ 3 w 24"/>
                  <a:gd name="T7" fmla="*/ 0 h 20"/>
                  <a:gd name="T8" fmla="*/ 0 w 24"/>
                  <a:gd name="T9" fmla="*/ 5 h 20"/>
                  <a:gd name="T10" fmla="*/ 0 60000 65536"/>
                  <a:gd name="T11" fmla="*/ 0 60000 65536"/>
                  <a:gd name="T12" fmla="*/ 0 60000 65536"/>
                  <a:gd name="T13" fmla="*/ 0 60000 65536"/>
                  <a:gd name="T14" fmla="*/ 0 60000 65536"/>
                  <a:gd name="T15" fmla="*/ 0 w 24"/>
                  <a:gd name="T16" fmla="*/ 0 h 20"/>
                  <a:gd name="T17" fmla="*/ 24 w 24"/>
                  <a:gd name="T18" fmla="*/ 20 h 20"/>
                </a:gdLst>
                <a:ahLst/>
                <a:cxnLst>
                  <a:cxn ang="T10">
                    <a:pos x="T0" y="T1"/>
                  </a:cxn>
                  <a:cxn ang="T11">
                    <a:pos x="T2" y="T3"/>
                  </a:cxn>
                  <a:cxn ang="T12">
                    <a:pos x="T4" y="T5"/>
                  </a:cxn>
                  <a:cxn ang="T13">
                    <a:pos x="T6" y="T7"/>
                  </a:cxn>
                  <a:cxn ang="T14">
                    <a:pos x="T8" y="T9"/>
                  </a:cxn>
                </a:cxnLst>
                <a:rect l="T15" t="T16" r="T17" b="T18"/>
                <a:pathLst>
                  <a:path w="24" h="20">
                    <a:moveTo>
                      <a:pt x="0" y="5"/>
                    </a:moveTo>
                    <a:lnTo>
                      <a:pt x="21" y="20"/>
                    </a:lnTo>
                    <a:lnTo>
                      <a:pt x="24" y="15"/>
                    </a:lnTo>
                    <a:lnTo>
                      <a:pt x="3" y="0"/>
                    </a:lnTo>
                    <a:lnTo>
                      <a:pt x="0" y="5"/>
                    </a:lnTo>
                    <a:close/>
                  </a:path>
                </a:pathLst>
              </a:custGeom>
              <a:solidFill>
                <a:srgbClr val="FFFF00"/>
              </a:solidFill>
              <a:ln w="0">
                <a:solidFill>
                  <a:srgbClr val="FFFF00"/>
                </a:solidFill>
                <a:round/>
                <a:headEnd/>
                <a:tailEnd/>
              </a:ln>
            </p:spPr>
            <p:txBody>
              <a:bodyPr/>
              <a:lstStyle/>
              <a:p>
                <a:endParaRPr lang="fr-FR"/>
              </a:p>
            </p:txBody>
          </p:sp>
          <p:sp>
            <p:nvSpPr>
              <p:cNvPr id="27786" name="Freeform 582"/>
              <p:cNvSpPr>
                <a:spLocks/>
              </p:cNvSpPr>
              <p:nvPr/>
            </p:nvSpPr>
            <p:spPr bwMode="auto">
              <a:xfrm>
                <a:off x="4972" y="1881"/>
                <a:ext cx="5" cy="28"/>
              </a:xfrm>
              <a:custGeom>
                <a:avLst/>
                <a:gdLst>
                  <a:gd name="T0" fmla="*/ 1 w 5"/>
                  <a:gd name="T1" fmla="*/ 0 h 26"/>
                  <a:gd name="T2" fmla="*/ 0 w 5"/>
                  <a:gd name="T3" fmla="*/ 78 h 26"/>
                  <a:gd name="T4" fmla="*/ 4 w 5"/>
                  <a:gd name="T5" fmla="*/ 78 h 26"/>
                  <a:gd name="T6" fmla="*/ 5 w 5"/>
                  <a:gd name="T7" fmla="*/ 0 h 26"/>
                  <a:gd name="T8" fmla="*/ 1 w 5"/>
                  <a:gd name="T9" fmla="*/ 0 h 26"/>
                  <a:gd name="T10" fmla="*/ 0 60000 65536"/>
                  <a:gd name="T11" fmla="*/ 0 60000 65536"/>
                  <a:gd name="T12" fmla="*/ 0 60000 65536"/>
                  <a:gd name="T13" fmla="*/ 0 60000 65536"/>
                  <a:gd name="T14" fmla="*/ 0 60000 65536"/>
                  <a:gd name="T15" fmla="*/ 0 w 5"/>
                  <a:gd name="T16" fmla="*/ 0 h 26"/>
                  <a:gd name="T17" fmla="*/ 5 w 5"/>
                  <a:gd name="T18" fmla="*/ 26 h 26"/>
                </a:gdLst>
                <a:ahLst/>
                <a:cxnLst>
                  <a:cxn ang="T10">
                    <a:pos x="T0" y="T1"/>
                  </a:cxn>
                  <a:cxn ang="T11">
                    <a:pos x="T2" y="T3"/>
                  </a:cxn>
                  <a:cxn ang="T12">
                    <a:pos x="T4" y="T5"/>
                  </a:cxn>
                  <a:cxn ang="T13">
                    <a:pos x="T6" y="T7"/>
                  </a:cxn>
                  <a:cxn ang="T14">
                    <a:pos x="T8" y="T9"/>
                  </a:cxn>
                </a:cxnLst>
                <a:rect l="T15" t="T16" r="T17" b="T18"/>
                <a:pathLst>
                  <a:path w="5" h="26">
                    <a:moveTo>
                      <a:pt x="1" y="0"/>
                    </a:moveTo>
                    <a:lnTo>
                      <a:pt x="0" y="26"/>
                    </a:lnTo>
                    <a:lnTo>
                      <a:pt x="4" y="26"/>
                    </a:lnTo>
                    <a:lnTo>
                      <a:pt x="5" y="0"/>
                    </a:lnTo>
                    <a:lnTo>
                      <a:pt x="1" y="0"/>
                    </a:lnTo>
                    <a:close/>
                  </a:path>
                </a:pathLst>
              </a:custGeom>
              <a:solidFill>
                <a:srgbClr val="FFFF00"/>
              </a:solidFill>
              <a:ln w="0">
                <a:solidFill>
                  <a:srgbClr val="FFFF00"/>
                </a:solidFill>
                <a:round/>
                <a:headEnd/>
                <a:tailEnd/>
              </a:ln>
            </p:spPr>
            <p:txBody>
              <a:bodyPr/>
              <a:lstStyle/>
              <a:p>
                <a:endParaRPr lang="fr-FR"/>
              </a:p>
            </p:txBody>
          </p:sp>
          <p:sp>
            <p:nvSpPr>
              <p:cNvPr id="27787" name="Freeform 583"/>
              <p:cNvSpPr>
                <a:spLocks/>
              </p:cNvSpPr>
              <p:nvPr/>
            </p:nvSpPr>
            <p:spPr bwMode="auto">
              <a:xfrm>
                <a:off x="4960" y="1882"/>
                <a:ext cx="22" cy="28"/>
              </a:xfrm>
              <a:custGeom>
                <a:avLst/>
                <a:gdLst>
                  <a:gd name="T0" fmla="*/ 0 w 21"/>
                  <a:gd name="T1" fmla="*/ 5 h 26"/>
                  <a:gd name="T2" fmla="*/ 26 w 21"/>
                  <a:gd name="T3" fmla="*/ 0 h 26"/>
                  <a:gd name="T4" fmla="*/ 40 w 21"/>
                  <a:gd name="T5" fmla="*/ 62 h 26"/>
                  <a:gd name="T6" fmla="*/ 26 w 21"/>
                  <a:gd name="T7" fmla="*/ 78 h 26"/>
                  <a:gd name="T8" fmla="*/ 0 w 21"/>
                  <a:gd name="T9" fmla="*/ 5 h 26"/>
                  <a:gd name="T10" fmla="*/ 0 60000 65536"/>
                  <a:gd name="T11" fmla="*/ 0 60000 65536"/>
                  <a:gd name="T12" fmla="*/ 0 60000 65536"/>
                  <a:gd name="T13" fmla="*/ 0 60000 65536"/>
                  <a:gd name="T14" fmla="*/ 0 60000 65536"/>
                  <a:gd name="T15" fmla="*/ 0 w 21"/>
                  <a:gd name="T16" fmla="*/ 0 h 26"/>
                  <a:gd name="T17" fmla="*/ 21 w 21"/>
                  <a:gd name="T18" fmla="*/ 26 h 26"/>
                </a:gdLst>
                <a:ahLst/>
                <a:cxnLst>
                  <a:cxn ang="T10">
                    <a:pos x="T0" y="T1"/>
                  </a:cxn>
                  <a:cxn ang="T11">
                    <a:pos x="T2" y="T3"/>
                  </a:cxn>
                  <a:cxn ang="T12">
                    <a:pos x="T4" y="T5"/>
                  </a:cxn>
                  <a:cxn ang="T13">
                    <a:pos x="T6" y="T7"/>
                  </a:cxn>
                  <a:cxn ang="T14">
                    <a:pos x="T8" y="T9"/>
                  </a:cxn>
                </a:cxnLst>
                <a:rect l="T15" t="T16" r="T17" b="T18"/>
                <a:pathLst>
                  <a:path w="21" h="26">
                    <a:moveTo>
                      <a:pt x="0" y="5"/>
                    </a:moveTo>
                    <a:lnTo>
                      <a:pt x="11" y="0"/>
                    </a:lnTo>
                    <a:lnTo>
                      <a:pt x="21" y="20"/>
                    </a:lnTo>
                    <a:lnTo>
                      <a:pt x="11" y="26"/>
                    </a:lnTo>
                    <a:lnTo>
                      <a:pt x="0" y="5"/>
                    </a:lnTo>
                    <a:close/>
                  </a:path>
                </a:pathLst>
              </a:custGeom>
              <a:solidFill>
                <a:srgbClr val="FFFF00"/>
              </a:solidFill>
              <a:ln w="0">
                <a:solidFill>
                  <a:srgbClr val="FFFF00"/>
                </a:solidFill>
                <a:round/>
                <a:headEnd/>
                <a:tailEnd/>
              </a:ln>
            </p:spPr>
            <p:txBody>
              <a:bodyPr/>
              <a:lstStyle/>
              <a:p>
                <a:endParaRPr lang="fr-FR"/>
              </a:p>
            </p:txBody>
          </p:sp>
          <p:sp>
            <p:nvSpPr>
              <p:cNvPr id="27788" name="Freeform 584"/>
              <p:cNvSpPr>
                <a:spLocks/>
              </p:cNvSpPr>
              <p:nvPr/>
            </p:nvSpPr>
            <p:spPr bwMode="auto">
              <a:xfrm>
                <a:off x="4976" y="1881"/>
                <a:ext cx="8" cy="28"/>
              </a:xfrm>
              <a:custGeom>
                <a:avLst/>
                <a:gdLst>
                  <a:gd name="T0" fmla="*/ 1 w 8"/>
                  <a:gd name="T1" fmla="*/ 0 h 26"/>
                  <a:gd name="T2" fmla="*/ 0 w 8"/>
                  <a:gd name="T3" fmla="*/ 78 h 26"/>
                  <a:gd name="T4" fmla="*/ 7 w 8"/>
                  <a:gd name="T5" fmla="*/ 78 h 26"/>
                  <a:gd name="T6" fmla="*/ 8 w 8"/>
                  <a:gd name="T7" fmla="*/ 0 h 26"/>
                  <a:gd name="T8" fmla="*/ 1 w 8"/>
                  <a:gd name="T9" fmla="*/ 0 h 26"/>
                  <a:gd name="T10" fmla="*/ 0 60000 65536"/>
                  <a:gd name="T11" fmla="*/ 0 60000 65536"/>
                  <a:gd name="T12" fmla="*/ 0 60000 65536"/>
                  <a:gd name="T13" fmla="*/ 0 60000 65536"/>
                  <a:gd name="T14" fmla="*/ 0 60000 65536"/>
                  <a:gd name="T15" fmla="*/ 0 w 8"/>
                  <a:gd name="T16" fmla="*/ 0 h 26"/>
                  <a:gd name="T17" fmla="*/ 8 w 8"/>
                  <a:gd name="T18" fmla="*/ 26 h 26"/>
                </a:gdLst>
                <a:ahLst/>
                <a:cxnLst>
                  <a:cxn ang="T10">
                    <a:pos x="T0" y="T1"/>
                  </a:cxn>
                  <a:cxn ang="T11">
                    <a:pos x="T2" y="T3"/>
                  </a:cxn>
                  <a:cxn ang="T12">
                    <a:pos x="T4" y="T5"/>
                  </a:cxn>
                  <a:cxn ang="T13">
                    <a:pos x="T6" y="T7"/>
                  </a:cxn>
                  <a:cxn ang="T14">
                    <a:pos x="T8" y="T9"/>
                  </a:cxn>
                </a:cxnLst>
                <a:rect l="T15" t="T16" r="T17" b="T18"/>
                <a:pathLst>
                  <a:path w="8" h="26">
                    <a:moveTo>
                      <a:pt x="1" y="0"/>
                    </a:moveTo>
                    <a:lnTo>
                      <a:pt x="0" y="26"/>
                    </a:lnTo>
                    <a:lnTo>
                      <a:pt x="7" y="26"/>
                    </a:lnTo>
                    <a:lnTo>
                      <a:pt x="8" y="0"/>
                    </a:lnTo>
                    <a:lnTo>
                      <a:pt x="1" y="0"/>
                    </a:lnTo>
                    <a:close/>
                  </a:path>
                </a:pathLst>
              </a:custGeom>
              <a:solidFill>
                <a:srgbClr val="FFFF00"/>
              </a:solidFill>
              <a:ln w="0">
                <a:solidFill>
                  <a:srgbClr val="FFFF00"/>
                </a:solidFill>
                <a:round/>
                <a:headEnd/>
                <a:tailEnd/>
              </a:ln>
            </p:spPr>
            <p:txBody>
              <a:bodyPr/>
              <a:lstStyle/>
              <a:p>
                <a:endParaRPr lang="fr-FR"/>
              </a:p>
            </p:txBody>
          </p:sp>
          <p:sp>
            <p:nvSpPr>
              <p:cNvPr id="27789" name="Freeform 586"/>
              <p:cNvSpPr>
                <a:spLocks/>
              </p:cNvSpPr>
              <p:nvPr/>
            </p:nvSpPr>
            <p:spPr bwMode="auto">
              <a:xfrm>
                <a:off x="4983" y="1881"/>
                <a:ext cx="28" cy="28"/>
              </a:xfrm>
              <a:custGeom>
                <a:avLst/>
                <a:gdLst>
                  <a:gd name="T0" fmla="*/ 1 w 26"/>
                  <a:gd name="T1" fmla="*/ 0 h 26"/>
                  <a:gd name="T2" fmla="*/ 0 w 26"/>
                  <a:gd name="T3" fmla="*/ 78 h 26"/>
                  <a:gd name="T4" fmla="*/ 75 w 26"/>
                  <a:gd name="T5" fmla="*/ 78 h 26"/>
                  <a:gd name="T6" fmla="*/ 78 w 26"/>
                  <a:gd name="T7" fmla="*/ 0 h 26"/>
                  <a:gd name="T8" fmla="*/ 1 w 26"/>
                  <a:gd name="T9" fmla="*/ 0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 y="0"/>
                    </a:moveTo>
                    <a:lnTo>
                      <a:pt x="0" y="26"/>
                    </a:lnTo>
                    <a:lnTo>
                      <a:pt x="25" y="26"/>
                    </a:lnTo>
                    <a:lnTo>
                      <a:pt x="26" y="0"/>
                    </a:lnTo>
                    <a:lnTo>
                      <a:pt x="1" y="0"/>
                    </a:lnTo>
                    <a:close/>
                  </a:path>
                </a:pathLst>
              </a:custGeom>
              <a:solidFill>
                <a:srgbClr val="FFFF00"/>
              </a:solidFill>
              <a:ln w="0">
                <a:solidFill>
                  <a:srgbClr val="FFFF00"/>
                </a:solidFill>
                <a:round/>
                <a:headEnd/>
                <a:tailEnd/>
              </a:ln>
            </p:spPr>
            <p:txBody>
              <a:bodyPr/>
              <a:lstStyle/>
              <a:p>
                <a:endParaRPr lang="fr-FR"/>
              </a:p>
            </p:txBody>
          </p:sp>
          <p:sp>
            <p:nvSpPr>
              <p:cNvPr id="27790" name="Rectangle 587"/>
              <p:cNvSpPr>
                <a:spLocks noChangeArrowheads="1"/>
              </p:cNvSpPr>
              <p:nvPr/>
            </p:nvSpPr>
            <p:spPr bwMode="auto">
              <a:xfrm>
                <a:off x="4983" y="1882"/>
                <a:ext cx="0" cy="28"/>
              </a:xfrm>
              <a:prstGeom prst="rect">
                <a:avLst/>
              </a:prstGeom>
              <a:solidFill>
                <a:srgbClr val="FFFF00"/>
              </a:solidFill>
              <a:ln w="0">
                <a:solidFill>
                  <a:srgbClr val="FFFF00"/>
                </a:solidFill>
                <a:miter lim="800000"/>
                <a:headEnd/>
                <a:tailEnd/>
              </a:ln>
            </p:spPr>
            <p:txBody>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endParaRPr lang="fr-FR" altLang="fr-FR" sz="1800">
                  <a:latin typeface="Arial" panose="020B0604020202020204" pitchFamily="34" charset="0"/>
                </a:endParaRPr>
              </a:p>
            </p:txBody>
          </p:sp>
          <p:sp>
            <p:nvSpPr>
              <p:cNvPr id="27791" name="Freeform 588"/>
              <p:cNvSpPr>
                <a:spLocks/>
              </p:cNvSpPr>
              <p:nvPr/>
            </p:nvSpPr>
            <p:spPr bwMode="auto">
              <a:xfrm>
                <a:off x="5028" y="1852"/>
                <a:ext cx="31" cy="24"/>
              </a:xfrm>
              <a:custGeom>
                <a:avLst/>
                <a:gdLst>
                  <a:gd name="T0" fmla="*/ 0 w 29"/>
                  <a:gd name="T1" fmla="*/ 35 h 22"/>
                  <a:gd name="T2" fmla="*/ 65 w 29"/>
                  <a:gd name="T3" fmla="*/ 81 h 22"/>
                  <a:gd name="T4" fmla="*/ 78 w 29"/>
                  <a:gd name="T5" fmla="*/ 41 h 22"/>
                  <a:gd name="T6" fmla="*/ 6 w 29"/>
                  <a:gd name="T7" fmla="*/ 0 h 22"/>
                  <a:gd name="T8" fmla="*/ 0 w 29"/>
                  <a:gd name="T9" fmla="*/ 35 h 22"/>
                  <a:gd name="T10" fmla="*/ 0 60000 65536"/>
                  <a:gd name="T11" fmla="*/ 0 60000 65536"/>
                  <a:gd name="T12" fmla="*/ 0 60000 65536"/>
                  <a:gd name="T13" fmla="*/ 0 60000 65536"/>
                  <a:gd name="T14" fmla="*/ 0 60000 65536"/>
                  <a:gd name="T15" fmla="*/ 0 w 29"/>
                  <a:gd name="T16" fmla="*/ 0 h 22"/>
                  <a:gd name="T17" fmla="*/ 29 w 29"/>
                  <a:gd name="T18" fmla="*/ 22 h 22"/>
                </a:gdLst>
                <a:ahLst/>
                <a:cxnLst>
                  <a:cxn ang="T10">
                    <a:pos x="T0" y="T1"/>
                  </a:cxn>
                  <a:cxn ang="T11">
                    <a:pos x="T2" y="T3"/>
                  </a:cxn>
                  <a:cxn ang="T12">
                    <a:pos x="T4" y="T5"/>
                  </a:cxn>
                  <a:cxn ang="T13">
                    <a:pos x="T6" y="T7"/>
                  </a:cxn>
                  <a:cxn ang="T14">
                    <a:pos x="T8" y="T9"/>
                  </a:cxn>
                </a:cxnLst>
                <a:rect l="T15" t="T16" r="T17" b="T18"/>
                <a:pathLst>
                  <a:path w="29" h="22">
                    <a:moveTo>
                      <a:pt x="0" y="10"/>
                    </a:moveTo>
                    <a:lnTo>
                      <a:pt x="24" y="22"/>
                    </a:lnTo>
                    <a:lnTo>
                      <a:pt x="29" y="12"/>
                    </a:lnTo>
                    <a:lnTo>
                      <a:pt x="6" y="0"/>
                    </a:lnTo>
                    <a:lnTo>
                      <a:pt x="0" y="10"/>
                    </a:lnTo>
                    <a:close/>
                  </a:path>
                </a:pathLst>
              </a:custGeom>
              <a:solidFill>
                <a:srgbClr val="FFFF00"/>
              </a:solidFill>
              <a:ln w="0">
                <a:solidFill>
                  <a:srgbClr val="FFFF00"/>
                </a:solidFill>
                <a:round/>
                <a:headEnd/>
                <a:tailEnd/>
              </a:ln>
            </p:spPr>
            <p:txBody>
              <a:bodyPr/>
              <a:lstStyle/>
              <a:p>
                <a:endParaRPr lang="fr-FR"/>
              </a:p>
            </p:txBody>
          </p:sp>
          <p:sp>
            <p:nvSpPr>
              <p:cNvPr id="27792" name="Freeform 589"/>
              <p:cNvSpPr>
                <a:spLocks/>
              </p:cNvSpPr>
              <p:nvPr/>
            </p:nvSpPr>
            <p:spPr bwMode="auto">
              <a:xfrm>
                <a:off x="5045" y="1844"/>
                <a:ext cx="14" cy="29"/>
              </a:xfrm>
              <a:custGeom>
                <a:avLst/>
                <a:gdLst>
                  <a:gd name="T0" fmla="*/ 1 w 13"/>
                  <a:gd name="T1" fmla="*/ 0 h 27"/>
                  <a:gd name="T2" fmla="*/ 0 w 13"/>
                  <a:gd name="T3" fmla="*/ 77 h 27"/>
                  <a:gd name="T4" fmla="*/ 34 w 13"/>
                  <a:gd name="T5" fmla="*/ 77 h 27"/>
                  <a:gd name="T6" fmla="*/ 37 w 13"/>
                  <a:gd name="T7" fmla="*/ 0 h 27"/>
                  <a:gd name="T8" fmla="*/ 1 w 13"/>
                  <a:gd name="T9" fmla="*/ 0 h 27"/>
                  <a:gd name="T10" fmla="*/ 0 60000 65536"/>
                  <a:gd name="T11" fmla="*/ 0 60000 65536"/>
                  <a:gd name="T12" fmla="*/ 0 60000 65536"/>
                  <a:gd name="T13" fmla="*/ 0 60000 65536"/>
                  <a:gd name="T14" fmla="*/ 0 60000 65536"/>
                  <a:gd name="T15" fmla="*/ 0 w 13"/>
                  <a:gd name="T16" fmla="*/ 0 h 27"/>
                  <a:gd name="T17" fmla="*/ 13 w 13"/>
                  <a:gd name="T18" fmla="*/ 27 h 27"/>
                </a:gdLst>
                <a:ahLst/>
                <a:cxnLst>
                  <a:cxn ang="T10">
                    <a:pos x="T0" y="T1"/>
                  </a:cxn>
                  <a:cxn ang="T11">
                    <a:pos x="T2" y="T3"/>
                  </a:cxn>
                  <a:cxn ang="T12">
                    <a:pos x="T4" y="T5"/>
                  </a:cxn>
                  <a:cxn ang="T13">
                    <a:pos x="T6" y="T7"/>
                  </a:cxn>
                  <a:cxn ang="T14">
                    <a:pos x="T8" y="T9"/>
                  </a:cxn>
                </a:cxnLst>
                <a:rect l="T15" t="T16" r="T17" b="T18"/>
                <a:pathLst>
                  <a:path w="13" h="27">
                    <a:moveTo>
                      <a:pt x="1" y="0"/>
                    </a:moveTo>
                    <a:lnTo>
                      <a:pt x="0" y="27"/>
                    </a:lnTo>
                    <a:lnTo>
                      <a:pt x="12" y="27"/>
                    </a:lnTo>
                    <a:lnTo>
                      <a:pt x="13" y="0"/>
                    </a:lnTo>
                    <a:lnTo>
                      <a:pt x="1" y="0"/>
                    </a:lnTo>
                    <a:close/>
                  </a:path>
                </a:pathLst>
              </a:custGeom>
              <a:solidFill>
                <a:srgbClr val="FFFF00"/>
              </a:solidFill>
              <a:ln w="0">
                <a:solidFill>
                  <a:srgbClr val="FFFF00"/>
                </a:solidFill>
                <a:round/>
                <a:headEnd/>
                <a:tailEnd/>
              </a:ln>
            </p:spPr>
            <p:txBody>
              <a:bodyPr/>
              <a:lstStyle/>
              <a:p>
                <a:endParaRPr lang="fr-FR"/>
              </a:p>
            </p:txBody>
          </p:sp>
          <p:sp>
            <p:nvSpPr>
              <p:cNvPr id="27793" name="Freeform 590"/>
              <p:cNvSpPr>
                <a:spLocks/>
              </p:cNvSpPr>
              <p:nvPr/>
            </p:nvSpPr>
            <p:spPr bwMode="auto">
              <a:xfrm>
                <a:off x="5034" y="1845"/>
                <a:ext cx="24" cy="29"/>
              </a:xfrm>
              <a:custGeom>
                <a:avLst/>
                <a:gdLst>
                  <a:gd name="T0" fmla="*/ 0 w 23"/>
                  <a:gd name="T1" fmla="*/ 25 h 27"/>
                  <a:gd name="T2" fmla="*/ 11 w 23"/>
                  <a:gd name="T3" fmla="*/ 0 h 27"/>
                  <a:gd name="T4" fmla="*/ 41 w 23"/>
                  <a:gd name="T5" fmla="*/ 58 h 27"/>
                  <a:gd name="T6" fmla="*/ 11 w 23"/>
                  <a:gd name="T7" fmla="*/ 77 h 27"/>
                  <a:gd name="T8" fmla="*/ 0 w 23"/>
                  <a:gd name="T9" fmla="*/ 25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0" y="8"/>
                    </a:moveTo>
                    <a:lnTo>
                      <a:pt x="11" y="0"/>
                    </a:lnTo>
                    <a:lnTo>
                      <a:pt x="23" y="20"/>
                    </a:lnTo>
                    <a:lnTo>
                      <a:pt x="11" y="27"/>
                    </a:lnTo>
                    <a:lnTo>
                      <a:pt x="0" y="8"/>
                    </a:lnTo>
                    <a:close/>
                  </a:path>
                </a:pathLst>
              </a:custGeom>
              <a:solidFill>
                <a:srgbClr val="FFFF00"/>
              </a:solidFill>
              <a:ln w="0">
                <a:solidFill>
                  <a:srgbClr val="FFFF00"/>
                </a:solidFill>
                <a:round/>
                <a:headEnd/>
                <a:tailEnd/>
              </a:ln>
            </p:spPr>
            <p:txBody>
              <a:bodyPr/>
              <a:lstStyle/>
              <a:p>
                <a:endParaRPr lang="fr-FR"/>
              </a:p>
            </p:txBody>
          </p:sp>
          <p:sp>
            <p:nvSpPr>
              <p:cNvPr id="27794" name="Freeform 591"/>
              <p:cNvSpPr>
                <a:spLocks/>
              </p:cNvSpPr>
              <p:nvPr/>
            </p:nvSpPr>
            <p:spPr bwMode="auto">
              <a:xfrm>
                <a:off x="5047" y="1834"/>
                <a:ext cx="34" cy="31"/>
              </a:xfrm>
              <a:custGeom>
                <a:avLst/>
                <a:gdLst>
                  <a:gd name="T0" fmla="*/ 0 w 32"/>
                  <a:gd name="T1" fmla="*/ 44 h 29"/>
                  <a:gd name="T2" fmla="*/ 56 w 32"/>
                  <a:gd name="T3" fmla="*/ 78 h 29"/>
                  <a:gd name="T4" fmla="*/ 78 w 32"/>
                  <a:gd name="T5" fmla="*/ 30 h 29"/>
                  <a:gd name="T6" fmla="*/ 24 w 32"/>
                  <a:gd name="T7" fmla="*/ 0 h 29"/>
                  <a:gd name="T8" fmla="*/ 0 w 32"/>
                  <a:gd name="T9" fmla="*/ 44 h 29"/>
                  <a:gd name="T10" fmla="*/ 0 60000 65536"/>
                  <a:gd name="T11" fmla="*/ 0 60000 65536"/>
                  <a:gd name="T12" fmla="*/ 0 60000 65536"/>
                  <a:gd name="T13" fmla="*/ 0 60000 65536"/>
                  <a:gd name="T14" fmla="*/ 0 60000 65536"/>
                  <a:gd name="T15" fmla="*/ 0 w 32"/>
                  <a:gd name="T16" fmla="*/ 0 h 29"/>
                  <a:gd name="T17" fmla="*/ 32 w 32"/>
                  <a:gd name="T18" fmla="*/ 29 h 29"/>
                </a:gdLst>
                <a:ahLst/>
                <a:cxnLst>
                  <a:cxn ang="T10">
                    <a:pos x="T0" y="T1"/>
                  </a:cxn>
                  <a:cxn ang="T11">
                    <a:pos x="T2" y="T3"/>
                  </a:cxn>
                  <a:cxn ang="T12">
                    <a:pos x="T4" y="T5"/>
                  </a:cxn>
                  <a:cxn ang="T13">
                    <a:pos x="T6" y="T7"/>
                  </a:cxn>
                  <a:cxn ang="T14">
                    <a:pos x="T8" y="T9"/>
                  </a:cxn>
                </a:cxnLst>
                <a:rect l="T15" t="T16" r="T17" b="T18"/>
                <a:pathLst>
                  <a:path w="32" h="29">
                    <a:moveTo>
                      <a:pt x="0" y="17"/>
                    </a:moveTo>
                    <a:lnTo>
                      <a:pt x="23" y="29"/>
                    </a:lnTo>
                    <a:lnTo>
                      <a:pt x="32" y="11"/>
                    </a:lnTo>
                    <a:lnTo>
                      <a:pt x="9" y="0"/>
                    </a:lnTo>
                    <a:lnTo>
                      <a:pt x="0" y="17"/>
                    </a:lnTo>
                    <a:close/>
                  </a:path>
                </a:pathLst>
              </a:custGeom>
              <a:solidFill>
                <a:srgbClr val="FFFF00"/>
              </a:solidFill>
              <a:ln w="0">
                <a:solidFill>
                  <a:srgbClr val="FFFF00"/>
                </a:solidFill>
                <a:round/>
                <a:headEnd/>
                <a:tailEnd/>
              </a:ln>
            </p:spPr>
            <p:txBody>
              <a:bodyPr/>
              <a:lstStyle/>
              <a:p>
                <a:endParaRPr lang="fr-FR"/>
              </a:p>
            </p:txBody>
          </p:sp>
          <p:sp>
            <p:nvSpPr>
              <p:cNvPr id="27795" name="Freeform 592"/>
              <p:cNvSpPr>
                <a:spLocks/>
              </p:cNvSpPr>
              <p:nvPr/>
            </p:nvSpPr>
            <p:spPr bwMode="auto">
              <a:xfrm>
                <a:off x="5047" y="1845"/>
                <a:ext cx="24" cy="29"/>
              </a:xfrm>
              <a:custGeom>
                <a:avLst/>
                <a:gdLst>
                  <a:gd name="T0" fmla="*/ 11 w 23"/>
                  <a:gd name="T1" fmla="*/ 0 h 27"/>
                  <a:gd name="T2" fmla="*/ 0 w 23"/>
                  <a:gd name="T3" fmla="*/ 25 h 27"/>
                  <a:gd name="T4" fmla="*/ 11 w 23"/>
                  <a:gd name="T5" fmla="*/ 77 h 27"/>
                  <a:gd name="T6" fmla="*/ 41 w 23"/>
                  <a:gd name="T7" fmla="*/ 58 h 27"/>
                  <a:gd name="T8" fmla="*/ 11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1" y="0"/>
                    </a:moveTo>
                    <a:lnTo>
                      <a:pt x="0" y="8"/>
                    </a:lnTo>
                    <a:lnTo>
                      <a:pt x="11" y="27"/>
                    </a:lnTo>
                    <a:lnTo>
                      <a:pt x="23" y="20"/>
                    </a:lnTo>
                    <a:lnTo>
                      <a:pt x="11" y="0"/>
                    </a:lnTo>
                    <a:close/>
                  </a:path>
                </a:pathLst>
              </a:custGeom>
              <a:solidFill>
                <a:srgbClr val="FFFF00"/>
              </a:solidFill>
              <a:ln w="0">
                <a:solidFill>
                  <a:srgbClr val="FFFF00"/>
                </a:solidFill>
                <a:round/>
                <a:headEnd/>
                <a:tailEnd/>
              </a:ln>
            </p:spPr>
            <p:txBody>
              <a:bodyPr/>
              <a:lstStyle/>
              <a:p>
                <a:endParaRPr lang="fr-FR"/>
              </a:p>
            </p:txBody>
          </p:sp>
          <p:sp>
            <p:nvSpPr>
              <p:cNvPr id="27796" name="Freeform 593"/>
              <p:cNvSpPr>
                <a:spLocks/>
              </p:cNvSpPr>
              <p:nvPr/>
            </p:nvSpPr>
            <p:spPr bwMode="auto">
              <a:xfrm>
                <a:off x="5083" y="1778"/>
                <a:ext cx="33" cy="32"/>
              </a:xfrm>
              <a:custGeom>
                <a:avLst/>
                <a:gdLst>
                  <a:gd name="T0" fmla="*/ 0 w 31"/>
                  <a:gd name="T1" fmla="*/ 35 h 30"/>
                  <a:gd name="T2" fmla="*/ 49 w 31"/>
                  <a:gd name="T3" fmla="*/ 79 h 30"/>
                  <a:gd name="T4" fmla="*/ 78 w 31"/>
                  <a:gd name="T5" fmla="*/ 39 h 30"/>
                  <a:gd name="T6" fmla="*/ 26 w 31"/>
                  <a:gd name="T7" fmla="*/ 0 h 30"/>
                  <a:gd name="T8" fmla="*/ 0 w 31"/>
                  <a:gd name="T9" fmla="*/ 35 h 30"/>
                  <a:gd name="T10" fmla="*/ 0 60000 65536"/>
                  <a:gd name="T11" fmla="*/ 0 60000 65536"/>
                  <a:gd name="T12" fmla="*/ 0 60000 65536"/>
                  <a:gd name="T13" fmla="*/ 0 60000 65536"/>
                  <a:gd name="T14" fmla="*/ 0 60000 65536"/>
                  <a:gd name="T15" fmla="*/ 0 w 31"/>
                  <a:gd name="T16" fmla="*/ 0 h 30"/>
                  <a:gd name="T17" fmla="*/ 31 w 31"/>
                  <a:gd name="T18" fmla="*/ 30 h 30"/>
                </a:gdLst>
                <a:ahLst/>
                <a:cxnLst>
                  <a:cxn ang="T10">
                    <a:pos x="T0" y="T1"/>
                  </a:cxn>
                  <a:cxn ang="T11">
                    <a:pos x="T2" y="T3"/>
                  </a:cxn>
                  <a:cxn ang="T12">
                    <a:pos x="T4" y="T5"/>
                  </a:cxn>
                  <a:cxn ang="T13">
                    <a:pos x="T6" y="T7"/>
                  </a:cxn>
                  <a:cxn ang="T14">
                    <a:pos x="T8" y="T9"/>
                  </a:cxn>
                </a:cxnLst>
                <a:rect l="T15" t="T16" r="T17" b="T18"/>
                <a:pathLst>
                  <a:path w="31" h="30">
                    <a:moveTo>
                      <a:pt x="0" y="14"/>
                    </a:moveTo>
                    <a:lnTo>
                      <a:pt x="20" y="30"/>
                    </a:lnTo>
                    <a:lnTo>
                      <a:pt x="31" y="16"/>
                    </a:lnTo>
                    <a:lnTo>
                      <a:pt x="10" y="0"/>
                    </a:lnTo>
                    <a:lnTo>
                      <a:pt x="0" y="14"/>
                    </a:lnTo>
                    <a:close/>
                  </a:path>
                </a:pathLst>
              </a:custGeom>
              <a:solidFill>
                <a:srgbClr val="FFFF00"/>
              </a:solidFill>
              <a:ln w="0">
                <a:solidFill>
                  <a:srgbClr val="FFFF00"/>
                </a:solidFill>
                <a:round/>
                <a:headEnd/>
                <a:tailEnd/>
              </a:ln>
            </p:spPr>
            <p:txBody>
              <a:bodyPr/>
              <a:lstStyle/>
              <a:p>
                <a:endParaRPr lang="fr-FR"/>
              </a:p>
            </p:txBody>
          </p:sp>
          <p:sp>
            <p:nvSpPr>
              <p:cNvPr id="27797" name="Freeform 594"/>
              <p:cNvSpPr>
                <a:spLocks/>
              </p:cNvSpPr>
              <p:nvPr/>
            </p:nvSpPr>
            <p:spPr bwMode="auto">
              <a:xfrm>
                <a:off x="5104" y="1773"/>
                <a:ext cx="11" cy="28"/>
              </a:xfrm>
              <a:custGeom>
                <a:avLst/>
                <a:gdLst>
                  <a:gd name="T0" fmla="*/ 1 w 10"/>
                  <a:gd name="T1" fmla="*/ 0 h 26"/>
                  <a:gd name="T2" fmla="*/ 0 w 10"/>
                  <a:gd name="T3" fmla="*/ 78 h 26"/>
                  <a:gd name="T4" fmla="*/ 37 w 10"/>
                  <a:gd name="T5" fmla="*/ 78 h 26"/>
                  <a:gd name="T6" fmla="*/ 41 w 10"/>
                  <a:gd name="T7" fmla="*/ 0 h 26"/>
                  <a:gd name="T8" fmla="*/ 1 w 10"/>
                  <a:gd name="T9" fmla="*/ 0 h 26"/>
                  <a:gd name="T10" fmla="*/ 0 60000 65536"/>
                  <a:gd name="T11" fmla="*/ 0 60000 65536"/>
                  <a:gd name="T12" fmla="*/ 0 60000 65536"/>
                  <a:gd name="T13" fmla="*/ 0 60000 65536"/>
                  <a:gd name="T14" fmla="*/ 0 60000 65536"/>
                  <a:gd name="T15" fmla="*/ 0 w 10"/>
                  <a:gd name="T16" fmla="*/ 0 h 26"/>
                  <a:gd name="T17" fmla="*/ 10 w 10"/>
                  <a:gd name="T18" fmla="*/ 26 h 26"/>
                </a:gdLst>
                <a:ahLst/>
                <a:cxnLst>
                  <a:cxn ang="T10">
                    <a:pos x="T0" y="T1"/>
                  </a:cxn>
                  <a:cxn ang="T11">
                    <a:pos x="T2" y="T3"/>
                  </a:cxn>
                  <a:cxn ang="T12">
                    <a:pos x="T4" y="T5"/>
                  </a:cxn>
                  <a:cxn ang="T13">
                    <a:pos x="T6" y="T7"/>
                  </a:cxn>
                  <a:cxn ang="T14">
                    <a:pos x="T8" y="T9"/>
                  </a:cxn>
                </a:cxnLst>
                <a:rect l="T15" t="T16" r="T17" b="T18"/>
                <a:pathLst>
                  <a:path w="10" h="26">
                    <a:moveTo>
                      <a:pt x="1" y="0"/>
                    </a:moveTo>
                    <a:lnTo>
                      <a:pt x="0" y="26"/>
                    </a:lnTo>
                    <a:lnTo>
                      <a:pt x="9" y="26"/>
                    </a:lnTo>
                    <a:lnTo>
                      <a:pt x="10" y="0"/>
                    </a:lnTo>
                    <a:lnTo>
                      <a:pt x="1" y="0"/>
                    </a:lnTo>
                    <a:close/>
                  </a:path>
                </a:pathLst>
              </a:custGeom>
              <a:solidFill>
                <a:srgbClr val="FFFF00"/>
              </a:solidFill>
              <a:ln w="0">
                <a:solidFill>
                  <a:srgbClr val="FFFF00"/>
                </a:solidFill>
                <a:round/>
                <a:headEnd/>
                <a:tailEnd/>
              </a:ln>
            </p:spPr>
            <p:txBody>
              <a:bodyPr/>
              <a:lstStyle/>
              <a:p>
                <a:endParaRPr lang="fr-FR"/>
              </a:p>
            </p:txBody>
          </p:sp>
          <p:sp>
            <p:nvSpPr>
              <p:cNvPr id="27798" name="Freeform 595"/>
              <p:cNvSpPr>
                <a:spLocks/>
              </p:cNvSpPr>
              <p:nvPr/>
            </p:nvSpPr>
            <p:spPr bwMode="auto">
              <a:xfrm>
                <a:off x="5094" y="1774"/>
                <a:ext cx="22" cy="29"/>
              </a:xfrm>
              <a:custGeom>
                <a:avLst/>
                <a:gdLst>
                  <a:gd name="T0" fmla="*/ 0 w 21"/>
                  <a:gd name="T1" fmla="*/ 5 h 27"/>
                  <a:gd name="T2" fmla="*/ 10 w 21"/>
                  <a:gd name="T3" fmla="*/ 0 h 27"/>
                  <a:gd name="T4" fmla="*/ 40 w 21"/>
                  <a:gd name="T5" fmla="*/ 62 h 27"/>
                  <a:gd name="T6" fmla="*/ 10 w 21"/>
                  <a:gd name="T7" fmla="*/ 77 h 27"/>
                  <a:gd name="T8" fmla="*/ 0 w 21"/>
                  <a:gd name="T9" fmla="*/ 5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0" y="5"/>
                    </a:moveTo>
                    <a:lnTo>
                      <a:pt x="10" y="0"/>
                    </a:lnTo>
                    <a:lnTo>
                      <a:pt x="21" y="21"/>
                    </a:lnTo>
                    <a:lnTo>
                      <a:pt x="10" y="27"/>
                    </a:lnTo>
                    <a:lnTo>
                      <a:pt x="0" y="5"/>
                    </a:lnTo>
                    <a:close/>
                  </a:path>
                </a:pathLst>
              </a:custGeom>
              <a:solidFill>
                <a:srgbClr val="FFFF00"/>
              </a:solidFill>
              <a:ln w="0">
                <a:solidFill>
                  <a:srgbClr val="FFFF00"/>
                </a:solidFill>
                <a:round/>
                <a:headEnd/>
                <a:tailEnd/>
              </a:ln>
            </p:spPr>
            <p:txBody>
              <a:bodyPr/>
              <a:lstStyle/>
              <a:p>
                <a:endParaRPr lang="fr-FR"/>
              </a:p>
            </p:txBody>
          </p:sp>
          <p:sp>
            <p:nvSpPr>
              <p:cNvPr id="27799" name="Freeform 596"/>
              <p:cNvSpPr>
                <a:spLocks/>
              </p:cNvSpPr>
              <p:nvPr/>
            </p:nvSpPr>
            <p:spPr bwMode="auto">
              <a:xfrm>
                <a:off x="5114" y="1773"/>
                <a:ext cx="6" cy="28"/>
              </a:xfrm>
              <a:custGeom>
                <a:avLst/>
                <a:gdLst>
                  <a:gd name="T0" fmla="*/ 1 w 6"/>
                  <a:gd name="T1" fmla="*/ 0 h 26"/>
                  <a:gd name="T2" fmla="*/ 0 w 6"/>
                  <a:gd name="T3" fmla="*/ 78 h 26"/>
                  <a:gd name="T4" fmla="*/ 5 w 6"/>
                  <a:gd name="T5" fmla="*/ 78 h 26"/>
                  <a:gd name="T6" fmla="*/ 6 w 6"/>
                  <a:gd name="T7" fmla="*/ 0 h 26"/>
                  <a:gd name="T8" fmla="*/ 1 w 6"/>
                  <a:gd name="T9" fmla="*/ 0 h 26"/>
                  <a:gd name="T10" fmla="*/ 0 60000 65536"/>
                  <a:gd name="T11" fmla="*/ 0 60000 65536"/>
                  <a:gd name="T12" fmla="*/ 0 60000 65536"/>
                  <a:gd name="T13" fmla="*/ 0 60000 65536"/>
                  <a:gd name="T14" fmla="*/ 0 60000 65536"/>
                  <a:gd name="T15" fmla="*/ 0 w 6"/>
                  <a:gd name="T16" fmla="*/ 0 h 26"/>
                  <a:gd name="T17" fmla="*/ 6 w 6"/>
                  <a:gd name="T18" fmla="*/ 26 h 26"/>
                </a:gdLst>
                <a:ahLst/>
                <a:cxnLst>
                  <a:cxn ang="T10">
                    <a:pos x="T0" y="T1"/>
                  </a:cxn>
                  <a:cxn ang="T11">
                    <a:pos x="T2" y="T3"/>
                  </a:cxn>
                  <a:cxn ang="T12">
                    <a:pos x="T4" y="T5"/>
                  </a:cxn>
                  <a:cxn ang="T13">
                    <a:pos x="T6" y="T7"/>
                  </a:cxn>
                  <a:cxn ang="T14">
                    <a:pos x="T8" y="T9"/>
                  </a:cxn>
                </a:cxnLst>
                <a:rect l="T15" t="T16" r="T17" b="T18"/>
                <a:pathLst>
                  <a:path w="6" h="26">
                    <a:moveTo>
                      <a:pt x="1" y="0"/>
                    </a:moveTo>
                    <a:lnTo>
                      <a:pt x="0" y="26"/>
                    </a:lnTo>
                    <a:lnTo>
                      <a:pt x="5" y="26"/>
                    </a:lnTo>
                    <a:lnTo>
                      <a:pt x="6" y="0"/>
                    </a:lnTo>
                    <a:lnTo>
                      <a:pt x="1" y="0"/>
                    </a:lnTo>
                    <a:close/>
                  </a:path>
                </a:pathLst>
              </a:custGeom>
              <a:solidFill>
                <a:srgbClr val="FFFF00"/>
              </a:solidFill>
              <a:ln w="0">
                <a:solidFill>
                  <a:srgbClr val="FFFF00"/>
                </a:solidFill>
                <a:round/>
                <a:headEnd/>
                <a:tailEnd/>
              </a:ln>
            </p:spPr>
            <p:txBody>
              <a:bodyPr/>
              <a:lstStyle/>
              <a:p>
                <a:endParaRPr lang="fr-FR"/>
              </a:p>
            </p:txBody>
          </p:sp>
          <p:sp>
            <p:nvSpPr>
              <p:cNvPr id="27800" name="Freeform 598"/>
              <p:cNvSpPr>
                <a:spLocks/>
              </p:cNvSpPr>
              <p:nvPr/>
            </p:nvSpPr>
            <p:spPr bwMode="auto">
              <a:xfrm>
                <a:off x="5108" y="1769"/>
                <a:ext cx="30" cy="25"/>
              </a:xfrm>
              <a:custGeom>
                <a:avLst/>
                <a:gdLst>
                  <a:gd name="T0" fmla="*/ 0 w 28"/>
                  <a:gd name="T1" fmla="*/ 11 h 24"/>
                  <a:gd name="T2" fmla="*/ 66 w 28"/>
                  <a:gd name="T3" fmla="*/ 42 h 24"/>
                  <a:gd name="T4" fmla="*/ 78 w 28"/>
                  <a:gd name="T5" fmla="*/ 28 h 24"/>
                  <a:gd name="T6" fmla="*/ 6 w 28"/>
                  <a:gd name="T7" fmla="*/ 0 h 24"/>
                  <a:gd name="T8" fmla="*/ 0 w 28"/>
                  <a:gd name="T9" fmla="*/ 11 h 24"/>
                  <a:gd name="T10" fmla="*/ 0 60000 65536"/>
                  <a:gd name="T11" fmla="*/ 0 60000 65536"/>
                  <a:gd name="T12" fmla="*/ 0 60000 65536"/>
                  <a:gd name="T13" fmla="*/ 0 60000 65536"/>
                  <a:gd name="T14" fmla="*/ 0 60000 65536"/>
                  <a:gd name="T15" fmla="*/ 0 w 28"/>
                  <a:gd name="T16" fmla="*/ 0 h 24"/>
                  <a:gd name="T17" fmla="*/ 28 w 28"/>
                  <a:gd name="T18" fmla="*/ 24 h 24"/>
                </a:gdLst>
                <a:ahLst/>
                <a:cxnLst>
                  <a:cxn ang="T10">
                    <a:pos x="T0" y="T1"/>
                  </a:cxn>
                  <a:cxn ang="T11">
                    <a:pos x="T2" y="T3"/>
                  </a:cxn>
                  <a:cxn ang="T12">
                    <a:pos x="T4" y="T5"/>
                  </a:cxn>
                  <a:cxn ang="T13">
                    <a:pos x="T6" y="T7"/>
                  </a:cxn>
                  <a:cxn ang="T14">
                    <a:pos x="T8" y="T9"/>
                  </a:cxn>
                </a:cxnLst>
                <a:rect l="T15" t="T16" r="T17" b="T18"/>
                <a:pathLst>
                  <a:path w="28" h="24">
                    <a:moveTo>
                      <a:pt x="0" y="11"/>
                    </a:moveTo>
                    <a:lnTo>
                      <a:pt x="23" y="24"/>
                    </a:lnTo>
                    <a:lnTo>
                      <a:pt x="28" y="13"/>
                    </a:lnTo>
                    <a:lnTo>
                      <a:pt x="6" y="0"/>
                    </a:lnTo>
                    <a:lnTo>
                      <a:pt x="0" y="11"/>
                    </a:lnTo>
                    <a:close/>
                  </a:path>
                </a:pathLst>
              </a:custGeom>
              <a:solidFill>
                <a:srgbClr val="FFFF00"/>
              </a:solidFill>
              <a:ln w="0">
                <a:solidFill>
                  <a:srgbClr val="FFFF00"/>
                </a:solidFill>
                <a:round/>
                <a:headEnd/>
                <a:tailEnd/>
              </a:ln>
            </p:spPr>
            <p:txBody>
              <a:bodyPr/>
              <a:lstStyle/>
              <a:p>
                <a:endParaRPr lang="fr-FR"/>
              </a:p>
            </p:txBody>
          </p:sp>
          <p:sp>
            <p:nvSpPr>
              <p:cNvPr id="27801" name="Freeform 599"/>
              <p:cNvSpPr>
                <a:spLocks/>
              </p:cNvSpPr>
              <p:nvPr/>
            </p:nvSpPr>
            <p:spPr bwMode="auto">
              <a:xfrm>
                <a:off x="5108" y="1774"/>
                <a:ext cx="24" cy="29"/>
              </a:xfrm>
              <a:custGeom>
                <a:avLst/>
                <a:gdLst>
                  <a:gd name="T0" fmla="*/ 11 w 23"/>
                  <a:gd name="T1" fmla="*/ 0 h 27"/>
                  <a:gd name="T2" fmla="*/ 0 w 23"/>
                  <a:gd name="T3" fmla="*/ 6 h 27"/>
                  <a:gd name="T4" fmla="*/ 11 w 23"/>
                  <a:gd name="T5" fmla="*/ 77 h 27"/>
                  <a:gd name="T6" fmla="*/ 41 w 23"/>
                  <a:gd name="T7" fmla="*/ 54 h 27"/>
                  <a:gd name="T8" fmla="*/ 11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1" y="0"/>
                    </a:moveTo>
                    <a:lnTo>
                      <a:pt x="0" y="6"/>
                    </a:lnTo>
                    <a:lnTo>
                      <a:pt x="11" y="27"/>
                    </a:lnTo>
                    <a:lnTo>
                      <a:pt x="23" y="19"/>
                    </a:lnTo>
                    <a:lnTo>
                      <a:pt x="11" y="0"/>
                    </a:lnTo>
                    <a:close/>
                  </a:path>
                </a:pathLst>
              </a:custGeom>
              <a:solidFill>
                <a:srgbClr val="FFFF00"/>
              </a:solidFill>
              <a:ln w="0">
                <a:solidFill>
                  <a:srgbClr val="FFFF00"/>
                </a:solidFill>
                <a:round/>
                <a:headEnd/>
                <a:tailEnd/>
              </a:ln>
            </p:spPr>
            <p:txBody>
              <a:bodyPr/>
              <a:lstStyle/>
              <a:p>
                <a:endParaRPr lang="fr-FR"/>
              </a:p>
            </p:txBody>
          </p:sp>
          <p:sp>
            <p:nvSpPr>
              <p:cNvPr id="27802" name="Freeform 600"/>
              <p:cNvSpPr>
                <a:spLocks/>
              </p:cNvSpPr>
              <p:nvPr/>
            </p:nvSpPr>
            <p:spPr bwMode="auto">
              <a:xfrm>
                <a:off x="5158" y="1736"/>
                <a:ext cx="11" cy="29"/>
              </a:xfrm>
              <a:custGeom>
                <a:avLst/>
                <a:gdLst>
                  <a:gd name="T0" fmla="*/ 1 w 10"/>
                  <a:gd name="T1" fmla="*/ 0 h 27"/>
                  <a:gd name="T2" fmla="*/ 0 w 10"/>
                  <a:gd name="T3" fmla="*/ 77 h 27"/>
                  <a:gd name="T4" fmla="*/ 37 w 10"/>
                  <a:gd name="T5" fmla="*/ 77 h 27"/>
                  <a:gd name="T6" fmla="*/ 41 w 10"/>
                  <a:gd name="T7" fmla="*/ 0 h 27"/>
                  <a:gd name="T8" fmla="*/ 1 w 10"/>
                  <a:gd name="T9" fmla="*/ 0 h 27"/>
                  <a:gd name="T10" fmla="*/ 0 60000 65536"/>
                  <a:gd name="T11" fmla="*/ 0 60000 65536"/>
                  <a:gd name="T12" fmla="*/ 0 60000 65536"/>
                  <a:gd name="T13" fmla="*/ 0 60000 65536"/>
                  <a:gd name="T14" fmla="*/ 0 60000 65536"/>
                  <a:gd name="T15" fmla="*/ 0 w 10"/>
                  <a:gd name="T16" fmla="*/ 0 h 27"/>
                  <a:gd name="T17" fmla="*/ 10 w 10"/>
                  <a:gd name="T18" fmla="*/ 27 h 27"/>
                </a:gdLst>
                <a:ahLst/>
                <a:cxnLst>
                  <a:cxn ang="T10">
                    <a:pos x="T0" y="T1"/>
                  </a:cxn>
                  <a:cxn ang="T11">
                    <a:pos x="T2" y="T3"/>
                  </a:cxn>
                  <a:cxn ang="T12">
                    <a:pos x="T4" y="T5"/>
                  </a:cxn>
                  <a:cxn ang="T13">
                    <a:pos x="T6" y="T7"/>
                  </a:cxn>
                  <a:cxn ang="T14">
                    <a:pos x="T8" y="T9"/>
                  </a:cxn>
                </a:cxnLst>
                <a:rect l="T15" t="T16" r="T17" b="T18"/>
                <a:pathLst>
                  <a:path w="10" h="27">
                    <a:moveTo>
                      <a:pt x="1" y="0"/>
                    </a:moveTo>
                    <a:lnTo>
                      <a:pt x="0" y="27"/>
                    </a:lnTo>
                    <a:lnTo>
                      <a:pt x="9" y="27"/>
                    </a:lnTo>
                    <a:lnTo>
                      <a:pt x="10" y="0"/>
                    </a:lnTo>
                    <a:lnTo>
                      <a:pt x="1" y="0"/>
                    </a:lnTo>
                    <a:close/>
                  </a:path>
                </a:pathLst>
              </a:custGeom>
              <a:solidFill>
                <a:srgbClr val="FFFF00"/>
              </a:solidFill>
              <a:ln w="0">
                <a:solidFill>
                  <a:srgbClr val="FFFF00"/>
                </a:solidFill>
                <a:round/>
                <a:headEnd/>
                <a:tailEnd/>
              </a:ln>
            </p:spPr>
            <p:txBody>
              <a:bodyPr/>
              <a:lstStyle/>
              <a:p>
                <a:endParaRPr lang="fr-FR"/>
              </a:p>
            </p:txBody>
          </p:sp>
          <p:sp>
            <p:nvSpPr>
              <p:cNvPr id="27803" name="Freeform 601"/>
              <p:cNvSpPr>
                <a:spLocks/>
              </p:cNvSpPr>
              <p:nvPr/>
            </p:nvSpPr>
            <p:spPr bwMode="auto">
              <a:xfrm>
                <a:off x="5168" y="1736"/>
                <a:ext cx="37" cy="29"/>
              </a:xfrm>
              <a:custGeom>
                <a:avLst/>
                <a:gdLst>
                  <a:gd name="T0" fmla="*/ 1 w 35"/>
                  <a:gd name="T1" fmla="*/ 0 h 27"/>
                  <a:gd name="T2" fmla="*/ 0 w 35"/>
                  <a:gd name="T3" fmla="*/ 77 h 27"/>
                  <a:gd name="T4" fmla="*/ 75 w 35"/>
                  <a:gd name="T5" fmla="*/ 77 h 27"/>
                  <a:gd name="T6" fmla="*/ 79 w 35"/>
                  <a:gd name="T7" fmla="*/ 0 h 27"/>
                  <a:gd name="T8" fmla="*/ 1 w 35"/>
                  <a:gd name="T9" fmla="*/ 0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1" y="0"/>
                    </a:moveTo>
                    <a:lnTo>
                      <a:pt x="0" y="27"/>
                    </a:lnTo>
                    <a:lnTo>
                      <a:pt x="33" y="27"/>
                    </a:lnTo>
                    <a:lnTo>
                      <a:pt x="35" y="0"/>
                    </a:lnTo>
                    <a:lnTo>
                      <a:pt x="1" y="0"/>
                    </a:lnTo>
                    <a:close/>
                  </a:path>
                </a:pathLst>
              </a:custGeom>
              <a:solidFill>
                <a:srgbClr val="FFFF00"/>
              </a:solidFill>
              <a:ln w="0">
                <a:solidFill>
                  <a:srgbClr val="FFFF00"/>
                </a:solidFill>
                <a:round/>
                <a:headEnd/>
                <a:tailEnd/>
              </a:ln>
            </p:spPr>
            <p:txBody>
              <a:bodyPr/>
              <a:lstStyle/>
              <a:p>
                <a:endParaRPr lang="fr-FR"/>
              </a:p>
            </p:txBody>
          </p:sp>
          <p:sp>
            <p:nvSpPr>
              <p:cNvPr id="27804" name="Freeform 603"/>
              <p:cNvSpPr>
                <a:spLocks/>
              </p:cNvSpPr>
              <p:nvPr/>
            </p:nvSpPr>
            <p:spPr bwMode="auto">
              <a:xfrm>
                <a:off x="5249" y="1736"/>
                <a:ext cx="39" cy="29"/>
              </a:xfrm>
              <a:custGeom>
                <a:avLst/>
                <a:gdLst>
                  <a:gd name="T0" fmla="*/ 2 w 36"/>
                  <a:gd name="T1" fmla="*/ 0 h 27"/>
                  <a:gd name="T2" fmla="*/ 0 w 36"/>
                  <a:gd name="T3" fmla="*/ 77 h 27"/>
                  <a:gd name="T4" fmla="*/ 117 w 36"/>
                  <a:gd name="T5" fmla="*/ 77 h 27"/>
                  <a:gd name="T6" fmla="*/ 118 w 36"/>
                  <a:gd name="T7" fmla="*/ 0 h 27"/>
                  <a:gd name="T8" fmla="*/ 2 w 36"/>
                  <a:gd name="T9" fmla="*/ 0 h 27"/>
                  <a:gd name="T10" fmla="*/ 0 60000 65536"/>
                  <a:gd name="T11" fmla="*/ 0 60000 65536"/>
                  <a:gd name="T12" fmla="*/ 0 60000 65536"/>
                  <a:gd name="T13" fmla="*/ 0 60000 65536"/>
                  <a:gd name="T14" fmla="*/ 0 60000 65536"/>
                  <a:gd name="T15" fmla="*/ 0 w 36"/>
                  <a:gd name="T16" fmla="*/ 0 h 27"/>
                  <a:gd name="T17" fmla="*/ 36 w 36"/>
                  <a:gd name="T18" fmla="*/ 27 h 27"/>
                </a:gdLst>
                <a:ahLst/>
                <a:cxnLst>
                  <a:cxn ang="T10">
                    <a:pos x="T0" y="T1"/>
                  </a:cxn>
                  <a:cxn ang="T11">
                    <a:pos x="T2" y="T3"/>
                  </a:cxn>
                  <a:cxn ang="T12">
                    <a:pos x="T4" y="T5"/>
                  </a:cxn>
                  <a:cxn ang="T13">
                    <a:pos x="T6" y="T7"/>
                  </a:cxn>
                  <a:cxn ang="T14">
                    <a:pos x="T8" y="T9"/>
                  </a:cxn>
                </a:cxnLst>
                <a:rect l="T15" t="T16" r="T17" b="T18"/>
                <a:pathLst>
                  <a:path w="36" h="27">
                    <a:moveTo>
                      <a:pt x="2" y="0"/>
                    </a:moveTo>
                    <a:lnTo>
                      <a:pt x="0" y="27"/>
                    </a:lnTo>
                    <a:lnTo>
                      <a:pt x="35" y="27"/>
                    </a:lnTo>
                    <a:lnTo>
                      <a:pt x="36" y="0"/>
                    </a:lnTo>
                    <a:lnTo>
                      <a:pt x="2" y="0"/>
                    </a:lnTo>
                    <a:close/>
                  </a:path>
                </a:pathLst>
              </a:custGeom>
              <a:solidFill>
                <a:srgbClr val="FFFF00"/>
              </a:solidFill>
              <a:ln w="0">
                <a:solidFill>
                  <a:srgbClr val="FFFF00"/>
                </a:solidFill>
                <a:round/>
                <a:headEnd/>
                <a:tailEnd/>
              </a:ln>
            </p:spPr>
            <p:txBody>
              <a:bodyPr/>
              <a:lstStyle/>
              <a:p>
                <a:endParaRPr lang="fr-FR"/>
              </a:p>
            </p:txBody>
          </p:sp>
          <p:sp>
            <p:nvSpPr>
              <p:cNvPr id="27805" name="Freeform 604"/>
              <p:cNvSpPr>
                <a:spLocks/>
              </p:cNvSpPr>
              <p:nvPr/>
            </p:nvSpPr>
            <p:spPr bwMode="auto">
              <a:xfrm>
                <a:off x="5287" y="1736"/>
                <a:ext cx="9" cy="29"/>
              </a:xfrm>
              <a:custGeom>
                <a:avLst/>
                <a:gdLst>
                  <a:gd name="T0" fmla="*/ 1 w 9"/>
                  <a:gd name="T1" fmla="*/ 0 h 27"/>
                  <a:gd name="T2" fmla="*/ 0 w 9"/>
                  <a:gd name="T3" fmla="*/ 77 h 27"/>
                  <a:gd name="T4" fmla="*/ 8 w 9"/>
                  <a:gd name="T5" fmla="*/ 77 h 27"/>
                  <a:gd name="T6" fmla="*/ 9 w 9"/>
                  <a:gd name="T7" fmla="*/ 0 h 27"/>
                  <a:gd name="T8" fmla="*/ 1 w 9"/>
                  <a:gd name="T9" fmla="*/ 0 h 27"/>
                  <a:gd name="T10" fmla="*/ 0 60000 65536"/>
                  <a:gd name="T11" fmla="*/ 0 60000 65536"/>
                  <a:gd name="T12" fmla="*/ 0 60000 65536"/>
                  <a:gd name="T13" fmla="*/ 0 60000 65536"/>
                  <a:gd name="T14" fmla="*/ 0 60000 65536"/>
                  <a:gd name="T15" fmla="*/ 0 w 9"/>
                  <a:gd name="T16" fmla="*/ 0 h 27"/>
                  <a:gd name="T17" fmla="*/ 9 w 9"/>
                  <a:gd name="T18" fmla="*/ 27 h 27"/>
                </a:gdLst>
                <a:ahLst/>
                <a:cxnLst>
                  <a:cxn ang="T10">
                    <a:pos x="T0" y="T1"/>
                  </a:cxn>
                  <a:cxn ang="T11">
                    <a:pos x="T2" y="T3"/>
                  </a:cxn>
                  <a:cxn ang="T12">
                    <a:pos x="T4" y="T5"/>
                  </a:cxn>
                  <a:cxn ang="T13">
                    <a:pos x="T6" y="T7"/>
                  </a:cxn>
                  <a:cxn ang="T14">
                    <a:pos x="T8" y="T9"/>
                  </a:cxn>
                </a:cxnLst>
                <a:rect l="T15" t="T16" r="T17" b="T18"/>
                <a:pathLst>
                  <a:path w="9" h="27">
                    <a:moveTo>
                      <a:pt x="1" y="0"/>
                    </a:moveTo>
                    <a:lnTo>
                      <a:pt x="0" y="27"/>
                    </a:lnTo>
                    <a:lnTo>
                      <a:pt x="8" y="27"/>
                    </a:lnTo>
                    <a:lnTo>
                      <a:pt x="9" y="0"/>
                    </a:lnTo>
                    <a:lnTo>
                      <a:pt x="1" y="0"/>
                    </a:lnTo>
                    <a:close/>
                  </a:path>
                </a:pathLst>
              </a:custGeom>
              <a:solidFill>
                <a:srgbClr val="FFFF00"/>
              </a:solidFill>
              <a:ln w="0">
                <a:solidFill>
                  <a:srgbClr val="FFFF00"/>
                </a:solidFill>
                <a:round/>
                <a:headEnd/>
                <a:tailEnd/>
              </a:ln>
            </p:spPr>
            <p:txBody>
              <a:bodyPr/>
              <a:lstStyle/>
              <a:p>
                <a:endParaRPr lang="fr-FR"/>
              </a:p>
            </p:txBody>
          </p:sp>
          <p:sp>
            <p:nvSpPr>
              <p:cNvPr id="27806" name="Freeform 606"/>
              <p:cNvSpPr>
                <a:spLocks/>
              </p:cNvSpPr>
              <p:nvPr/>
            </p:nvSpPr>
            <p:spPr bwMode="auto">
              <a:xfrm>
                <a:off x="5321" y="1706"/>
                <a:ext cx="33" cy="33"/>
              </a:xfrm>
              <a:custGeom>
                <a:avLst/>
                <a:gdLst>
                  <a:gd name="T0" fmla="*/ 0 w 31"/>
                  <a:gd name="T1" fmla="*/ 69 h 30"/>
                  <a:gd name="T2" fmla="*/ 55 w 31"/>
                  <a:gd name="T3" fmla="*/ 124 h 30"/>
                  <a:gd name="T4" fmla="*/ 78 w 31"/>
                  <a:gd name="T5" fmla="*/ 61 h 30"/>
                  <a:gd name="T6" fmla="*/ 26 w 31"/>
                  <a:gd name="T7" fmla="*/ 0 h 30"/>
                  <a:gd name="T8" fmla="*/ 0 w 31"/>
                  <a:gd name="T9" fmla="*/ 69 h 30"/>
                  <a:gd name="T10" fmla="*/ 0 60000 65536"/>
                  <a:gd name="T11" fmla="*/ 0 60000 65536"/>
                  <a:gd name="T12" fmla="*/ 0 60000 65536"/>
                  <a:gd name="T13" fmla="*/ 0 60000 65536"/>
                  <a:gd name="T14" fmla="*/ 0 60000 65536"/>
                  <a:gd name="T15" fmla="*/ 0 w 31"/>
                  <a:gd name="T16" fmla="*/ 0 h 30"/>
                  <a:gd name="T17" fmla="*/ 31 w 31"/>
                  <a:gd name="T18" fmla="*/ 30 h 30"/>
                </a:gdLst>
                <a:ahLst/>
                <a:cxnLst>
                  <a:cxn ang="T10">
                    <a:pos x="T0" y="T1"/>
                  </a:cxn>
                  <a:cxn ang="T11">
                    <a:pos x="T2" y="T3"/>
                  </a:cxn>
                  <a:cxn ang="T12">
                    <a:pos x="T4" y="T5"/>
                  </a:cxn>
                  <a:cxn ang="T13">
                    <a:pos x="T6" y="T7"/>
                  </a:cxn>
                  <a:cxn ang="T14">
                    <a:pos x="T8" y="T9"/>
                  </a:cxn>
                </a:cxnLst>
                <a:rect l="T15" t="T16" r="T17" b="T18"/>
                <a:pathLst>
                  <a:path w="31" h="30">
                    <a:moveTo>
                      <a:pt x="0" y="16"/>
                    </a:moveTo>
                    <a:lnTo>
                      <a:pt x="22" y="30"/>
                    </a:lnTo>
                    <a:lnTo>
                      <a:pt x="31" y="14"/>
                    </a:lnTo>
                    <a:lnTo>
                      <a:pt x="10" y="0"/>
                    </a:lnTo>
                    <a:lnTo>
                      <a:pt x="0" y="16"/>
                    </a:lnTo>
                    <a:close/>
                  </a:path>
                </a:pathLst>
              </a:custGeom>
              <a:solidFill>
                <a:srgbClr val="FFFF00"/>
              </a:solidFill>
              <a:ln w="0">
                <a:solidFill>
                  <a:srgbClr val="FFFF00"/>
                </a:solidFill>
                <a:round/>
                <a:headEnd/>
                <a:tailEnd/>
              </a:ln>
            </p:spPr>
            <p:txBody>
              <a:bodyPr/>
              <a:lstStyle/>
              <a:p>
                <a:endParaRPr lang="fr-FR"/>
              </a:p>
            </p:txBody>
          </p:sp>
          <p:sp>
            <p:nvSpPr>
              <p:cNvPr id="27807" name="Freeform 607"/>
              <p:cNvSpPr>
                <a:spLocks/>
              </p:cNvSpPr>
              <p:nvPr/>
            </p:nvSpPr>
            <p:spPr bwMode="auto">
              <a:xfrm>
                <a:off x="5341" y="1700"/>
                <a:ext cx="27" cy="29"/>
              </a:xfrm>
              <a:custGeom>
                <a:avLst/>
                <a:gdLst>
                  <a:gd name="T0" fmla="*/ 1 w 25"/>
                  <a:gd name="T1" fmla="*/ 0 h 27"/>
                  <a:gd name="T2" fmla="*/ 0 w 25"/>
                  <a:gd name="T3" fmla="*/ 77 h 27"/>
                  <a:gd name="T4" fmla="*/ 76 w 25"/>
                  <a:gd name="T5" fmla="*/ 77 h 27"/>
                  <a:gd name="T6" fmla="*/ 78 w 25"/>
                  <a:gd name="T7" fmla="*/ 0 h 27"/>
                  <a:gd name="T8" fmla="*/ 1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 y="0"/>
                    </a:moveTo>
                    <a:lnTo>
                      <a:pt x="0" y="27"/>
                    </a:lnTo>
                    <a:lnTo>
                      <a:pt x="24" y="27"/>
                    </a:lnTo>
                    <a:lnTo>
                      <a:pt x="25" y="0"/>
                    </a:lnTo>
                    <a:lnTo>
                      <a:pt x="1" y="0"/>
                    </a:lnTo>
                    <a:close/>
                  </a:path>
                </a:pathLst>
              </a:custGeom>
              <a:solidFill>
                <a:srgbClr val="FFFF00"/>
              </a:solidFill>
              <a:ln w="0">
                <a:solidFill>
                  <a:srgbClr val="FFFF00"/>
                </a:solidFill>
                <a:round/>
                <a:headEnd/>
                <a:tailEnd/>
              </a:ln>
            </p:spPr>
            <p:txBody>
              <a:bodyPr/>
              <a:lstStyle/>
              <a:p>
                <a:endParaRPr lang="fr-FR"/>
              </a:p>
            </p:txBody>
          </p:sp>
          <p:sp>
            <p:nvSpPr>
              <p:cNvPr id="27808" name="Freeform 608"/>
              <p:cNvSpPr>
                <a:spLocks/>
              </p:cNvSpPr>
              <p:nvPr/>
            </p:nvSpPr>
            <p:spPr bwMode="auto">
              <a:xfrm>
                <a:off x="5330" y="1701"/>
                <a:ext cx="23" cy="29"/>
              </a:xfrm>
              <a:custGeom>
                <a:avLst/>
                <a:gdLst>
                  <a:gd name="T0" fmla="*/ 0 w 21"/>
                  <a:gd name="T1" fmla="*/ 6 h 27"/>
                  <a:gd name="T2" fmla="*/ 37 w 21"/>
                  <a:gd name="T3" fmla="*/ 0 h 27"/>
                  <a:gd name="T4" fmla="*/ 80 w 21"/>
                  <a:gd name="T5" fmla="*/ 58 h 27"/>
                  <a:gd name="T6" fmla="*/ 37 w 21"/>
                  <a:gd name="T7" fmla="*/ 77 h 27"/>
                  <a:gd name="T8" fmla="*/ 0 w 21"/>
                  <a:gd name="T9" fmla="*/ 6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0" y="6"/>
                    </a:moveTo>
                    <a:lnTo>
                      <a:pt x="10" y="0"/>
                    </a:lnTo>
                    <a:lnTo>
                      <a:pt x="21" y="20"/>
                    </a:lnTo>
                    <a:lnTo>
                      <a:pt x="10" y="27"/>
                    </a:lnTo>
                    <a:lnTo>
                      <a:pt x="0" y="6"/>
                    </a:lnTo>
                    <a:close/>
                  </a:path>
                </a:pathLst>
              </a:custGeom>
              <a:solidFill>
                <a:srgbClr val="FFFF00"/>
              </a:solidFill>
              <a:ln w="0">
                <a:solidFill>
                  <a:srgbClr val="FFFF00"/>
                </a:solidFill>
                <a:round/>
                <a:headEnd/>
                <a:tailEnd/>
              </a:ln>
            </p:spPr>
            <p:txBody>
              <a:bodyPr/>
              <a:lstStyle/>
              <a:p>
                <a:endParaRPr lang="fr-FR"/>
              </a:p>
            </p:txBody>
          </p:sp>
        </p:grpSp>
      </p:grpSp>
      <p:sp>
        <p:nvSpPr>
          <p:cNvPr id="27689" name="Freeform 609"/>
          <p:cNvSpPr>
            <a:spLocks/>
          </p:cNvSpPr>
          <p:nvPr/>
        </p:nvSpPr>
        <p:spPr bwMode="auto">
          <a:xfrm>
            <a:off x="2940050" y="1220788"/>
            <a:ext cx="6915150" cy="4476750"/>
          </a:xfrm>
          <a:custGeom>
            <a:avLst/>
            <a:gdLst>
              <a:gd name="T0" fmla="*/ 2147483646 w 3908"/>
              <a:gd name="T1" fmla="*/ 2147483646 h 2616"/>
              <a:gd name="T2" fmla="*/ 2147483646 w 3908"/>
              <a:gd name="T3" fmla="*/ 2147483646 h 2616"/>
              <a:gd name="T4" fmla="*/ 2147483646 w 3908"/>
              <a:gd name="T5" fmla="*/ 2147483646 h 2616"/>
              <a:gd name="T6" fmla="*/ 2147483646 w 3908"/>
              <a:gd name="T7" fmla="*/ 2147483646 h 2616"/>
              <a:gd name="T8" fmla="*/ 2147483646 w 3908"/>
              <a:gd name="T9" fmla="*/ 2147483646 h 2616"/>
              <a:gd name="T10" fmla="*/ 2147483646 w 3908"/>
              <a:gd name="T11" fmla="*/ 2147483646 h 2616"/>
              <a:gd name="T12" fmla="*/ 2147483646 w 3908"/>
              <a:gd name="T13" fmla="*/ 2147483646 h 2616"/>
              <a:gd name="T14" fmla="*/ 2147483646 w 3908"/>
              <a:gd name="T15" fmla="*/ 2147483646 h 2616"/>
              <a:gd name="T16" fmla="*/ 2147483646 w 3908"/>
              <a:gd name="T17" fmla="*/ 2147483646 h 2616"/>
              <a:gd name="T18" fmla="*/ 2147483646 w 3908"/>
              <a:gd name="T19" fmla="*/ 2147483646 h 2616"/>
              <a:gd name="T20" fmla="*/ 2147483646 w 3908"/>
              <a:gd name="T21" fmla="*/ 2147483646 h 2616"/>
              <a:gd name="T22" fmla="*/ 2147483646 w 3908"/>
              <a:gd name="T23" fmla="*/ 2147483646 h 2616"/>
              <a:gd name="T24" fmla="*/ 2147483646 w 3908"/>
              <a:gd name="T25" fmla="*/ 2147483646 h 2616"/>
              <a:gd name="T26" fmla="*/ 2147483646 w 3908"/>
              <a:gd name="T27" fmla="*/ 2147483646 h 2616"/>
              <a:gd name="T28" fmla="*/ 2147483646 w 3908"/>
              <a:gd name="T29" fmla="*/ 2147483646 h 2616"/>
              <a:gd name="T30" fmla="*/ 2147483646 w 3908"/>
              <a:gd name="T31" fmla="*/ 2147483646 h 2616"/>
              <a:gd name="T32" fmla="*/ 2147483646 w 3908"/>
              <a:gd name="T33" fmla="*/ 2147483646 h 2616"/>
              <a:gd name="T34" fmla="*/ 2147483646 w 3908"/>
              <a:gd name="T35" fmla="*/ 2147483646 h 2616"/>
              <a:gd name="T36" fmla="*/ 2147483646 w 3908"/>
              <a:gd name="T37" fmla="*/ 2147483646 h 2616"/>
              <a:gd name="T38" fmla="*/ 2147483646 w 3908"/>
              <a:gd name="T39" fmla="*/ 2147483646 h 2616"/>
              <a:gd name="T40" fmla="*/ 2147483646 w 3908"/>
              <a:gd name="T41" fmla="*/ 2147483646 h 2616"/>
              <a:gd name="T42" fmla="*/ 2147483646 w 3908"/>
              <a:gd name="T43" fmla="*/ 2147483646 h 2616"/>
              <a:gd name="T44" fmla="*/ 2147483646 w 3908"/>
              <a:gd name="T45" fmla="*/ 2147483646 h 2616"/>
              <a:gd name="T46" fmla="*/ 2147483646 w 3908"/>
              <a:gd name="T47" fmla="*/ 2147483646 h 2616"/>
              <a:gd name="T48" fmla="*/ 2147483646 w 3908"/>
              <a:gd name="T49" fmla="*/ 2147483646 h 2616"/>
              <a:gd name="T50" fmla="*/ 2147483646 w 3908"/>
              <a:gd name="T51" fmla="*/ 2147483646 h 2616"/>
              <a:gd name="T52" fmla="*/ 2147483646 w 3908"/>
              <a:gd name="T53" fmla="*/ 2147483646 h 2616"/>
              <a:gd name="T54" fmla="*/ 2147483646 w 3908"/>
              <a:gd name="T55" fmla="*/ 2147483646 h 2616"/>
              <a:gd name="T56" fmla="*/ 2147483646 w 3908"/>
              <a:gd name="T57" fmla="*/ 2147483646 h 2616"/>
              <a:gd name="T58" fmla="*/ 2147483646 w 3908"/>
              <a:gd name="T59" fmla="*/ 2147483646 h 2616"/>
              <a:gd name="T60" fmla="*/ 2147483646 w 3908"/>
              <a:gd name="T61" fmla="*/ 2147483646 h 2616"/>
              <a:gd name="T62" fmla="*/ 2147483646 w 3908"/>
              <a:gd name="T63" fmla="*/ 2147483646 h 2616"/>
              <a:gd name="T64" fmla="*/ 2147483646 w 3908"/>
              <a:gd name="T65" fmla="*/ 2147483646 h 2616"/>
              <a:gd name="T66" fmla="*/ 2147483646 w 3908"/>
              <a:gd name="T67" fmla="*/ 2147483646 h 2616"/>
              <a:gd name="T68" fmla="*/ 2147483646 w 3908"/>
              <a:gd name="T69" fmla="*/ 2147483646 h 2616"/>
              <a:gd name="T70" fmla="*/ 2147483646 w 3908"/>
              <a:gd name="T71" fmla="*/ 2147483646 h 2616"/>
              <a:gd name="T72" fmla="*/ 2147483646 w 3908"/>
              <a:gd name="T73" fmla="*/ 2147483646 h 2616"/>
              <a:gd name="T74" fmla="*/ 2147483646 w 3908"/>
              <a:gd name="T75" fmla="*/ 2147483646 h 2616"/>
              <a:gd name="T76" fmla="*/ 2147483646 w 3908"/>
              <a:gd name="T77" fmla="*/ 2147483646 h 2616"/>
              <a:gd name="T78" fmla="*/ 2147483646 w 3908"/>
              <a:gd name="T79" fmla="*/ 2147483646 h 2616"/>
              <a:gd name="T80" fmla="*/ 2147483646 w 3908"/>
              <a:gd name="T81" fmla="*/ 2147483646 h 2616"/>
              <a:gd name="T82" fmla="*/ 2147483646 w 3908"/>
              <a:gd name="T83" fmla="*/ 2147483646 h 2616"/>
              <a:gd name="T84" fmla="*/ 2147483646 w 3908"/>
              <a:gd name="T85" fmla="*/ 2147483646 h 2616"/>
              <a:gd name="T86" fmla="*/ 2147483646 w 3908"/>
              <a:gd name="T87" fmla="*/ 2147483646 h 2616"/>
              <a:gd name="T88" fmla="*/ 2147483646 w 3908"/>
              <a:gd name="T89" fmla="*/ 2147483646 h 2616"/>
              <a:gd name="T90" fmla="*/ 2147483646 w 3908"/>
              <a:gd name="T91" fmla="*/ 2147483646 h 2616"/>
              <a:gd name="T92" fmla="*/ 2147483646 w 3908"/>
              <a:gd name="T93" fmla="*/ 2147483646 h 2616"/>
              <a:gd name="T94" fmla="*/ 2147483646 w 3908"/>
              <a:gd name="T95" fmla="*/ 2147483646 h 2616"/>
              <a:gd name="T96" fmla="*/ 2147483646 w 3908"/>
              <a:gd name="T97" fmla="*/ 2147483646 h 2616"/>
              <a:gd name="T98" fmla="*/ 2147483646 w 3908"/>
              <a:gd name="T99" fmla="*/ 2147483646 h 2616"/>
              <a:gd name="T100" fmla="*/ 2147483646 w 3908"/>
              <a:gd name="T101" fmla="*/ 2147483646 h 2616"/>
              <a:gd name="T102" fmla="*/ 2147483646 w 3908"/>
              <a:gd name="T103" fmla="*/ 2147483646 h 2616"/>
              <a:gd name="T104" fmla="*/ 2147483646 w 3908"/>
              <a:gd name="T105" fmla="*/ 2147483646 h 2616"/>
              <a:gd name="T106" fmla="*/ 2147483646 w 3908"/>
              <a:gd name="T107" fmla="*/ 2147483646 h 2616"/>
              <a:gd name="T108" fmla="*/ 2147483646 w 3908"/>
              <a:gd name="T109" fmla="*/ 2147483646 h 2616"/>
              <a:gd name="T110" fmla="*/ 2147483646 w 3908"/>
              <a:gd name="T111" fmla="*/ 2147483646 h 2616"/>
              <a:gd name="T112" fmla="*/ 2147483646 w 3908"/>
              <a:gd name="T113" fmla="*/ 2147483646 h 2616"/>
              <a:gd name="T114" fmla="*/ 2147483646 w 3908"/>
              <a:gd name="T115" fmla="*/ 2147483646 h 2616"/>
              <a:gd name="T116" fmla="*/ 2147483646 w 3908"/>
              <a:gd name="T117" fmla="*/ 2147483646 h 26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08"/>
              <a:gd name="T178" fmla="*/ 0 h 2616"/>
              <a:gd name="T179" fmla="*/ 3908 w 3908"/>
              <a:gd name="T180" fmla="*/ 2616 h 26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08" h="2616">
                <a:moveTo>
                  <a:pt x="0" y="2616"/>
                </a:moveTo>
                <a:lnTo>
                  <a:pt x="2" y="2583"/>
                </a:lnTo>
                <a:lnTo>
                  <a:pt x="5" y="2583"/>
                </a:lnTo>
                <a:lnTo>
                  <a:pt x="6" y="2583"/>
                </a:lnTo>
                <a:lnTo>
                  <a:pt x="8" y="2548"/>
                </a:lnTo>
                <a:lnTo>
                  <a:pt x="10" y="2548"/>
                </a:lnTo>
                <a:lnTo>
                  <a:pt x="14" y="2548"/>
                </a:lnTo>
                <a:lnTo>
                  <a:pt x="16" y="2548"/>
                </a:lnTo>
                <a:lnTo>
                  <a:pt x="28" y="2548"/>
                </a:lnTo>
                <a:lnTo>
                  <a:pt x="31" y="2515"/>
                </a:lnTo>
                <a:lnTo>
                  <a:pt x="36" y="2515"/>
                </a:lnTo>
                <a:lnTo>
                  <a:pt x="41" y="2515"/>
                </a:lnTo>
                <a:lnTo>
                  <a:pt x="45" y="2515"/>
                </a:lnTo>
                <a:lnTo>
                  <a:pt x="48" y="2515"/>
                </a:lnTo>
                <a:lnTo>
                  <a:pt x="53" y="2515"/>
                </a:lnTo>
                <a:lnTo>
                  <a:pt x="66" y="2515"/>
                </a:lnTo>
                <a:lnTo>
                  <a:pt x="69" y="2515"/>
                </a:lnTo>
                <a:lnTo>
                  <a:pt x="73" y="2482"/>
                </a:lnTo>
                <a:lnTo>
                  <a:pt x="75" y="2482"/>
                </a:lnTo>
                <a:lnTo>
                  <a:pt x="79" y="2482"/>
                </a:lnTo>
                <a:lnTo>
                  <a:pt x="83" y="2482"/>
                </a:lnTo>
                <a:lnTo>
                  <a:pt x="85" y="2448"/>
                </a:lnTo>
                <a:lnTo>
                  <a:pt x="101" y="2448"/>
                </a:lnTo>
                <a:lnTo>
                  <a:pt x="111" y="2448"/>
                </a:lnTo>
                <a:lnTo>
                  <a:pt x="113" y="2448"/>
                </a:lnTo>
                <a:lnTo>
                  <a:pt x="116" y="2448"/>
                </a:lnTo>
                <a:lnTo>
                  <a:pt x="121" y="2448"/>
                </a:lnTo>
                <a:lnTo>
                  <a:pt x="126" y="2414"/>
                </a:lnTo>
                <a:lnTo>
                  <a:pt x="135" y="2414"/>
                </a:lnTo>
                <a:lnTo>
                  <a:pt x="137" y="2414"/>
                </a:lnTo>
                <a:lnTo>
                  <a:pt x="140" y="2414"/>
                </a:lnTo>
                <a:lnTo>
                  <a:pt x="142" y="2414"/>
                </a:lnTo>
                <a:lnTo>
                  <a:pt x="144" y="2381"/>
                </a:lnTo>
                <a:lnTo>
                  <a:pt x="156" y="2381"/>
                </a:lnTo>
                <a:lnTo>
                  <a:pt x="160" y="2381"/>
                </a:lnTo>
                <a:lnTo>
                  <a:pt x="170" y="2381"/>
                </a:lnTo>
                <a:lnTo>
                  <a:pt x="172" y="2381"/>
                </a:lnTo>
                <a:lnTo>
                  <a:pt x="182" y="2381"/>
                </a:lnTo>
                <a:lnTo>
                  <a:pt x="191" y="2381"/>
                </a:lnTo>
                <a:lnTo>
                  <a:pt x="208" y="2347"/>
                </a:lnTo>
                <a:lnTo>
                  <a:pt x="210" y="2347"/>
                </a:lnTo>
                <a:lnTo>
                  <a:pt x="213" y="2347"/>
                </a:lnTo>
                <a:lnTo>
                  <a:pt x="215" y="2347"/>
                </a:lnTo>
                <a:lnTo>
                  <a:pt x="217" y="2347"/>
                </a:lnTo>
                <a:lnTo>
                  <a:pt x="224" y="2313"/>
                </a:lnTo>
                <a:lnTo>
                  <a:pt x="233" y="2313"/>
                </a:lnTo>
                <a:lnTo>
                  <a:pt x="236" y="2313"/>
                </a:lnTo>
                <a:lnTo>
                  <a:pt x="239" y="2313"/>
                </a:lnTo>
                <a:lnTo>
                  <a:pt x="243" y="2313"/>
                </a:lnTo>
                <a:lnTo>
                  <a:pt x="248" y="2313"/>
                </a:lnTo>
                <a:lnTo>
                  <a:pt x="251" y="2280"/>
                </a:lnTo>
                <a:lnTo>
                  <a:pt x="257" y="2280"/>
                </a:lnTo>
                <a:lnTo>
                  <a:pt x="259" y="2280"/>
                </a:lnTo>
                <a:lnTo>
                  <a:pt x="271" y="2280"/>
                </a:lnTo>
                <a:lnTo>
                  <a:pt x="281" y="2280"/>
                </a:lnTo>
                <a:lnTo>
                  <a:pt x="285" y="2280"/>
                </a:lnTo>
                <a:lnTo>
                  <a:pt x="292" y="2280"/>
                </a:lnTo>
                <a:lnTo>
                  <a:pt x="302" y="2246"/>
                </a:lnTo>
                <a:lnTo>
                  <a:pt x="304" y="2246"/>
                </a:lnTo>
                <a:lnTo>
                  <a:pt x="318" y="2246"/>
                </a:lnTo>
                <a:lnTo>
                  <a:pt x="321" y="2246"/>
                </a:lnTo>
                <a:lnTo>
                  <a:pt x="338" y="2246"/>
                </a:lnTo>
                <a:lnTo>
                  <a:pt x="346" y="2246"/>
                </a:lnTo>
                <a:lnTo>
                  <a:pt x="349" y="2213"/>
                </a:lnTo>
                <a:lnTo>
                  <a:pt x="356" y="2213"/>
                </a:lnTo>
                <a:lnTo>
                  <a:pt x="359" y="2213"/>
                </a:lnTo>
                <a:lnTo>
                  <a:pt x="363" y="2213"/>
                </a:lnTo>
                <a:lnTo>
                  <a:pt x="368" y="2213"/>
                </a:lnTo>
                <a:lnTo>
                  <a:pt x="375" y="2213"/>
                </a:lnTo>
                <a:lnTo>
                  <a:pt x="396" y="2213"/>
                </a:lnTo>
                <a:lnTo>
                  <a:pt x="397" y="2213"/>
                </a:lnTo>
                <a:lnTo>
                  <a:pt x="403" y="2213"/>
                </a:lnTo>
                <a:lnTo>
                  <a:pt x="405" y="2213"/>
                </a:lnTo>
                <a:lnTo>
                  <a:pt x="411" y="2213"/>
                </a:lnTo>
                <a:lnTo>
                  <a:pt x="413" y="2213"/>
                </a:lnTo>
                <a:lnTo>
                  <a:pt x="427" y="2213"/>
                </a:lnTo>
                <a:lnTo>
                  <a:pt x="432" y="2213"/>
                </a:lnTo>
                <a:lnTo>
                  <a:pt x="436" y="2213"/>
                </a:lnTo>
                <a:lnTo>
                  <a:pt x="443" y="2179"/>
                </a:lnTo>
                <a:lnTo>
                  <a:pt x="446" y="2179"/>
                </a:lnTo>
                <a:lnTo>
                  <a:pt x="474" y="2179"/>
                </a:lnTo>
                <a:lnTo>
                  <a:pt x="484" y="2179"/>
                </a:lnTo>
                <a:lnTo>
                  <a:pt x="488" y="2179"/>
                </a:lnTo>
                <a:lnTo>
                  <a:pt x="498" y="2145"/>
                </a:lnTo>
                <a:lnTo>
                  <a:pt x="507" y="2145"/>
                </a:lnTo>
                <a:lnTo>
                  <a:pt x="509" y="2145"/>
                </a:lnTo>
                <a:lnTo>
                  <a:pt x="514" y="2145"/>
                </a:lnTo>
                <a:lnTo>
                  <a:pt x="521" y="2145"/>
                </a:lnTo>
                <a:lnTo>
                  <a:pt x="526" y="2145"/>
                </a:lnTo>
                <a:lnTo>
                  <a:pt x="530" y="2145"/>
                </a:lnTo>
                <a:lnTo>
                  <a:pt x="533" y="2145"/>
                </a:lnTo>
                <a:lnTo>
                  <a:pt x="545" y="2112"/>
                </a:lnTo>
                <a:lnTo>
                  <a:pt x="565" y="2112"/>
                </a:lnTo>
                <a:lnTo>
                  <a:pt x="566" y="2112"/>
                </a:lnTo>
                <a:lnTo>
                  <a:pt x="573" y="2112"/>
                </a:lnTo>
                <a:lnTo>
                  <a:pt x="591" y="2112"/>
                </a:lnTo>
                <a:lnTo>
                  <a:pt x="594" y="2112"/>
                </a:lnTo>
                <a:lnTo>
                  <a:pt x="603" y="2112"/>
                </a:lnTo>
                <a:lnTo>
                  <a:pt x="604" y="2078"/>
                </a:lnTo>
                <a:lnTo>
                  <a:pt x="608" y="2078"/>
                </a:lnTo>
                <a:lnTo>
                  <a:pt x="616" y="2078"/>
                </a:lnTo>
                <a:lnTo>
                  <a:pt x="618" y="2078"/>
                </a:lnTo>
                <a:lnTo>
                  <a:pt x="624" y="2078"/>
                </a:lnTo>
                <a:lnTo>
                  <a:pt x="630" y="2078"/>
                </a:lnTo>
                <a:lnTo>
                  <a:pt x="632" y="2078"/>
                </a:lnTo>
                <a:lnTo>
                  <a:pt x="634" y="2078"/>
                </a:lnTo>
                <a:lnTo>
                  <a:pt x="636" y="2078"/>
                </a:lnTo>
                <a:lnTo>
                  <a:pt x="638" y="2078"/>
                </a:lnTo>
                <a:lnTo>
                  <a:pt x="644" y="2044"/>
                </a:lnTo>
                <a:lnTo>
                  <a:pt x="646" y="2044"/>
                </a:lnTo>
                <a:lnTo>
                  <a:pt x="648" y="2044"/>
                </a:lnTo>
                <a:lnTo>
                  <a:pt x="650" y="2011"/>
                </a:lnTo>
                <a:lnTo>
                  <a:pt x="667" y="2011"/>
                </a:lnTo>
                <a:lnTo>
                  <a:pt x="686" y="2011"/>
                </a:lnTo>
                <a:lnTo>
                  <a:pt x="697" y="2011"/>
                </a:lnTo>
                <a:lnTo>
                  <a:pt x="700" y="1978"/>
                </a:lnTo>
                <a:lnTo>
                  <a:pt x="705" y="1978"/>
                </a:lnTo>
                <a:lnTo>
                  <a:pt x="707" y="1978"/>
                </a:lnTo>
                <a:lnTo>
                  <a:pt x="712" y="1978"/>
                </a:lnTo>
                <a:lnTo>
                  <a:pt x="723" y="1978"/>
                </a:lnTo>
                <a:lnTo>
                  <a:pt x="729" y="1978"/>
                </a:lnTo>
                <a:lnTo>
                  <a:pt x="731" y="1978"/>
                </a:lnTo>
                <a:lnTo>
                  <a:pt x="733" y="1943"/>
                </a:lnTo>
                <a:lnTo>
                  <a:pt x="735" y="1943"/>
                </a:lnTo>
                <a:lnTo>
                  <a:pt x="743" y="1943"/>
                </a:lnTo>
                <a:lnTo>
                  <a:pt x="750" y="1943"/>
                </a:lnTo>
                <a:lnTo>
                  <a:pt x="752" y="1943"/>
                </a:lnTo>
                <a:lnTo>
                  <a:pt x="761" y="1943"/>
                </a:lnTo>
                <a:lnTo>
                  <a:pt x="762" y="1943"/>
                </a:lnTo>
                <a:lnTo>
                  <a:pt x="764" y="1943"/>
                </a:lnTo>
                <a:lnTo>
                  <a:pt x="788" y="1943"/>
                </a:lnTo>
                <a:lnTo>
                  <a:pt x="794" y="1910"/>
                </a:lnTo>
                <a:lnTo>
                  <a:pt x="796" y="1910"/>
                </a:lnTo>
                <a:lnTo>
                  <a:pt x="818" y="1910"/>
                </a:lnTo>
                <a:lnTo>
                  <a:pt x="823" y="1910"/>
                </a:lnTo>
                <a:lnTo>
                  <a:pt x="827" y="1910"/>
                </a:lnTo>
                <a:lnTo>
                  <a:pt x="832" y="1910"/>
                </a:lnTo>
                <a:lnTo>
                  <a:pt x="839" y="1877"/>
                </a:lnTo>
                <a:lnTo>
                  <a:pt x="841" y="1877"/>
                </a:lnTo>
                <a:lnTo>
                  <a:pt x="846" y="1877"/>
                </a:lnTo>
                <a:lnTo>
                  <a:pt x="848" y="1877"/>
                </a:lnTo>
                <a:lnTo>
                  <a:pt x="849" y="1877"/>
                </a:lnTo>
                <a:lnTo>
                  <a:pt x="851" y="1877"/>
                </a:lnTo>
                <a:lnTo>
                  <a:pt x="855" y="1877"/>
                </a:lnTo>
                <a:lnTo>
                  <a:pt x="877" y="1877"/>
                </a:lnTo>
                <a:lnTo>
                  <a:pt x="895" y="1877"/>
                </a:lnTo>
                <a:lnTo>
                  <a:pt x="917" y="1877"/>
                </a:lnTo>
                <a:lnTo>
                  <a:pt x="924" y="1844"/>
                </a:lnTo>
                <a:lnTo>
                  <a:pt x="926" y="1844"/>
                </a:lnTo>
                <a:lnTo>
                  <a:pt x="946" y="1844"/>
                </a:lnTo>
                <a:lnTo>
                  <a:pt x="968" y="1844"/>
                </a:lnTo>
                <a:lnTo>
                  <a:pt x="976" y="1844"/>
                </a:lnTo>
                <a:lnTo>
                  <a:pt x="978" y="1844"/>
                </a:lnTo>
                <a:lnTo>
                  <a:pt x="982" y="1809"/>
                </a:lnTo>
                <a:lnTo>
                  <a:pt x="985" y="1809"/>
                </a:lnTo>
                <a:lnTo>
                  <a:pt x="992" y="1809"/>
                </a:lnTo>
                <a:lnTo>
                  <a:pt x="995" y="1809"/>
                </a:lnTo>
                <a:lnTo>
                  <a:pt x="1001" y="1809"/>
                </a:lnTo>
                <a:lnTo>
                  <a:pt x="1029" y="1809"/>
                </a:lnTo>
                <a:lnTo>
                  <a:pt x="1033" y="1809"/>
                </a:lnTo>
                <a:lnTo>
                  <a:pt x="1046" y="1809"/>
                </a:lnTo>
                <a:lnTo>
                  <a:pt x="1049" y="1809"/>
                </a:lnTo>
                <a:lnTo>
                  <a:pt x="1053" y="1809"/>
                </a:lnTo>
                <a:lnTo>
                  <a:pt x="1056" y="1809"/>
                </a:lnTo>
                <a:lnTo>
                  <a:pt x="1060" y="1809"/>
                </a:lnTo>
                <a:lnTo>
                  <a:pt x="1065" y="1809"/>
                </a:lnTo>
                <a:lnTo>
                  <a:pt x="1070" y="1809"/>
                </a:lnTo>
                <a:lnTo>
                  <a:pt x="1072" y="1776"/>
                </a:lnTo>
                <a:lnTo>
                  <a:pt x="1088" y="1776"/>
                </a:lnTo>
                <a:lnTo>
                  <a:pt x="1108" y="1776"/>
                </a:lnTo>
                <a:lnTo>
                  <a:pt x="1110" y="1776"/>
                </a:lnTo>
                <a:lnTo>
                  <a:pt x="1112" y="1776"/>
                </a:lnTo>
                <a:lnTo>
                  <a:pt x="1117" y="1776"/>
                </a:lnTo>
                <a:lnTo>
                  <a:pt x="1131" y="1776"/>
                </a:lnTo>
                <a:lnTo>
                  <a:pt x="1133" y="1743"/>
                </a:lnTo>
                <a:lnTo>
                  <a:pt x="1140" y="1743"/>
                </a:lnTo>
                <a:lnTo>
                  <a:pt x="1143" y="1743"/>
                </a:lnTo>
                <a:lnTo>
                  <a:pt x="1152" y="1743"/>
                </a:lnTo>
                <a:lnTo>
                  <a:pt x="1155" y="1743"/>
                </a:lnTo>
                <a:lnTo>
                  <a:pt x="1165" y="1708"/>
                </a:lnTo>
                <a:lnTo>
                  <a:pt x="1178" y="1708"/>
                </a:lnTo>
                <a:lnTo>
                  <a:pt x="1195" y="1708"/>
                </a:lnTo>
                <a:lnTo>
                  <a:pt x="1199" y="1708"/>
                </a:lnTo>
                <a:lnTo>
                  <a:pt x="1223" y="1708"/>
                </a:lnTo>
                <a:lnTo>
                  <a:pt x="1232" y="1708"/>
                </a:lnTo>
                <a:lnTo>
                  <a:pt x="1234" y="1675"/>
                </a:lnTo>
                <a:lnTo>
                  <a:pt x="1239" y="1675"/>
                </a:lnTo>
                <a:lnTo>
                  <a:pt x="1240" y="1675"/>
                </a:lnTo>
                <a:lnTo>
                  <a:pt x="1258" y="1675"/>
                </a:lnTo>
                <a:lnTo>
                  <a:pt x="1262" y="1675"/>
                </a:lnTo>
                <a:lnTo>
                  <a:pt x="1263" y="1675"/>
                </a:lnTo>
                <a:lnTo>
                  <a:pt x="1266" y="1675"/>
                </a:lnTo>
                <a:lnTo>
                  <a:pt x="1274" y="1642"/>
                </a:lnTo>
                <a:lnTo>
                  <a:pt x="1286" y="1642"/>
                </a:lnTo>
                <a:lnTo>
                  <a:pt x="1324" y="1642"/>
                </a:lnTo>
                <a:lnTo>
                  <a:pt x="1343" y="1642"/>
                </a:lnTo>
                <a:lnTo>
                  <a:pt x="1345" y="1642"/>
                </a:lnTo>
                <a:lnTo>
                  <a:pt x="1347" y="1642"/>
                </a:lnTo>
                <a:lnTo>
                  <a:pt x="1360" y="1642"/>
                </a:lnTo>
                <a:lnTo>
                  <a:pt x="1374" y="1642"/>
                </a:lnTo>
                <a:lnTo>
                  <a:pt x="1376" y="1642"/>
                </a:lnTo>
                <a:lnTo>
                  <a:pt x="1381" y="1642"/>
                </a:lnTo>
                <a:lnTo>
                  <a:pt x="1392" y="1642"/>
                </a:lnTo>
                <a:lnTo>
                  <a:pt x="1395" y="1608"/>
                </a:lnTo>
                <a:lnTo>
                  <a:pt x="1397" y="1608"/>
                </a:lnTo>
                <a:lnTo>
                  <a:pt x="1400" y="1608"/>
                </a:lnTo>
                <a:lnTo>
                  <a:pt x="1406" y="1608"/>
                </a:lnTo>
                <a:lnTo>
                  <a:pt x="1414" y="1608"/>
                </a:lnTo>
                <a:lnTo>
                  <a:pt x="1416" y="1608"/>
                </a:lnTo>
                <a:lnTo>
                  <a:pt x="1421" y="1608"/>
                </a:lnTo>
                <a:lnTo>
                  <a:pt x="1428" y="1608"/>
                </a:lnTo>
                <a:lnTo>
                  <a:pt x="1430" y="1608"/>
                </a:lnTo>
                <a:lnTo>
                  <a:pt x="1434" y="1608"/>
                </a:lnTo>
                <a:lnTo>
                  <a:pt x="1437" y="1608"/>
                </a:lnTo>
                <a:lnTo>
                  <a:pt x="1440" y="1574"/>
                </a:lnTo>
                <a:lnTo>
                  <a:pt x="1447" y="1574"/>
                </a:lnTo>
                <a:lnTo>
                  <a:pt x="1456" y="1574"/>
                </a:lnTo>
                <a:lnTo>
                  <a:pt x="1485" y="1574"/>
                </a:lnTo>
                <a:lnTo>
                  <a:pt x="1507" y="1541"/>
                </a:lnTo>
                <a:lnTo>
                  <a:pt x="1513" y="1541"/>
                </a:lnTo>
                <a:lnTo>
                  <a:pt x="1515" y="1541"/>
                </a:lnTo>
                <a:lnTo>
                  <a:pt x="1522" y="1541"/>
                </a:lnTo>
                <a:lnTo>
                  <a:pt x="1538" y="1541"/>
                </a:lnTo>
                <a:lnTo>
                  <a:pt x="1543" y="1541"/>
                </a:lnTo>
                <a:lnTo>
                  <a:pt x="1548" y="1541"/>
                </a:lnTo>
                <a:lnTo>
                  <a:pt x="1564" y="1507"/>
                </a:lnTo>
                <a:lnTo>
                  <a:pt x="1570" y="1507"/>
                </a:lnTo>
                <a:lnTo>
                  <a:pt x="1588" y="1507"/>
                </a:lnTo>
                <a:lnTo>
                  <a:pt x="1602" y="1507"/>
                </a:lnTo>
                <a:lnTo>
                  <a:pt x="1607" y="1507"/>
                </a:lnTo>
                <a:lnTo>
                  <a:pt x="1619" y="1507"/>
                </a:lnTo>
                <a:lnTo>
                  <a:pt x="1631" y="1507"/>
                </a:lnTo>
                <a:lnTo>
                  <a:pt x="1637" y="1507"/>
                </a:lnTo>
                <a:lnTo>
                  <a:pt x="1645" y="1507"/>
                </a:lnTo>
                <a:lnTo>
                  <a:pt x="1651" y="1473"/>
                </a:lnTo>
                <a:lnTo>
                  <a:pt x="1661" y="1473"/>
                </a:lnTo>
                <a:lnTo>
                  <a:pt x="1666" y="1473"/>
                </a:lnTo>
                <a:lnTo>
                  <a:pt x="1680" y="1473"/>
                </a:lnTo>
                <a:lnTo>
                  <a:pt x="1687" y="1473"/>
                </a:lnTo>
                <a:lnTo>
                  <a:pt x="1696" y="1473"/>
                </a:lnTo>
                <a:lnTo>
                  <a:pt x="1720" y="1473"/>
                </a:lnTo>
                <a:lnTo>
                  <a:pt x="1724" y="1440"/>
                </a:lnTo>
                <a:lnTo>
                  <a:pt x="1727" y="1440"/>
                </a:lnTo>
                <a:lnTo>
                  <a:pt x="1739" y="1440"/>
                </a:lnTo>
                <a:lnTo>
                  <a:pt x="1741" y="1440"/>
                </a:lnTo>
                <a:lnTo>
                  <a:pt x="1748" y="1440"/>
                </a:lnTo>
                <a:lnTo>
                  <a:pt x="1750" y="1406"/>
                </a:lnTo>
                <a:lnTo>
                  <a:pt x="1755" y="1406"/>
                </a:lnTo>
                <a:lnTo>
                  <a:pt x="1760" y="1406"/>
                </a:lnTo>
                <a:lnTo>
                  <a:pt x="1762" y="1406"/>
                </a:lnTo>
                <a:lnTo>
                  <a:pt x="1783" y="1406"/>
                </a:lnTo>
                <a:lnTo>
                  <a:pt x="1785" y="1406"/>
                </a:lnTo>
                <a:lnTo>
                  <a:pt x="1788" y="1373"/>
                </a:lnTo>
                <a:lnTo>
                  <a:pt x="1799" y="1373"/>
                </a:lnTo>
                <a:lnTo>
                  <a:pt x="1809" y="1373"/>
                </a:lnTo>
                <a:lnTo>
                  <a:pt x="1811" y="1373"/>
                </a:lnTo>
                <a:lnTo>
                  <a:pt x="1812" y="1373"/>
                </a:lnTo>
                <a:lnTo>
                  <a:pt x="1847" y="1373"/>
                </a:lnTo>
                <a:lnTo>
                  <a:pt x="1849" y="1373"/>
                </a:lnTo>
                <a:lnTo>
                  <a:pt x="1861" y="1339"/>
                </a:lnTo>
                <a:lnTo>
                  <a:pt x="1868" y="1339"/>
                </a:lnTo>
                <a:lnTo>
                  <a:pt x="1872" y="1339"/>
                </a:lnTo>
                <a:lnTo>
                  <a:pt x="1874" y="1339"/>
                </a:lnTo>
                <a:lnTo>
                  <a:pt x="1882" y="1339"/>
                </a:lnTo>
                <a:lnTo>
                  <a:pt x="1899" y="1339"/>
                </a:lnTo>
                <a:lnTo>
                  <a:pt x="1934" y="1339"/>
                </a:lnTo>
                <a:lnTo>
                  <a:pt x="1941" y="1339"/>
                </a:lnTo>
                <a:lnTo>
                  <a:pt x="1943" y="1305"/>
                </a:lnTo>
                <a:lnTo>
                  <a:pt x="1971" y="1305"/>
                </a:lnTo>
                <a:lnTo>
                  <a:pt x="1972" y="1305"/>
                </a:lnTo>
                <a:lnTo>
                  <a:pt x="1979" y="1305"/>
                </a:lnTo>
                <a:lnTo>
                  <a:pt x="1983" y="1305"/>
                </a:lnTo>
                <a:lnTo>
                  <a:pt x="1986" y="1272"/>
                </a:lnTo>
                <a:lnTo>
                  <a:pt x="1996" y="1272"/>
                </a:lnTo>
                <a:lnTo>
                  <a:pt x="2014" y="1272"/>
                </a:lnTo>
                <a:lnTo>
                  <a:pt x="2019" y="1272"/>
                </a:lnTo>
                <a:lnTo>
                  <a:pt x="2024" y="1272"/>
                </a:lnTo>
                <a:lnTo>
                  <a:pt x="2038" y="1238"/>
                </a:lnTo>
                <a:lnTo>
                  <a:pt x="2040" y="1238"/>
                </a:lnTo>
                <a:lnTo>
                  <a:pt x="2042" y="1238"/>
                </a:lnTo>
                <a:lnTo>
                  <a:pt x="2054" y="1238"/>
                </a:lnTo>
                <a:lnTo>
                  <a:pt x="2057" y="1238"/>
                </a:lnTo>
                <a:lnTo>
                  <a:pt x="2066" y="1204"/>
                </a:lnTo>
                <a:lnTo>
                  <a:pt x="2083" y="1204"/>
                </a:lnTo>
                <a:lnTo>
                  <a:pt x="2095" y="1204"/>
                </a:lnTo>
                <a:lnTo>
                  <a:pt x="2113" y="1204"/>
                </a:lnTo>
                <a:lnTo>
                  <a:pt x="2118" y="1204"/>
                </a:lnTo>
                <a:lnTo>
                  <a:pt x="2132" y="1204"/>
                </a:lnTo>
                <a:lnTo>
                  <a:pt x="2139" y="1204"/>
                </a:lnTo>
                <a:lnTo>
                  <a:pt x="2163" y="1204"/>
                </a:lnTo>
                <a:lnTo>
                  <a:pt x="2176" y="1171"/>
                </a:lnTo>
                <a:lnTo>
                  <a:pt x="2188" y="1171"/>
                </a:lnTo>
                <a:lnTo>
                  <a:pt x="2200" y="1171"/>
                </a:lnTo>
                <a:lnTo>
                  <a:pt x="2210" y="1171"/>
                </a:lnTo>
                <a:lnTo>
                  <a:pt x="2212" y="1171"/>
                </a:lnTo>
                <a:lnTo>
                  <a:pt x="2222" y="1138"/>
                </a:lnTo>
                <a:lnTo>
                  <a:pt x="2226" y="1138"/>
                </a:lnTo>
                <a:lnTo>
                  <a:pt x="2236" y="1138"/>
                </a:lnTo>
                <a:lnTo>
                  <a:pt x="2240" y="1138"/>
                </a:lnTo>
                <a:lnTo>
                  <a:pt x="2241" y="1138"/>
                </a:lnTo>
                <a:lnTo>
                  <a:pt x="2255" y="1138"/>
                </a:lnTo>
                <a:lnTo>
                  <a:pt x="2259" y="1138"/>
                </a:lnTo>
                <a:lnTo>
                  <a:pt x="2261" y="1138"/>
                </a:lnTo>
                <a:lnTo>
                  <a:pt x="2263" y="1138"/>
                </a:lnTo>
                <a:lnTo>
                  <a:pt x="2276" y="1103"/>
                </a:lnTo>
                <a:lnTo>
                  <a:pt x="2279" y="1103"/>
                </a:lnTo>
                <a:lnTo>
                  <a:pt x="2287" y="1103"/>
                </a:lnTo>
                <a:lnTo>
                  <a:pt x="2301" y="1103"/>
                </a:lnTo>
                <a:lnTo>
                  <a:pt x="2306" y="1070"/>
                </a:lnTo>
                <a:lnTo>
                  <a:pt x="2309" y="1070"/>
                </a:lnTo>
                <a:lnTo>
                  <a:pt x="2323" y="1070"/>
                </a:lnTo>
                <a:lnTo>
                  <a:pt x="2325" y="1070"/>
                </a:lnTo>
                <a:lnTo>
                  <a:pt x="2334" y="1070"/>
                </a:lnTo>
                <a:lnTo>
                  <a:pt x="2338" y="1070"/>
                </a:lnTo>
                <a:lnTo>
                  <a:pt x="2344" y="1037"/>
                </a:lnTo>
                <a:lnTo>
                  <a:pt x="2350" y="1037"/>
                </a:lnTo>
                <a:lnTo>
                  <a:pt x="2352" y="1037"/>
                </a:lnTo>
                <a:lnTo>
                  <a:pt x="2354" y="1037"/>
                </a:lnTo>
                <a:lnTo>
                  <a:pt x="2356" y="1037"/>
                </a:lnTo>
                <a:lnTo>
                  <a:pt x="2363" y="1037"/>
                </a:lnTo>
                <a:lnTo>
                  <a:pt x="2375" y="1037"/>
                </a:lnTo>
                <a:lnTo>
                  <a:pt x="2379" y="1037"/>
                </a:lnTo>
                <a:lnTo>
                  <a:pt x="2389" y="1002"/>
                </a:lnTo>
                <a:lnTo>
                  <a:pt x="2401" y="1002"/>
                </a:lnTo>
                <a:lnTo>
                  <a:pt x="2405" y="1002"/>
                </a:lnTo>
                <a:lnTo>
                  <a:pt x="2407" y="1002"/>
                </a:lnTo>
                <a:lnTo>
                  <a:pt x="2412" y="1002"/>
                </a:lnTo>
                <a:lnTo>
                  <a:pt x="2427" y="1002"/>
                </a:lnTo>
                <a:lnTo>
                  <a:pt x="2431" y="1002"/>
                </a:lnTo>
                <a:lnTo>
                  <a:pt x="2433" y="969"/>
                </a:lnTo>
                <a:lnTo>
                  <a:pt x="2435" y="969"/>
                </a:lnTo>
                <a:lnTo>
                  <a:pt x="2439" y="969"/>
                </a:lnTo>
                <a:lnTo>
                  <a:pt x="2447" y="969"/>
                </a:lnTo>
                <a:lnTo>
                  <a:pt x="2459" y="969"/>
                </a:lnTo>
                <a:lnTo>
                  <a:pt x="2469" y="969"/>
                </a:lnTo>
                <a:lnTo>
                  <a:pt x="2471" y="969"/>
                </a:lnTo>
                <a:lnTo>
                  <a:pt x="2474" y="969"/>
                </a:lnTo>
                <a:lnTo>
                  <a:pt x="2480" y="936"/>
                </a:lnTo>
                <a:lnTo>
                  <a:pt x="2497" y="936"/>
                </a:lnTo>
                <a:lnTo>
                  <a:pt x="2521" y="936"/>
                </a:lnTo>
                <a:lnTo>
                  <a:pt x="2526" y="936"/>
                </a:lnTo>
                <a:lnTo>
                  <a:pt x="2537" y="936"/>
                </a:lnTo>
                <a:lnTo>
                  <a:pt x="2544" y="903"/>
                </a:lnTo>
                <a:lnTo>
                  <a:pt x="2547" y="903"/>
                </a:lnTo>
                <a:lnTo>
                  <a:pt x="2559" y="903"/>
                </a:lnTo>
                <a:lnTo>
                  <a:pt x="2561" y="903"/>
                </a:lnTo>
                <a:lnTo>
                  <a:pt x="2570" y="903"/>
                </a:lnTo>
                <a:lnTo>
                  <a:pt x="2579" y="903"/>
                </a:lnTo>
                <a:lnTo>
                  <a:pt x="2581" y="903"/>
                </a:lnTo>
                <a:lnTo>
                  <a:pt x="2589" y="868"/>
                </a:lnTo>
                <a:lnTo>
                  <a:pt x="2591" y="868"/>
                </a:lnTo>
                <a:lnTo>
                  <a:pt x="2605" y="868"/>
                </a:lnTo>
                <a:lnTo>
                  <a:pt x="2608" y="868"/>
                </a:lnTo>
                <a:lnTo>
                  <a:pt x="2617" y="868"/>
                </a:lnTo>
                <a:lnTo>
                  <a:pt x="2619" y="868"/>
                </a:lnTo>
                <a:lnTo>
                  <a:pt x="2624" y="868"/>
                </a:lnTo>
                <a:lnTo>
                  <a:pt x="2629" y="868"/>
                </a:lnTo>
                <a:lnTo>
                  <a:pt x="2640" y="868"/>
                </a:lnTo>
                <a:lnTo>
                  <a:pt x="2652" y="868"/>
                </a:lnTo>
                <a:lnTo>
                  <a:pt x="2662" y="868"/>
                </a:lnTo>
                <a:lnTo>
                  <a:pt x="2666" y="868"/>
                </a:lnTo>
                <a:lnTo>
                  <a:pt x="2674" y="835"/>
                </a:lnTo>
                <a:lnTo>
                  <a:pt x="2690" y="835"/>
                </a:lnTo>
                <a:lnTo>
                  <a:pt x="2695" y="835"/>
                </a:lnTo>
                <a:lnTo>
                  <a:pt x="2741" y="802"/>
                </a:lnTo>
                <a:lnTo>
                  <a:pt x="2743" y="802"/>
                </a:lnTo>
                <a:lnTo>
                  <a:pt x="2759" y="802"/>
                </a:lnTo>
                <a:lnTo>
                  <a:pt x="2761" y="802"/>
                </a:lnTo>
                <a:lnTo>
                  <a:pt x="2763" y="802"/>
                </a:lnTo>
                <a:lnTo>
                  <a:pt x="2780" y="768"/>
                </a:lnTo>
                <a:lnTo>
                  <a:pt x="2787" y="768"/>
                </a:lnTo>
                <a:lnTo>
                  <a:pt x="2790" y="768"/>
                </a:lnTo>
                <a:lnTo>
                  <a:pt x="2792" y="768"/>
                </a:lnTo>
                <a:lnTo>
                  <a:pt x="2812" y="768"/>
                </a:lnTo>
                <a:lnTo>
                  <a:pt x="2818" y="768"/>
                </a:lnTo>
                <a:lnTo>
                  <a:pt x="2822" y="768"/>
                </a:lnTo>
                <a:lnTo>
                  <a:pt x="2826" y="768"/>
                </a:lnTo>
                <a:lnTo>
                  <a:pt x="2827" y="734"/>
                </a:lnTo>
                <a:lnTo>
                  <a:pt x="2841" y="734"/>
                </a:lnTo>
                <a:lnTo>
                  <a:pt x="2853" y="734"/>
                </a:lnTo>
                <a:lnTo>
                  <a:pt x="2857" y="734"/>
                </a:lnTo>
                <a:lnTo>
                  <a:pt x="2869" y="734"/>
                </a:lnTo>
                <a:lnTo>
                  <a:pt x="2879" y="734"/>
                </a:lnTo>
                <a:lnTo>
                  <a:pt x="2883" y="734"/>
                </a:lnTo>
                <a:lnTo>
                  <a:pt x="2889" y="734"/>
                </a:lnTo>
                <a:lnTo>
                  <a:pt x="2891" y="734"/>
                </a:lnTo>
                <a:lnTo>
                  <a:pt x="2893" y="734"/>
                </a:lnTo>
                <a:lnTo>
                  <a:pt x="2897" y="734"/>
                </a:lnTo>
                <a:lnTo>
                  <a:pt x="2919" y="701"/>
                </a:lnTo>
                <a:lnTo>
                  <a:pt x="2921" y="701"/>
                </a:lnTo>
                <a:lnTo>
                  <a:pt x="2926" y="701"/>
                </a:lnTo>
                <a:lnTo>
                  <a:pt x="2933" y="701"/>
                </a:lnTo>
                <a:lnTo>
                  <a:pt x="2935" y="701"/>
                </a:lnTo>
                <a:lnTo>
                  <a:pt x="2952" y="701"/>
                </a:lnTo>
                <a:lnTo>
                  <a:pt x="2962" y="701"/>
                </a:lnTo>
                <a:lnTo>
                  <a:pt x="2968" y="701"/>
                </a:lnTo>
                <a:lnTo>
                  <a:pt x="2972" y="667"/>
                </a:lnTo>
                <a:lnTo>
                  <a:pt x="2973" y="667"/>
                </a:lnTo>
                <a:lnTo>
                  <a:pt x="2980" y="667"/>
                </a:lnTo>
                <a:lnTo>
                  <a:pt x="2987" y="667"/>
                </a:lnTo>
                <a:lnTo>
                  <a:pt x="3008" y="667"/>
                </a:lnTo>
                <a:lnTo>
                  <a:pt x="3010" y="667"/>
                </a:lnTo>
                <a:lnTo>
                  <a:pt x="3031" y="667"/>
                </a:lnTo>
                <a:lnTo>
                  <a:pt x="3034" y="667"/>
                </a:lnTo>
                <a:lnTo>
                  <a:pt x="3035" y="633"/>
                </a:lnTo>
                <a:lnTo>
                  <a:pt x="3039" y="633"/>
                </a:lnTo>
                <a:lnTo>
                  <a:pt x="3047" y="633"/>
                </a:lnTo>
                <a:lnTo>
                  <a:pt x="3049" y="633"/>
                </a:lnTo>
                <a:lnTo>
                  <a:pt x="3055" y="633"/>
                </a:lnTo>
                <a:lnTo>
                  <a:pt x="3060" y="633"/>
                </a:lnTo>
                <a:lnTo>
                  <a:pt x="3067" y="633"/>
                </a:lnTo>
                <a:lnTo>
                  <a:pt x="3071" y="633"/>
                </a:lnTo>
                <a:lnTo>
                  <a:pt x="3083" y="633"/>
                </a:lnTo>
                <a:lnTo>
                  <a:pt x="3114" y="633"/>
                </a:lnTo>
                <a:lnTo>
                  <a:pt x="3142" y="633"/>
                </a:lnTo>
                <a:lnTo>
                  <a:pt x="3145" y="600"/>
                </a:lnTo>
                <a:lnTo>
                  <a:pt x="3150" y="600"/>
                </a:lnTo>
                <a:lnTo>
                  <a:pt x="3156" y="600"/>
                </a:lnTo>
                <a:lnTo>
                  <a:pt x="3178" y="600"/>
                </a:lnTo>
                <a:lnTo>
                  <a:pt x="3183" y="600"/>
                </a:lnTo>
                <a:lnTo>
                  <a:pt x="3189" y="566"/>
                </a:lnTo>
                <a:lnTo>
                  <a:pt x="3209" y="566"/>
                </a:lnTo>
                <a:lnTo>
                  <a:pt x="3213" y="566"/>
                </a:lnTo>
                <a:lnTo>
                  <a:pt x="3221" y="566"/>
                </a:lnTo>
                <a:lnTo>
                  <a:pt x="3225" y="566"/>
                </a:lnTo>
                <a:lnTo>
                  <a:pt x="3229" y="566"/>
                </a:lnTo>
                <a:lnTo>
                  <a:pt x="3254" y="566"/>
                </a:lnTo>
                <a:lnTo>
                  <a:pt x="3258" y="533"/>
                </a:lnTo>
                <a:lnTo>
                  <a:pt x="3270" y="533"/>
                </a:lnTo>
                <a:lnTo>
                  <a:pt x="3274" y="533"/>
                </a:lnTo>
                <a:lnTo>
                  <a:pt x="3279" y="533"/>
                </a:lnTo>
                <a:lnTo>
                  <a:pt x="3280" y="533"/>
                </a:lnTo>
                <a:lnTo>
                  <a:pt x="3288" y="533"/>
                </a:lnTo>
                <a:lnTo>
                  <a:pt x="3296" y="533"/>
                </a:lnTo>
                <a:lnTo>
                  <a:pt x="3300" y="533"/>
                </a:lnTo>
                <a:lnTo>
                  <a:pt x="3308" y="533"/>
                </a:lnTo>
                <a:lnTo>
                  <a:pt x="3314" y="533"/>
                </a:lnTo>
                <a:lnTo>
                  <a:pt x="3315" y="499"/>
                </a:lnTo>
                <a:lnTo>
                  <a:pt x="3345" y="499"/>
                </a:lnTo>
                <a:lnTo>
                  <a:pt x="3363" y="465"/>
                </a:lnTo>
                <a:lnTo>
                  <a:pt x="3373" y="465"/>
                </a:lnTo>
                <a:lnTo>
                  <a:pt x="3385" y="465"/>
                </a:lnTo>
                <a:lnTo>
                  <a:pt x="3387" y="432"/>
                </a:lnTo>
                <a:lnTo>
                  <a:pt x="3390" y="432"/>
                </a:lnTo>
                <a:lnTo>
                  <a:pt x="3397" y="432"/>
                </a:lnTo>
                <a:lnTo>
                  <a:pt x="3408" y="398"/>
                </a:lnTo>
                <a:lnTo>
                  <a:pt x="3411" y="398"/>
                </a:lnTo>
                <a:lnTo>
                  <a:pt x="3416" y="398"/>
                </a:lnTo>
                <a:lnTo>
                  <a:pt x="3420" y="398"/>
                </a:lnTo>
                <a:lnTo>
                  <a:pt x="3426" y="398"/>
                </a:lnTo>
                <a:lnTo>
                  <a:pt x="3440" y="398"/>
                </a:lnTo>
                <a:lnTo>
                  <a:pt x="3442" y="364"/>
                </a:lnTo>
                <a:lnTo>
                  <a:pt x="3458" y="364"/>
                </a:lnTo>
                <a:lnTo>
                  <a:pt x="3468" y="364"/>
                </a:lnTo>
                <a:lnTo>
                  <a:pt x="3491" y="331"/>
                </a:lnTo>
                <a:lnTo>
                  <a:pt x="3496" y="298"/>
                </a:lnTo>
                <a:lnTo>
                  <a:pt x="3503" y="298"/>
                </a:lnTo>
                <a:lnTo>
                  <a:pt x="3525" y="298"/>
                </a:lnTo>
                <a:lnTo>
                  <a:pt x="3529" y="263"/>
                </a:lnTo>
                <a:lnTo>
                  <a:pt x="3536" y="263"/>
                </a:lnTo>
                <a:lnTo>
                  <a:pt x="3571" y="263"/>
                </a:lnTo>
                <a:lnTo>
                  <a:pt x="3578" y="230"/>
                </a:lnTo>
                <a:lnTo>
                  <a:pt x="3594" y="230"/>
                </a:lnTo>
                <a:lnTo>
                  <a:pt x="3606" y="230"/>
                </a:lnTo>
                <a:lnTo>
                  <a:pt x="3623" y="230"/>
                </a:lnTo>
                <a:lnTo>
                  <a:pt x="3649" y="230"/>
                </a:lnTo>
                <a:lnTo>
                  <a:pt x="3658" y="230"/>
                </a:lnTo>
                <a:lnTo>
                  <a:pt x="3663" y="197"/>
                </a:lnTo>
                <a:lnTo>
                  <a:pt x="3681" y="197"/>
                </a:lnTo>
                <a:lnTo>
                  <a:pt x="3687" y="197"/>
                </a:lnTo>
                <a:lnTo>
                  <a:pt x="3708" y="197"/>
                </a:lnTo>
                <a:lnTo>
                  <a:pt x="3746" y="162"/>
                </a:lnTo>
                <a:lnTo>
                  <a:pt x="3748" y="129"/>
                </a:lnTo>
                <a:lnTo>
                  <a:pt x="3778" y="129"/>
                </a:lnTo>
                <a:lnTo>
                  <a:pt x="3819" y="62"/>
                </a:lnTo>
                <a:lnTo>
                  <a:pt x="3849" y="28"/>
                </a:lnTo>
                <a:lnTo>
                  <a:pt x="3870" y="28"/>
                </a:lnTo>
                <a:lnTo>
                  <a:pt x="3908" y="0"/>
                </a:lnTo>
              </a:path>
            </a:pathLst>
          </a:custGeom>
          <a:noFill/>
          <a:ln w="42863">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7690" name="Freeform 633"/>
          <p:cNvSpPr>
            <a:spLocks/>
          </p:cNvSpPr>
          <p:nvPr/>
        </p:nvSpPr>
        <p:spPr bwMode="auto">
          <a:xfrm>
            <a:off x="2931497" y="1381552"/>
            <a:ext cx="9525" cy="4576763"/>
          </a:xfrm>
          <a:custGeom>
            <a:avLst/>
            <a:gdLst>
              <a:gd name="T0" fmla="*/ 0 w 5"/>
              <a:gd name="T1" fmla="*/ 2147483646 h 2690"/>
              <a:gd name="T2" fmla="*/ 2147483646 w 5"/>
              <a:gd name="T3" fmla="*/ 2147483646 h 2690"/>
              <a:gd name="T4" fmla="*/ 2147483646 w 5"/>
              <a:gd name="T5" fmla="*/ 2147483646 h 2690"/>
              <a:gd name="T6" fmla="*/ 0 w 5"/>
              <a:gd name="T7" fmla="*/ 0 h 2690"/>
              <a:gd name="T8" fmla="*/ 0 w 5"/>
              <a:gd name="T9" fmla="*/ 2147483646 h 2690"/>
              <a:gd name="T10" fmla="*/ 0 60000 65536"/>
              <a:gd name="T11" fmla="*/ 0 60000 65536"/>
              <a:gd name="T12" fmla="*/ 0 60000 65536"/>
              <a:gd name="T13" fmla="*/ 0 60000 65536"/>
              <a:gd name="T14" fmla="*/ 0 60000 65536"/>
              <a:gd name="T15" fmla="*/ 0 w 5"/>
              <a:gd name="T16" fmla="*/ 0 h 2690"/>
              <a:gd name="T17" fmla="*/ 5 w 5"/>
              <a:gd name="T18" fmla="*/ 2690 h 2690"/>
            </a:gdLst>
            <a:ahLst/>
            <a:cxnLst>
              <a:cxn ang="T10">
                <a:pos x="T0" y="T1"/>
              </a:cxn>
              <a:cxn ang="T11">
                <a:pos x="T2" y="T3"/>
              </a:cxn>
              <a:cxn ang="T12">
                <a:pos x="T4" y="T5"/>
              </a:cxn>
              <a:cxn ang="T13">
                <a:pos x="T6" y="T7"/>
              </a:cxn>
              <a:cxn ang="T14">
                <a:pos x="T8" y="T9"/>
              </a:cxn>
            </a:cxnLst>
            <a:rect l="T15" t="T16" r="T17" b="T18"/>
            <a:pathLst>
              <a:path w="5" h="2690">
                <a:moveTo>
                  <a:pt x="0" y="2689"/>
                </a:moveTo>
                <a:lnTo>
                  <a:pt x="5" y="2690"/>
                </a:lnTo>
                <a:lnTo>
                  <a:pt x="5" y="1"/>
                </a:lnTo>
                <a:lnTo>
                  <a:pt x="0" y="0"/>
                </a:lnTo>
                <a:lnTo>
                  <a:pt x="0" y="2689"/>
                </a:lnTo>
                <a:close/>
              </a:path>
            </a:pathLst>
          </a:custGeom>
          <a:solidFill>
            <a:schemeClr val="tx1"/>
          </a:solidFill>
          <a:ln w="0">
            <a:solidFill>
              <a:schemeClr val="tx1"/>
            </a:solidFill>
            <a:round/>
            <a:headEnd/>
            <a:tailEnd/>
          </a:ln>
        </p:spPr>
        <p:txBody>
          <a:bodyPr/>
          <a:lstStyle/>
          <a:p>
            <a:endParaRPr lang="fr-FR"/>
          </a:p>
        </p:txBody>
      </p:sp>
      <p:sp>
        <p:nvSpPr>
          <p:cNvPr id="27691" name="Freeform 634"/>
          <p:cNvSpPr>
            <a:spLocks/>
          </p:cNvSpPr>
          <p:nvPr/>
        </p:nvSpPr>
        <p:spPr bwMode="auto">
          <a:xfrm>
            <a:off x="2936875" y="5122864"/>
            <a:ext cx="58738" cy="3175"/>
          </a:xfrm>
          <a:custGeom>
            <a:avLst/>
            <a:gdLst>
              <a:gd name="T0" fmla="*/ 2147483646 w 40"/>
              <a:gd name="T1" fmla="*/ 2147483646 h 2"/>
              <a:gd name="T2" fmla="*/ 2147483646 w 40"/>
              <a:gd name="T3" fmla="*/ 0 h 2"/>
              <a:gd name="T4" fmla="*/ 0 w 40"/>
              <a:gd name="T5" fmla="*/ 0 h 2"/>
              <a:gd name="T6" fmla="*/ 2147483646 w 40"/>
              <a:gd name="T7" fmla="*/ 2147483646 h 2"/>
              <a:gd name="T8" fmla="*/ 2147483646 w 40"/>
              <a:gd name="T9" fmla="*/ 2147483646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chemeClr val="tx1"/>
          </a:solidFill>
          <a:ln w="0">
            <a:solidFill>
              <a:schemeClr val="tx1"/>
            </a:solidFill>
            <a:round/>
            <a:headEnd/>
            <a:tailEnd/>
          </a:ln>
        </p:spPr>
        <p:txBody>
          <a:bodyPr/>
          <a:lstStyle/>
          <a:p>
            <a:endParaRPr lang="fr-FR"/>
          </a:p>
        </p:txBody>
      </p:sp>
      <p:sp>
        <p:nvSpPr>
          <p:cNvPr id="27692" name="Freeform 635"/>
          <p:cNvSpPr>
            <a:spLocks/>
          </p:cNvSpPr>
          <p:nvPr/>
        </p:nvSpPr>
        <p:spPr bwMode="auto">
          <a:xfrm>
            <a:off x="2936875" y="4549776"/>
            <a:ext cx="58738" cy="3175"/>
          </a:xfrm>
          <a:custGeom>
            <a:avLst/>
            <a:gdLst>
              <a:gd name="T0" fmla="*/ 2147483646 w 40"/>
              <a:gd name="T1" fmla="*/ 2147483646 h 2"/>
              <a:gd name="T2" fmla="*/ 2147483646 w 40"/>
              <a:gd name="T3" fmla="*/ 0 h 2"/>
              <a:gd name="T4" fmla="*/ 0 w 40"/>
              <a:gd name="T5" fmla="*/ 0 h 2"/>
              <a:gd name="T6" fmla="*/ 2147483646 w 40"/>
              <a:gd name="T7" fmla="*/ 2147483646 h 2"/>
              <a:gd name="T8" fmla="*/ 2147483646 w 40"/>
              <a:gd name="T9" fmla="*/ 2147483646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chemeClr val="tx1"/>
          </a:solidFill>
          <a:ln w="0">
            <a:solidFill>
              <a:schemeClr val="tx1"/>
            </a:solidFill>
            <a:round/>
            <a:headEnd/>
            <a:tailEnd/>
          </a:ln>
        </p:spPr>
        <p:txBody>
          <a:bodyPr/>
          <a:lstStyle/>
          <a:p>
            <a:endParaRPr lang="fr-FR"/>
          </a:p>
        </p:txBody>
      </p:sp>
      <p:sp>
        <p:nvSpPr>
          <p:cNvPr id="27693" name="Freeform 636"/>
          <p:cNvSpPr>
            <a:spLocks/>
          </p:cNvSpPr>
          <p:nvPr/>
        </p:nvSpPr>
        <p:spPr bwMode="auto">
          <a:xfrm>
            <a:off x="2936875" y="3979864"/>
            <a:ext cx="58738" cy="3175"/>
          </a:xfrm>
          <a:custGeom>
            <a:avLst/>
            <a:gdLst>
              <a:gd name="T0" fmla="*/ 2147483646 w 40"/>
              <a:gd name="T1" fmla="*/ 2147483646 h 2"/>
              <a:gd name="T2" fmla="*/ 2147483646 w 40"/>
              <a:gd name="T3" fmla="*/ 0 h 2"/>
              <a:gd name="T4" fmla="*/ 0 w 40"/>
              <a:gd name="T5" fmla="*/ 0 h 2"/>
              <a:gd name="T6" fmla="*/ 2147483646 w 40"/>
              <a:gd name="T7" fmla="*/ 2147483646 h 2"/>
              <a:gd name="T8" fmla="*/ 2147483646 w 40"/>
              <a:gd name="T9" fmla="*/ 2147483646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chemeClr val="tx1"/>
          </a:solidFill>
          <a:ln w="0">
            <a:solidFill>
              <a:schemeClr val="tx1"/>
            </a:solidFill>
            <a:round/>
            <a:headEnd/>
            <a:tailEnd/>
          </a:ln>
        </p:spPr>
        <p:txBody>
          <a:bodyPr/>
          <a:lstStyle/>
          <a:p>
            <a:endParaRPr lang="fr-FR"/>
          </a:p>
        </p:txBody>
      </p:sp>
      <p:sp>
        <p:nvSpPr>
          <p:cNvPr id="27694" name="Freeform 637"/>
          <p:cNvSpPr>
            <a:spLocks/>
          </p:cNvSpPr>
          <p:nvPr/>
        </p:nvSpPr>
        <p:spPr bwMode="auto">
          <a:xfrm>
            <a:off x="2936875" y="3406776"/>
            <a:ext cx="58738" cy="4763"/>
          </a:xfrm>
          <a:custGeom>
            <a:avLst/>
            <a:gdLst>
              <a:gd name="T0" fmla="*/ 2147483646 w 40"/>
              <a:gd name="T1" fmla="*/ 2147483646 h 2"/>
              <a:gd name="T2" fmla="*/ 2147483646 w 40"/>
              <a:gd name="T3" fmla="*/ 0 h 2"/>
              <a:gd name="T4" fmla="*/ 0 w 40"/>
              <a:gd name="T5" fmla="*/ 0 h 2"/>
              <a:gd name="T6" fmla="*/ 2147483646 w 40"/>
              <a:gd name="T7" fmla="*/ 2147483646 h 2"/>
              <a:gd name="T8" fmla="*/ 2147483646 w 40"/>
              <a:gd name="T9" fmla="*/ 2147483646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chemeClr val="tx1"/>
          </a:solidFill>
          <a:ln w="0">
            <a:solidFill>
              <a:schemeClr val="tx1"/>
            </a:solidFill>
            <a:round/>
            <a:headEnd/>
            <a:tailEnd/>
          </a:ln>
        </p:spPr>
        <p:txBody>
          <a:bodyPr/>
          <a:lstStyle/>
          <a:p>
            <a:endParaRPr lang="fr-FR"/>
          </a:p>
        </p:txBody>
      </p:sp>
      <p:sp>
        <p:nvSpPr>
          <p:cNvPr id="27695" name="Freeform 638"/>
          <p:cNvSpPr>
            <a:spLocks/>
          </p:cNvSpPr>
          <p:nvPr/>
        </p:nvSpPr>
        <p:spPr bwMode="auto">
          <a:xfrm>
            <a:off x="2936875" y="2835276"/>
            <a:ext cx="58738" cy="4763"/>
          </a:xfrm>
          <a:custGeom>
            <a:avLst/>
            <a:gdLst>
              <a:gd name="T0" fmla="*/ 2147483646 w 40"/>
              <a:gd name="T1" fmla="*/ 2147483646 h 2"/>
              <a:gd name="T2" fmla="*/ 2147483646 w 40"/>
              <a:gd name="T3" fmla="*/ 0 h 2"/>
              <a:gd name="T4" fmla="*/ 0 w 40"/>
              <a:gd name="T5" fmla="*/ 0 h 2"/>
              <a:gd name="T6" fmla="*/ 2147483646 w 40"/>
              <a:gd name="T7" fmla="*/ 2147483646 h 2"/>
              <a:gd name="T8" fmla="*/ 2147483646 w 40"/>
              <a:gd name="T9" fmla="*/ 2147483646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chemeClr val="tx1"/>
          </a:solidFill>
          <a:ln w="0">
            <a:solidFill>
              <a:schemeClr val="tx1"/>
            </a:solidFill>
            <a:round/>
            <a:headEnd/>
            <a:tailEnd/>
          </a:ln>
        </p:spPr>
        <p:txBody>
          <a:bodyPr/>
          <a:lstStyle/>
          <a:p>
            <a:endParaRPr lang="fr-FR"/>
          </a:p>
        </p:txBody>
      </p:sp>
      <p:sp>
        <p:nvSpPr>
          <p:cNvPr id="27696" name="Freeform 639"/>
          <p:cNvSpPr>
            <a:spLocks/>
          </p:cNvSpPr>
          <p:nvPr/>
        </p:nvSpPr>
        <p:spPr bwMode="auto">
          <a:xfrm>
            <a:off x="2936875" y="2262188"/>
            <a:ext cx="58738" cy="4762"/>
          </a:xfrm>
          <a:custGeom>
            <a:avLst/>
            <a:gdLst>
              <a:gd name="T0" fmla="*/ 2147483646 w 40"/>
              <a:gd name="T1" fmla="*/ 2147483646 h 3"/>
              <a:gd name="T2" fmla="*/ 2147483646 w 40"/>
              <a:gd name="T3" fmla="*/ 0 h 3"/>
              <a:gd name="T4" fmla="*/ 0 w 40"/>
              <a:gd name="T5" fmla="*/ 0 h 3"/>
              <a:gd name="T6" fmla="*/ 2147483646 w 40"/>
              <a:gd name="T7" fmla="*/ 2147483646 h 3"/>
              <a:gd name="T8" fmla="*/ 2147483646 w 40"/>
              <a:gd name="T9" fmla="*/ 2147483646 h 3"/>
              <a:gd name="T10" fmla="*/ 0 60000 65536"/>
              <a:gd name="T11" fmla="*/ 0 60000 65536"/>
              <a:gd name="T12" fmla="*/ 0 60000 65536"/>
              <a:gd name="T13" fmla="*/ 0 60000 65536"/>
              <a:gd name="T14" fmla="*/ 0 60000 65536"/>
              <a:gd name="T15" fmla="*/ 0 w 40"/>
              <a:gd name="T16" fmla="*/ 0 h 3"/>
              <a:gd name="T17" fmla="*/ 40 w 40"/>
              <a:gd name="T18" fmla="*/ 3 h 3"/>
            </a:gdLst>
            <a:ahLst/>
            <a:cxnLst>
              <a:cxn ang="T10">
                <a:pos x="T0" y="T1"/>
              </a:cxn>
              <a:cxn ang="T11">
                <a:pos x="T2" y="T3"/>
              </a:cxn>
              <a:cxn ang="T12">
                <a:pos x="T4" y="T5"/>
              </a:cxn>
              <a:cxn ang="T13">
                <a:pos x="T6" y="T7"/>
              </a:cxn>
              <a:cxn ang="T14">
                <a:pos x="T8" y="T9"/>
              </a:cxn>
            </a:cxnLst>
            <a:rect l="T15" t="T16" r="T17" b="T18"/>
            <a:pathLst>
              <a:path w="40" h="3">
                <a:moveTo>
                  <a:pt x="40" y="3"/>
                </a:moveTo>
                <a:lnTo>
                  <a:pt x="39" y="0"/>
                </a:lnTo>
                <a:lnTo>
                  <a:pt x="0" y="0"/>
                </a:lnTo>
                <a:lnTo>
                  <a:pt x="1" y="3"/>
                </a:lnTo>
                <a:lnTo>
                  <a:pt x="40" y="3"/>
                </a:lnTo>
                <a:close/>
              </a:path>
            </a:pathLst>
          </a:custGeom>
          <a:solidFill>
            <a:schemeClr val="tx1"/>
          </a:solidFill>
          <a:ln w="0">
            <a:solidFill>
              <a:schemeClr val="tx1"/>
            </a:solidFill>
            <a:round/>
            <a:headEnd/>
            <a:tailEnd/>
          </a:ln>
        </p:spPr>
        <p:txBody>
          <a:bodyPr/>
          <a:lstStyle/>
          <a:p>
            <a:endParaRPr lang="fr-FR"/>
          </a:p>
        </p:txBody>
      </p:sp>
      <p:sp>
        <p:nvSpPr>
          <p:cNvPr id="27697" name="Freeform 640"/>
          <p:cNvSpPr>
            <a:spLocks/>
          </p:cNvSpPr>
          <p:nvPr/>
        </p:nvSpPr>
        <p:spPr bwMode="auto">
          <a:xfrm>
            <a:off x="2936875" y="1690689"/>
            <a:ext cx="58738" cy="3175"/>
          </a:xfrm>
          <a:custGeom>
            <a:avLst/>
            <a:gdLst>
              <a:gd name="T0" fmla="*/ 2147483646 w 40"/>
              <a:gd name="T1" fmla="*/ 2147483646 h 2"/>
              <a:gd name="T2" fmla="*/ 2147483646 w 40"/>
              <a:gd name="T3" fmla="*/ 0 h 2"/>
              <a:gd name="T4" fmla="*/ 0 w 40"/>
              <a:gd name="T5" fmla="*/ 0 h 2"/>
              <a:gd name="T6" fmla="*/ 2147483646 w 40"/>
              <a:gd name="T7" fmla="*/ 2147483646 h 2"/>
              <a:gd name="T8" fmla="*/ 2147483646 w 40"/>
              <a:gd name="T9" fmla="*/ 2147483646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chemeClr val="tx1"/>
          </a:solidFill>
          <a:ln w="0">
            <a:solidFill>
              <a:schemeClr val="tx1"/>
            </a:solidFill>
            <a:round/>
            <a:headEnd/>
            <a:tailEnd/>
          </a:ln>
        </p:spPr>
        <p:txBody>
          <a:bodyPr/>
          <a:lstStyle/>
          <a:p>
            <a:endParaRPr lang="fr-FR"/>
          </a:p>
        </p:txBody>
      </p:sp>
      <p:sp>
        <p:nvSpPr>
          <p:cNvPr id="27698" name="Freeform 641"/>
          <p:cNvSpPr>
            <a:spLocks/>
          </p:cNvSpPr>
          <p:nvPr/>
        </p:nvSpPr>
        <p:spPr bwMode="auto">
          <a:xfrm>
            <a:off x="2936875" y="1119189"/>
            <a:ext cx="58738" cy="3175"/>
          </a:xfrm>
          <a:custGeom>
            <a:avLst/>
            <a:gdLst>
              <a:gd name="T0" fmla="*/ 2147483646 w 40"/>
              <a:gd name="T1" fmla="*/ 2147483646 h 2"/>
              <a:gd name="T2" fmla="*/ 2147483646 w 40"/>
              <a:gd name="T3" fmla="*/ 0 h 2"/>
              <a:gd name="T4" fmla="*/ 0 w 40"/>
              <a:gd name="T5" fmla="*/ 0 h 2"/>
              <a:gd name="T6" fmla="*/ 2147483646 w 40"/>
              <a:gd name="T7" fmla="*/ 2147483646 h 2"/>
              <a:gd name="T8" fmla="*/ 2147483646 w 40"/>
              <a:gd name="T9" fmla="*/ 2147483646 h 2"/>
              <a:gd name="T10" fmla="*/ 0 60000 65536"/>
              <a:gd name="T11" fmla="*/ 0 60000 65536"/>
              <a:gd name="T12" fmla="*/ 0 60000 65536"/>
              <a:gd name="T13" fmla="*/ 0 60000 65536"/>
              <a:gd name="T14" fmla="*/ 0 60000 65536"/>
              <a:gd name="T15" fmla="*/ 0 w 40"/>
              <a:gd name="T16" fmla="*/ 0 h 2"/>
              <a:gd name="T17" fmla="*/ 40 w 40"/>
              <a:gd name="T18" fmla="*/ 2 h 2"/>
            </a:gdLst>
            <a:ahLst/>
            <a:cxnLst>
              <a:cxn ang="T10">
                <a:pos x="T0" y="T1"/>
              </a:cxn>
              <a:cxn ang="T11">
                <a:pos x="T2" y="T3"/>
              </a:cxn>
              <a:cxn ang="T12">
                <a:pos x="T4" y="T5"/>
              </a:cxn>
              <a:cxn ang="T13">
                <a:pos x="T6" y="T7"/>
              </a:cxn>
              <a:cxn ang="T14">
                <a:pos x="T8" y="T9"/>
              </a:cxn>
            </a:cxnLst>
            <a:rect l="T15" t="T16" r="T17" b="T18"/>
            <a:pathLst>
              <a:path w="40" h="2">
                <a:moveTo>
                  <a:pt x="40" y="2"/>
                </a:moveTo>
                <a:lnTo>
                  <a:pt x="39" y="0"/>
                </a:lnTo>
                <a:lnTo>
                  <a:pt x="0" y="0"/>
                </a:lnTo>
                <a:lnTo>
                  <a:pt x="1" y="2"/>
                </a:lnTo>
                <a:lnTo>
                  <a:pt x="40" y="2"/>
                </a:lnTo>
                <a:close/>
              </a:path>
            </a:pathLst>
          </a:custGeom>
          <a:solidFill>
            <a:schemeClr val="tx1"/>
          </a:solidFill>
          <a:ln w="0">
            <a:solidFill>
              <a:schemeClr val="tx1"/>
            </a:solidFill>
            <a:round/>
            <a:headEnd/>
            <a:tailEnd/>
          </a:ln>
        </p:spPr>
        <p:txBody>
          <a:bodyPr/>
          <a:lstStyle/>
          <a:p>
            <a:endParaRPr lang="fr-FR"/>
          </a:p>
        </p:txBody>
      </p:sp>
      <p:sp>
        <p:nvSpPr>
          <p:cNvPr id="27699" name="Line 642"/>
          <p:cNvSpPr>
            <a:spLocks noChangeShapeType="1"/>
          </p:cNvSpPr>
          <p:nvPr/>
        </p:nvSpPr>
        <p:spPr bwMode="auto">
          <a:xfrm flipH="1">
            <a:off x="2936875" y="5411789"/>
            <a:ext cx="26988"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00" name="Line 643"/>
          <p:cNvSpPr>
            <a:spLocks noChangeShapeType="1"/>
          </p:cNvSpPr>
          <p:nvPr/>
        </p:nvSpPr>
        <p:spPr bwMode="auto">
          <a:xfrm flipH="1">
            <a:off x="2936875" y="4840289"/>
            <a:ext cx="26988"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01" name="Line 644"/>
          <p:cNvSpPr>
            <a:spLocks noChangeShapeType="1"/>
          </p:cNvSpPr>
          <p:nvPr/>
        </p:nvSpPr>
        <p:spPr bwMode="auto">
          <a:xfrm flipH="1">
            <a:off x="2936875" y="4268789"/>
            <a:ext cx="26988"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02" name="Line 645"/>
          <p:cNvSpPr>
            <a:spLocks noChangeShapeType="1"/>
          </p:cNvSpPr>
          <p:nvPr/>
        </p:nvSpPr>
        <p:spPr bwMode="auto">
          <a:xfrm flipH="1">
            <a:off x="2936875" y="3697289"/>
            <a:ext cx="26988"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03" name="Line 646"/>
          <p:cNvSpPr>
            <a:spLocks noChangeShapeType="1"/>
          </p:cNvSpPr>
          <p:nvPr/>
        </p:nvSpPr>
        <p:spPr bwMode="auto">
          <a:xfrm flipH="1">
            <a:off x="2936875" y="3122614"/>
            <a:ext cx="26988" cy="317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04" name="Line 647"/>
          <p:cNvSpPr>
            <a:spLocks noChangeShapeType="1"/>
          </p:cNvSpPr>
          <p:nvPr/>
        </p:nvSpPr>
        <p:spPr bwMode="auto">
          <a:xfrm flipH="1" flipV="1">
            <a:off x="2936875" y="2555876"/>
            <a:ext cx="36594" cy="175586"/>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05" name="Line 648"/>
          <p:cNvSpPr>
            <a:spLocks noChangeShapeType="1"/>
          </p:cNvSpPr>
          <p:nvPr/>
        </p:nvSpPr>
        <p:spPr bwMode="auto">
          <a:xfrm flipH="1">
            <a:off x="2936875" y="1981200"/>
            <a:ext cx="26988" cy="1588"/>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06" name="Line 649"/>
          <p:cNvSpPr>
            <a:spLocks noChangeShapeType="1"/>
          </p:cNvSpPr>
          <p:nvPr/>
        </p:nvSpPr>
        <p:spPr bwMode="auto">
          <a:xfrm flipH="1">
            <a:off x="2936875" y="1409700"/>
            <a:ext cx="26988" cy="1588"/>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07" name="Rectangle 718"/>
          <p:cNvSpPr>
            <a:spLocks noChangeArrowheads="1"/>
          </p:cNvSpPr>
          <p:nvPr/>
        </p:nvSpPr>
        <p:spPr bwMode="auto">
          <a:xfrm>
            <a:off x="2851150" y="5762626"/>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0</a:t>
            </a:r>
          </a:p>
        </p:txBody>
      </p:sp>
      <p:sp>
        <p:nvSpPr>
          <p:cNvPr id="27708" name="Rectangle 719"/>
          <p:cNvSpPr>
            <a:spLocks noChangeArrowheads="1"/>
          </p:cNvSpPr>
          <p:nvPr/>
        </p:nvSpPr>
        <p:spPr bwMode="auto">
          <a:xfrm>
            <a:off x="3455988" y="5762626"/>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6</a:t>
            </a:r>
          </a:p>
        </p:txBody>
      </p:sp>
      <p:sp>
        <p:nvSpPr>
          <p:cNvPr id="27709" name="Rectangle 720"/>
          <p:cNvSpPr>
            <a:spLocks noChangeArrowheads="1"/>
          </p:cNvSpPr>
          <p:nvPr/>
        </p:nvSpPr>
        <p:spPr bwMode="auto">
          <a:xfrm>
            <a:off x="4032250" y="576262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12</a:t>
            </a:r>
          </a:p>
        </p:txBody>
      </p:sp>
      <p:sp>
        <p:nvSpPr>
          <p:cNvPr id="27710" name="Rectangle 721"/>
          <p:cNvSpPr>
            <a:spLocks noChangeArrowheads="1"/>
          </p:cNvSpPr>
          <p:nvPr/>
        </p:nvSpPr>
        <p:spPr bwMode="auto">
          <a:xfrm>
            <a:off x="4678363" y="576262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18</a:t>
            </a:r>
          </a:p>
        </p:txBody>
      </p:sp>
      <p:sp>
        <p:nvSpPr>
          <p:cNvPr id="27711" name="Rectangle 722"/>
          <p:cNvSpPr>
            <a:spLocks noChangeArrowheads="1"/>
          </p:cNvSpPr>
          <p:nvPr/>
        </p:nvSpPr>
        <p:spPr bwMode="auto">
          <a:xfrm>
            <a:off x="5303838" y="576262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24</a:t>
            </a:r>
          </a:p>
        </p:txBody>
      </p:sp>
      <p:sp>
        <p:nvSpPr>
          <p:cNvPr id="27712" name="Rectangle 723"/>
          <p:cNvSpPr>
            <a:spLocks noChangeArrowheads="1"/>
          </p:cNvSpPr>
          <p:nvPr/>
        </p:nvSpPr>
        <p:spPr bwMode="auto">
          <a:xfrm>
            <a:off x="6556375" y="576262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36</a:t>
            </a:r>
          </a:p>
        </p:txBody>
      </p:sp>
      <p:sp>
        <p:nvSpPr>
          <p:cNvPr id="27713" name="Rectangle 724"/>
          <p:cNvSpPr>
            <a:spLocks noChangeArrowheads="1"/>
          </p:cNvSpPr>
          <p:nvPr/>
        </p:nvSpPr>
        <p:spPr bwMode="auto">
          <a:xfrm>
            <a:off x="7191375" y="576262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42</a:t>
            </a:r>
          </a:p>
        </p:txBody>
      </p:sp>
      <p:sp>
        <p:nvSpPr>
          <p:cNvPr id="27714" name="Rectangle 725"/>
          <p:cNvSpPr>
            <a:spLocks noChangeArrowheads="1"/>
          </p:cNvSpPr>
          <p:nvPr/>
        </p:nvSpPr>
        <p:spPr bwMode="auto">
          <a:xfrm>
            <a:off x="7808913" y="576262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48</a:t>
            </a:r>
          </a:p>
        </p:txBody>
      </p:sp>
      <p:sp>
        <p:nvSpPr>
          <p:cNvPr id="27715" name="Rectangle 726"/>
          <p:cNvSpPr>
            <a:spLocks noChangeArrowheads="1"/>
          </p:cNvSpPr>
          <p:nvPr/>
        </p:nvSpPr>
        <p:spPr bwMode="auto">
          <a:xfrm>
            <a:off x="8445500" y="576262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54</a:t>
            </a:r>
          </a:p>
        </p:txBody>
      </p:sp>
      <p:sp>
        <p:nvSpPr>
          <p:cNvPr id="27716" name="Rectangle 727"/>
          <p:cNvSpPr>
            <a:spLocks noChangeArrowheads="1"/>
          </p:cNvSpPr>
          <p:nvPr/>
        </p:nvSpPr>
        <p:spPr bwMode="auto">
          <a:xfrm>
            <a:off x="9070975" y="576262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60</a:t>
            </a:r>
          </a:p>
        </p:txBody>
      </p:sp>
      <p:sp>
        <p:nvSpPr>
          <p:cNvPr id="27717" name="Rectangle 728"/>
          <p:cNvSpPr>
            <a:spLocks noChangeArrowheads="1"/>
          </p:cNvSpPr>
          <p:nvPr/>
        </p:nvSpPr>
        <p:spPr bwMode="auto">
          <a:xfrm>
            <a:off x="9702800" y="5762626"/>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66</a:t>
            </a:r>
          </a:p>
        </p:txBody>
      </p:sp>
      <p:sp>
        <p:nvSpPr>
          <p:cNvPr id="27718" name="Rectangle 729"/>
          <p:cNvSpPr>
            <a:spLocks noChangeArrowheads="1"/>
          </p:cNvSpPr>
          <p:nvPr/>
        </p:nvSpPr>
        <p:spPr bwMode="auto">
          <a:xfrm>
            <a:off x="5926138" y="576580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800" b="1">
                <a:latin typeface="Arial" panose="020B0604020202020204" pitchFamily="34" charset="0"/>
              </a:rPr>
              <a:t>30</a:t>
            </a:r>
          </a:p>
        </p:txBody>
      </p:sp>
      <p:sp>
        <p:nvSpPr>
          <p:cNvPr id="27719" name="Text Box 733"/>
          <p:cNvSpPr txBox="1">
            <a:spLocks noChangeArrowheads="1"/>
          </p:cNvSpPr>
          <p:nvPr/>
        </p:nvSpPr>
        <p:spPr bwMode="auto">
          <a:xfrm>
            <a:off x="8515690" y="6385260"/>
            <a:ext cx="3493264" cy="43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tIns="48984" bIns="48984">
            <a:spAutoFit/>
          </a:bodyPr>
          <a:lstStyle>
            <a:lvl1pPr defTabSz="979488">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ea typeface="ＭＳ Ｐゴシック" panose="020B0600070205080204" pitchFamily="34" charset="-128"/>
              </a:defRPr>
            </a:lvl1pPr>
            <a:lvl2pPr marL="742950" indent="-285750" defTabSz="979488">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ea typeface="ＭＳ Ｐゴシック" panose="020B0600070205080204" pitchFamily="34" charset="-128"/>
              </a:defRPr>
            </a:lvl2pPr>
            <a:lvl3pPr marL="1143000" indent="-228600" defTabSz="979488">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ea typeface="ＭＳ Ｐゴシック" panose="020B0600070205080204" pitchFamily="34" charset="-128"/>
              </a:defRPr>
            </a:lvl3pPr>
            <a:lvl4pPr marL="1600200" indent="-228600" defTabSz="979488">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ea typeface="ＭＳ Ｐゴシック" panose="020B0600070205080204" pitchFamily="34" charset="-128"/>
              </a:defRPr>
            </a:lvl4pPr>
            <a:lvl5pPr marL="2057400" indent="-228600" defTabSz="979488">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5pPr>
            <a:lvl6pPr marL="25146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6pPr>
            <a:lvl7pPr marL="29718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7pPr>
            <a:lvl8pPr marL="34290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8pPr>
            <a:lvl9pPr marL="3886200" indent="-228600" defTabSz="979488"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ea typeface="ＭＳ Ｐゴシック" panose="020B0600070205080204" pitchFamily="34" charset="-128"/>
              </a:defRPr>
            </a:lvl9pPr>
          </a:lstStyle>
          <a:p>
            <a:pPr>
              <a:spcBef>
                <a:spcPct val="0"/>
              </a:spcBef>
              <a:buClrTx/>
              <a:buSzTx/>
              <a:buFontTx/>
              <a:buNone/>
            </a:pPr>
            <a:r>
              <a:rPr lang="en-US" altLang="fr-FR" sz="1100" b="1" dirty="0" err="1">
                <a:solidFill>
                  <a:srgbClr val="FFFFCC"/>
                </a:solidFill>
                <a:latin typeface="Arial" panose="020B0604020202020204" pitchFamily="34" charset="0"/>
              </a:rPr>
              <a:t>Dahlof</a:t>
            </a:r>
            <a:r>
              <a:rPr lang="en-US" altLang="fr-FR" sz="1100" b="1" dirty="0">
                <a:solidFill>
                  <a:srgbClr val="FFFFCC"/>
                </a:solidFill>
                <a:latin typeface="Arial" panose="020B0604020202020204" pitchFamily="34" charset="0"/>
              </a:rPr>
              <a:t> B, et al. Lancet. 2002;359:995-1003.</a:t>
            </a:r>
          </a:p>
          <a:p>
            <a:pPr>
              <a:spcBef>
                <a:spcPct val="0"/>
              </a:spcBef>
              <a:buClrTx/>
              <a:buSzTx/>
              <a:buFontTx/>
              <a:buNone/>
            </a:pPr>
            <a:r>
              <a:rPr lang="en-US" altLang="fr-FR" sz="1100" b="1" dirty="0">
                <a:solidFill>
                  <a:srgbClr val="FFFFCC"/>
                </a:solidFill>
                <a:latin typeface="Arial" panose="020B0604020202020204" pitchFamily="34" charset="0"/>
              </a:rPr>
              <a:t>Reprinted with permission from Elsevier Science.</a:t>
            </a:r>
          </a:p>
        </p:txBody>
      </p:sp>
      <p:grpSp>
        <p:nvGrpSpPr>
          <p:cNvPr id="27721" name="Group 736"/>
          <p:cNvGrpSpPr>
            <a:grpSpLocks/>
          </p:cNvGrpSpPr>
          <p:nvPr/>
        </p:nvGrpSpPr>
        <p:grpSpPr bwMode="auto">
          <a:xfrm>
            <a:off x="2930526" y="5565775"/>
            <a:ext cx="6932613" cy="158750"/>
            <a:chOff x="996" y="3500"/>
            <a:chExt cx="4914" cy="100"/>
          </a:xfrm>
        </p:grpSpPr>
        <p:sp>
          <p:nvSpPr>
            <p:cNvPr id="27722" name="Freeform 696"/>
            <p:cNvSpPr>
              <a:spLocks/>
            </p:cNvSpPr>
            <p:nvPr/>
          </p:nvSpPr>
          <p:spPr bwMode="auto">
            <a:xfrm>
              <a:off x="1440" y="3500"/>
              <a:ext cx="4" cy="94"/>
            </a:xfrm>
            <a:custGeom>
              <a:avLst/>
              <a:gdLst>
                <a:gd name="T0" fmla="*/ 207 w 3"/>
                <a:gd name="T1" fmla="*/ 0 h 40"/>
                <a:gd name="T2" fmla="*/ 0 w 3"/>
                <a:gd name="T3" fmla="*/ 338346 h 40"/>
                <a:gd name="T4" fmla="*/ 0 w 3"/>
                <a:gd name="T5" fmla="*/ 14725746 h 40"/>
                <a:gd name="T6" fmla="*/ 207 w 3"/>
                <a:gd name="T7" fmla="*/ 14413476 h 40"/>
                <a:gd name="T8" fmla="*/ 207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27723" name="Freeform 697"/>
            <p:cNvSpPr>
              <a:spLocks/>
            </p:cNvSpPr>
            <p:nvPr/>
          </p:nvSpPr>
          <p:spPr bwMode="auto">
            <a:xfrm>
              <a:off x="1885" y="3500"/>
              <a:ext cx="4" cy="94"/>
            </a:xfrm>
            <a:custGeom>
              <a:avLst/>
              <a:gdLst>
                <a:gd name="T0" fmla="*/ 207 w 3"/>
                <a:gd name="T1" fmla="*/ 0 h 40"/>
                <a:gd name="T2" fmla="*/ 0 w 3"/>
                <a:gd name="T3" fmla="*/ 338346 h 40"/>
                <a:gd name="T4" fmla="*/ 0 w 3"/>
                <a:gd name="T5" fmla="*/ 14725746 h 40"/>
                <a:gd name="T6" fmla="*/ 207 w 3"/>
                <a:gd name="T7" fmla="*/ 14413476 h 40"/>
                <a:gd name="T8" fmla="*/ 207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27724" name="Freeform 698"/>
            <p:cNvSpPr>
              <a:spLocks/>
            </p:cNvSpPr>
            <p:nvPr/>
          </p:nvSpPr>
          <p:spPr bwMode="auto">
            <a:xfrm>
              <a:off x="2332" y="3500"/>
              <a:ext cx="4" cy="94"/>
            </a:xfrm>
            <a:custGeom>
              <a:avLst/>
              <a:gdLst>
                <a:gd name="T0" fmla="*/ 207 w 3"/>
                <a:gd name="T1" fmla="*/ 0 h 40"/>
                <a:gd name="T2" fmla="*/ 0 w 3"/>
                <a:gd name="T3" fmla="*/ 338346 h 40"/>
                <a:gd name="T4" fmla="*/ 0 w 3"/>
                <a:gd name="T5" fmla="*/ 14725746 h 40"/>
                <a:gd name="T6" fmla="*/ 207 w 3"/>
                <a:gd name="T7" fmla="*/ 14413476 h 40"/>
                <a:gd name="T8" fmla="*/ 207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27725" name="Freeform 699"/>
            <p:cNvSpPr>
              <a:spLocks/>
            </p:cNvSpPr>
            <p:nvPr/>
          </p:nvSpPr>
          <p:spPr bwMode="auto">
            <a:xfrm>
              <a:off x="2777" y="3500"/>
              <a:ext cx="4" cy="94"/>
            </a:xfrm>
            <a:custGeom>
              <a:avLst/>
              <a:gdLst>
                <a:gd name="T0" fmla="*/ 207 w 3"/>
                <a:gd name="T1" fmla="*/ 0 h 40"/>
                <a:gd name="T2" fmla="*/ 0 w 3"/>
                <a:gd name="T3" fmla="*/ 338346 h 40"/>
                <a:gd name="T4" fmla="*/ 0 w 3"/>
                <a:gd name="T5" fmla="*/ 14725746 h 40"/>
                <a:gd name="T6" fmla="*/ 207 w 3"/>
                <a:gd name="T7" fmla="*/ 14413476 h 40"/>
                <a:gd name="T8" fmla="*/ 207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27726" name="Freeform 700"/>
            <p:cNvSpPr>
              <a:spLocks/>
            </p:cNvSpPr>
            <p:nvPr/>
          </p:nvSpPr>
          <p:spPr bwMode="auto">
            <a:xfrm>
              <a:off x="3224" y="3500"/>
              <a:ext cx="3" cy="94"/>
            </a:xfrm>
            <a:custGeom>
              <a:avLst/>
              <a:gdLst>
                <a:gd name="T0" fmla="*/ 3 w 3"/>
                <a:gd name="T1" fmla="*/ 0 h 40"/>
                <a:gd name="T2" fmla="*/ 0 w 3"/>
                <a:gd name="T3" fmla="*/ 338346 h 40"/>
                <a:gd name="T4" fmla="*/ 0 w 3"/>
                <a:gd name="T5" fmla="*/ 14725746 h 40"/>
                <a:gd name="T6" fmla="*/ 3 w 3"/>
                <a:gd name="T7" fmla="*/ 14413476 h 40"/>
                <a:gd name="T8" fmla="*/ 3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27727" name="Freeform 701"/>
            <p:cNvSpPr>
              <a:spLocks/>
            </p:cNvSpPr>
            <p:nvPr/>
          </p:nvSpPr>
          <p:spPr bwMode="auto">
            <a:xfrm>
              <a:off x="3667" y="3500"/>
              <a:ext cx="4" cy="94"/>
            </a:xfrm>
            <a:custGeom>
              <a:avLst/>
              <a:gdLst>
                <a:gd name="T0" fmla="*/ 207 w 3"/>
                <a:gd name="T1" fmla="*/ 0 h 40"/>
                <a:gd name="T2" fmla="*/ 0 w 3"/>
                <a:gd name="T3" fmla="*/ 338346 h 40"/>
                <a:gd name="T4" fmla="*/ 0 w 3"/>
                <a:gd name="T5" fmla="*/ 14725746 h 40"/>
                <a:gd name="T6" fmla="*/ 207 w 3"/>
                <a:gd name="T7" fmla="*/ 14413476 h 40"/>
                <a:gd name="T8" fmla="*/ 207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27728" name="Freeform 702"/>
            <p:cNvSpPr>
              <a:spLocks/>
            </p:cNvSpPr>
            <p:nvPr/>
          </p:nvSpPr>
          <p:spPr bwMode="auto">
            <a:xfrm>
              <a:off x="4114" y="3500"/>
              <a:ext cx="4" cy="94"/>
            </a:xfrm>
            <a:custGeom>
              <a:avLst/>
              <a:gdLst>
                <a:gd name="T0" fmla="*/ 207 w 3"/>
                <a:gd name="T1" fmla="*/ 0 h 40"/>
                <a:gd name="T2" fmla="*/ 0 w 3"/>
                <a:gd name="T3" fmla="*/ 338346 h 40"/>
                <a:gd name="T4" fmla="*/ 0 w 3"/>
                <a:gd name="T5" fmla="*/ 14725746 h 40"/>
                <a:gd name="T6" fmla="*/ 207 w 3"/>
                <a:gd name="T7" fmla="*/ 14413476 h 40"/>
                <a:gd name="T8" fmla="*/ 207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27729" name="Freeform 703"/>
            <p:cNvSpPr>
              <a:spLocks/>
            </p:cNvSpPr>
            <p:nvPr/>
          </p:nvSpPr>
          <p:spPr bwMode="auto">
            <a:xfrm>
              <a:off x="4559" y="3500"/>
              <a:ext cx="5" cy="94"/>
            </a:xfrm>
            <a:custGeom>
              <a:avLst/>
              <a:gdLst>
                <a:gd name="T0" fmla="*/ 110 w 4"/>
                <a:gd name="T1" fmla="*/ 0 h 40"/>
                <a:gd name="T2" fmla="*/ 0 w 4"/>
                <a:gd name="T3" fmla="*/ 338346 h 40"/>
                <a:gd name="T4" fmla="*/ 0 w 4"/>
                <a:gd name="T5" fmla="*/ 14725746 h 40"/>
                <a:gd name="T6" fmla="*/ 110 w 4"/>
                <a:gd name="T7" fmla="*/ 14413476 h 40"/>
                <a:gd name="T8" fmla="*/ 110 w 4"/>
                <a:gd name="T9" fmla="*/ 0 h 40"/>
                <a:gd name="T10" fmla="*/ 0 60000 65536"/>
                <a:gd name="T11" fmla="*/ 0 60000 65536"/>
                <a:gd name="T12" fmla="*/ 0 60000 65536"/>
                <a:gd name="T13" fmla="*/ 0 60000 65536"/>
                <a:gd name="T14" fmla="*/ 0 60000 65536"/>
                <a:gd name="T15" fmla="*/ 0 w 4"/>
                <a:gd name="T16" fmla="*/ 0 h 40"/>
                <a:gd name="T17" fmla="*/ 4 w 4"/>
                <a:gd name="T18" fmla="*/ 40 h 40"/>
              </a:gdLst>
              <a:ahLst/>
              <a:cxnLst>
                <a:cxn ang="T10">
                  <a:pos x="T0" y="T1"/>
                </a:cxn>
                <a:cxn ang="T11">
                  <a:pos x="T2" y="T3"/>
                </a:cxn>
                <a:cxn ang="T12">
                  <a:pos x="T4" y="T5"/>
                </a:cxn>
                <a:cxn ang="T13">
                  <a:pos x="T6" y="T7"/>
                </a:cxn>
                <a:cxn ang="T14">
                  <a:pos x="T8" y="T9"/>
                </a:cxn>
              </a:cxnLst>
              <a:rect l="T15" t="T16" r="T17" b="T18"/>
              <a:pathLst>
                <a:path w="4" h="40">
                  <a:moveTo>
                    <a:pt x="4" y="0"/>
                  </a:moveTo>
                  <a:lnTo>
                    <a:pt x="0" y="1"/>
                  </a:lnTo>
                  <a:lnTo>
                    <a:pt x="0" y="40"/>
                  </a:lnTo>
                  <a:lnTo>
                    <a:pt x="4" y="39"/>
                  </a:lnTo>
                  <a:lnTo>
                    <a:pt x="4" y="0"/>
                  </a:lnTo>
                  <a:close/>
                </a:path>
              </a:pathLst>
            </a:custGeom>
            <a:solidFill>
              <a:srgbClr val="000000"/>
            </a:solidFill>
            <a:ln w="0">
              <a:solidFill>
                <a:schemeClr val="tx1"/>
              </a:solidFill>
              <a:round/>
              <a:headEnd/>
              <a:tailEnd/>
            </a:ln>
          </p:spPr>
          <p:txBody>
            <a:bodyPr/>
            <a:lstStyle/>
            <a:p>
              <a:endParaRPr lang="fr-FR"/>
            </a:p>
          </p:txBody>
        </p:sp>
        <p:sp>
          <p:nvSpPr>
            <p:cNvPr id="27730" name="Freeform 704"/>
            <p:cNvSpPr>
              <a:spLocks/>
            </p:cNvSpPr>
            <p:nvPr/>
          </p:nvSpPr>
          <p:spPr bwMode="auto">
            <a:xfrm>
              <a:off x="5006" y="3500"/>
              <a:ext cx="3" cy="94"/>
            </a:xfrm>
            <a:custGeom>
              <a:avLst/>
              <a:gdLst>
                <a:gd name="T0" fmla="*/ 3 w 3"/>
                <a:gd name="T1" fmla="*/ 0 h 40"/>
                <a:gd name="T2" fmla="*/ 0 w 3"/>
                <a:gd name="T3" fmla="*/ 338346 h 40"/>
                <a:gd name="T4" fmla="*/ 0 w 3"/>
                <a:gd name="T5" fmla="*/ 14725746 h 40"/>
                <a:gd name="T6" fmla="*/ 3 w 3"/>
                <a:gd name="T7" fmla="*/ 14413476 h 40"/>
                <a:gd name="T8" fmla="*/ 3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27731" name="Freeform 705"/>
            <p:cNvSpPr>
              <a:spLocks/>
            </p:cNvSpPr>
            <p:nvPr/>
          </p:nvSpPr>
          <p:spPr bwMode="auto">
            <a:xfrm>
              <a:off x="5451" y="3500"/>
              <a:ext cx="5" cy="94"/>
            </a:xfrm>
            <a:custGeom>
              <a:avLst/>
              <a:gdLst>
                <a:gd name="T0" fmla="*/ 110 w 4"/>
                <a:gd name="T1" fmla="*/ 0 h 40"/>
                <a:gd name="T2" fmla="*/ 0 w 4"/>
                <a:gd name="T3" fmla="*/ 338346 h 40"/>
                <a:gd name="T4" fmla="*/ 0 w 4"/>
                <a:gd name="T5" fmla="*/ 14725746 h 40"/>
                <a:gd name="T6" fmla="*/ 110 w 4"/>
                <a:gd name="T7" fmla="*/ 14413476 h 40"/>
                <a:gd name="T8" fmla="*/ 110 w 4"/>
                <a:gd name="T9" fmla="*/ 0 h 40"/>
                <a:gd name="T10" fmla="*/ 0 60000 65536"/>
                <a:gd name="T11" fmla="*/ 0 60000 65536"/>
                <a:gd name="T12" fmla="*/ 0 60000 65536"/>
                <a:gd name="T13" fmla="*/ 0 60000 65536"/>
                <a:gd name="T14" fmla="*/ 0 60000 65536"/>
                <a:gd name="T15" fmla="*/ 0 w 4"/>
                <a:gd name="T16" fmla="*/ 0 h 40"/>
                <a:gd name="T17" fmla="*/ 4 w 4"/>
                <a:gd name="T18" fmla="*/ 40 h 40"/>
              </a:gdLst>
              <a:ahLst/>
              <a:cxnLst>
                <a:cxn ang="T10">
                  <a:pos x="T0" y="T1"/>
                </a:cxn>
                <a:cxn ang="T11">
                  <a:pos x="T2" y="T3"/>
                </a:cxn>
                <a:cxn ang="T12">
                  <a:pos x="T4" y="T5"/>
                </a:cxn>
                <a:cxn ang="T13">
                  <a:pos x="T6" y="T7"/>
                </a:cxn>
                <a:cxn ang="T14">
                  <a:pos x="T8" y="T9"/>
                </a:cxn>
              </a:cxnLst>
              <a:rect l="T15" t="T16" r="T17" b="T18"/>
              <a:pathLst>
                <a:path w="4" h="40">
                  <a:moveTo>
                    <a:pt x="4" y="0"/>
                  </a:moveTo>
                  <a:lnTo>
                    <a:pt x="0" y="1"/>
                  </a:lnTo>
                  <a:lnTo>
                    <a:pt x="0" y="40"/>
                  </a:lnTo>
                  <a:lnTo>
                    <a:pt x="4" y="39"/>
                  </a:lnTo>
                  <a:lnTo>
                    <a:pt x="4" y="0"/>
                  </a:lnTo>
                  <a:close/>
                </a:path>
              </a:pathLst>
            </a:custGeom>
            <a:solidFill>
              <a:srgbClr val="000000"/>
            </a:solidFill>
            <a:ln w="0">
              <a:solidFill>
                <a:schemeClr val="tx1"/>
              </a:solidFill>
              <a:round/>
              <a:headEnd/>
              <a:tailEnd/>
            </a:ln>
          </p:spPr>
          <p:txBody>
            <a:bodyPr/>
            <a:lstStyle/>
            <a:p>
              <a:endParaRPr lang="fr-FR"/>
            </a:p>
          </p:txBody>
        </p:sp>
        <p:sp>
          <p:nvSpPr>
            <p:cNvPr id="27732" name="Freeform 706"/>
            <p:cNvSpPr>
              <a:spLocks/>
            </p:cNvSpPr>
            <p:nvPr/>
          </p:nvSpPr>
          <p:spPr bwMode="auto">
            <a:xfrm>
              <a:off x="5897" y="3500"/>
              <a:ext cx="4" cy="94"/>
            </a:xfrm>
            <a:custGeom>
              <a:avLst/>
              <a:gdLst>
                <a:gd name="T0" fmla="*/ 207 w 3"/>
                <a:gd name="T1" fmla="*/ 0 h 40"/>
                <a:gd name="T2" fmla="*/ 0 w 3"/>
                <a:gd name="T3" fmla="*/ 338346 h 40"/>
                <a:gd name="T4" fmla="*/ 0 w 3"/>
                <a:gd name="T5" fmla="*/ 14725746 h 40"/>
                <a:gd name="T6" fmla="*/ 207 w 3"/>
                <a:gd name="T7" fmla="*/ 14413476 h 40"/>
                <a:gd name="T8" fmla="*/ 207 w 3"/>
                <a:gd name="T9" fmla="*/ 0 h 40"/>
                <a:gd name="T10" fmla="*/ 0 60000 65536"/>
                <a:gd name="T11" fmla="*/ 0 60000 65536"/>
                <a:gd name="T12" fmla="*/ 0 60000 65536"/>
                <a:gd name="T13" fmla="*/ 0 60000 65536"/>
                <a:gd name="T14" fmla="*/ 0 60000 65536"/>
                <a:gd name="T15" fmla="*/ 0 w 3"/>
                <a:gd name="T16" fmla="*/ 0 h 40"/>
                <a:gd name="T17" fmla="*/ 3 w 3"/>
                <a:gd name="T18" fmla="*/ 40 h 40"/>
              </a:gdLst>
              <a:ahLst/>
              <a:cxnLst>
                <a:cxn ang="T10">
                  <a:pos x="T0" y="T1"/>
                </a:cxn>
                <a:cxn ang="T11">
                  <a:pos x="T2" y="T3"/>
                </a:cxn>
                <a:cxn ang="T12">
                  <a:pos x="T4" y="T5"/>
                </a:cxn>
                <a:cxn ang="T13">
                  <a:pos x="T6" y="T7"/>
                </a:cxn>
                <a:cxn ang="T14">
                  <a:pos x="T8" y="T9"/>
                </a:cxn>
              </a:cxnLst>
              <a:rect l="T15" t="T16" r="T17" b="T18"/>
              <a:pathLst>
                <a:path w="3" h="40">
                  <a:moveTo>
                    <a:pt x="3" y="0"/>
                  </a:moveTo>
                  <a:lnTo>
                    <a:pt x="0" y="1"/>
                  </a:lnTo>
                  <a:lnTo>
                    <a:pt x="0" y="40"/>
                  </a:lnTo>
                  <a:lnTo>
                    <a:pt x="3" y="39"/>
                  </a:lnTo>
                  <a:lnTo>
                    <a:pt x="3" y="0"/>
                  </a:lnTo>
                  <a:close/>
                </a:path>
              </a:pathLst>
            </a:custGeom>
            <a:solidFill>
              <a:srgbClr val="000000"/>
            </a:solidFill>
            <a:ln w="0">
              <a:solidFill>
                <a:schemeClr val="tx1"/>
              </a:solidFill>
              <a:round/>
              <a:headEnd/>
              <a:tailEnd/>
            </a:ln>
          </p:spPr>
          <p:txBody>
            <a:bodyPr/>
            <a:lstStyle/>
            <a:p>
              <a:endParaRPr lang="fr-FR"/>
            </a:p>
          </p:txBody>
        </p:sp>
        <p:sp>
          <p:nvSpPr>
            <p:cNvPr id="27733" name="Line 707"/>
            <p:cNvSpPr>
              <a:spLocks noChangeShapeType="1"/>
            </p:cNvSpPr>
            <p:nvPr/>
          </p:nvSpPr>
          <p:spPr bwMode="auto">
            <a:xfrm>
              <a:off x="1217" y="3549"/>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34" name="Line 708"/>
            <p:cNvSpPr>
              <a:spLocks noChangeShapeType="1"/>
            </p:cNvSpPr>
            <p:nvPr/>
          </p:nvSpPr>
          <p:spPr bwMode="auto">
            <a:xfrm>
              <a:off x="1663" y="3549"/>
              <a:ext cx="2"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35" name="Line 709"/>
            <p:cNvSpPr>
              <a:spLocks noChangeShapeType="1"/>
            </p:cNvSpPr>
            <p:nvPr/>
          </p:nvSpPr>
          <p:spPr bwMode="auto">
            <a:xfrm>
              <a:off x="2109" y="3549"/>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36" name="Line 710"/>
            <p:cNvSpPr>
              <a:spLocks noChangeShapeType="1"/>
            </p:cNvSpPr>
            <p:nvPr/>
          </p:nvSpPr>
          <p:spPr bwMode="auto">
            <a:xfrm>
              <a:off x="2555" y="3549"/>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37" name="Line 711"/>
            <p:cNvSpPr>
              <a:spLocks noChangeShapeType="1"/>
            </p:cNvSpPr>
            <p:nvPr/>
          </p:nvSpPr>
          <p:spPr bwMode="auto">
            <a:xfrm>
              <a:off x="3002" y="3549"/>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38" name="Line 712"/>
            <p:cNvSpPr>
              <a:spLocks noChangeShapeType="1"/>
            </p:cNvSpPr>
            <p:nvPr/>
          </p:nvSpPr>
          <p:spPr bwMode="auto">
            <a:xfrm>
              <a:off x="3447" y="3549"/>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39" name="Line 713"/>
            <p:cNvSpPr>
              <a:spLocks noChangeShapeType="1"/>
            </p:cNvSpPr>
            <p:nvPr/>
          </p:nvSpPr>
          <p:spPr bwMode="auto">
            <a:xfrm>
              <a:off x="3893" y="3549"/>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40" name="Line 714"/>
            <p:cNvSpPr>
              <a:spLocks noChangeShapeType="1"/>
            </p:cNvSpPr>
            <p:nvPr/>
          </p:nvSpPr>
          <p:spPr bwMode="auto">
            <a:xfrm>
              <a:off x="4338" y="3549"/>
              <a:ext cx="2"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41" name="Line 715"/>
            <p:cNvSpPr>
              <a:spLocks noChangeShapeType="1"/>
            </p:cNvSpPr>
            <p:nvPr/>
          </p:nvSpPr>
          <p:spPr bwMode="auto">
            <a:xfrm>
              <a:off x="4785" y="3549"/>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42" name="Line 716"/>
            <p:cNvSpPr>
              <a:spLocks noChangeShapeType="1"/>
            </p:cNvSpPr>
            <p:nvPr/>
          </p:nvSpPr>
          <p:spPr bwMode="auto">
            <a:xfrm>
              <a:off x="5230" y="3549"/>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43" name="Line 717"/>
            <p:cNvSpPr>
              <a:spLocks noChangeShapeType="1"/>
            </p:cNvSpPr>
            <p:nvPr/>
          </p:nvSpPr>
          <p:spPr bwMode="auto">
            <a:xfrm>
              <a:off x="5677" y="3549"/>
              <a:ext cx="1" cy="45"/>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744" name="Line 735"/>
            <p:cNvSpPr>
              <a:spLocks noChangeShapeType="1"/>
            </p:cNvSpPr>
            <p:nvPr/>
          </p:nvSpPr>
          <p:spPr bwMode="auto">
            <a:xfrm>
              <a:off x="996" y="3600"/>
              <a:ext cx="491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321900966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ea typeface="+mj-ea"/>
              <a:cs typeface="+mj-cs"/>
            </a:endParaRPr>
          </a:p>
        </p:txBody>
      </p:sp>
      <p:sp>
        <p:nvSpPr>
          <p:cNvPr id="32770" name="Espace réservé du contenu 2"/>
          <p:cNvSpPr>
            <a:spLocks noGrp="1"/>
          </p:cNvSpPr>
          <p:nvPr>
            <p:ph idx="1"/>
          </p:nvPr>
        </p:nvSpPr>
        <p:spPr>
          <a:xfrm>
            <a:off x="2489200" y="1447800"/>
            <a:ext cx="7188200" cy="2527300"/>
          </a:xfrm>
        </p:spPr>
        <p:txBody>
          <a:bodyPr/>
          <a:lstStyle/>
          <a:p>
            <a:endParaRPr lang="fr-FR" altLang="fr-FR">
              <a:ea typeface="ＭＳ Ｐゴシック" panose="020B0600070205080204" pitchFamily="34" charset="-128"/>
            </a:endParaRP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46111" y="3669823"/>
            <a:ext cx="11429775" cy="888529"/>
          </a:xfrm>
          <a:prstGeom prst="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Rectangle 3"/>
          <p:cNvSpPr/>
          <p:nvPr/>
        </p:nvSpPr>
        <p:spPr>
          <a:xfrm>
            <a:off x="-12700" y="1"/>
            <a:ext cx="12191999" cy="1447801"/>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SN" sz="4400" b="1" dirty="0">
                <a:solidFill>
                  <a:srgbClr val="FFFF00"/>
                </a:solidFill>
              </a:rPr>
              <a:t>Une protection cardio-vasculaire moindre ?</a:t>
            </a:r>
          </a:p>
          <a:p>
            <a:pPr algn="ctr"/>
            <a:r>
              <a:rPr lang="fr-SN" sz="4400" b="1" dirty="0">
                <a:solidFill>
                  <a:srgbClr val="FFCC00"/>
                </a:solidFill>
              </a:rPr>
              <a:t>Etude ASCOT</a:t>
            </a:r>
            <a:endParaRPr lang="fr-FR" sz="4400" b="1" dirty="0">
              <a:solidFill>
                <a:srgbClr val="FFCC00"/>
              </a:solidFill>
            </a:endParaRPr>
          </a:p>
        </p:txBody>
      </p:sp>
    </p:spTree>
    <p:extLst>
      <p:ext uri="{BB962C8B-B14F-4D97-AF65-F5344CB8AC3E}">
        <p14:creationId xmlns:p14="http://schemas.microsoft.com/office/powerpoint/2010/main" val="3753318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UID" val="5503"/>
</p:tagLst>
</file>

<file path=ppt/tags/tag10.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MIO_GUID" val="f717f3bc-49aa-440e-8e4c-8880a4a395b5"/>
  <p:tag name="MIO_EK" val="2423"/>
  <p:tag name="MIO_UPDATE" val="True"/>
  <p:tag name="MIO_VERSION" val="13.10.2015 14:02:46"/>
  <p:tag name="MIO_DBID" val="218709A9-2117-4AF1-A1EA-309C9A305E57"/>
  <p:tag name="MIO_LASTDOWNLOADED" val="04.11.2015 15:03:05"/>
  <p:tag name="MIO_OBJECTNAME" val="Bar chart"/>
  <p:tag name="MIO_LASTEDITORNAME" val="(Brigitte Schneider)"/>
  <p:tag name="MIO_EK_DESIGN" val="2155"/>
  <p:tag name="MIO_VERSION_DESIGN" val="22.09.2015 11:37:56"/>
  <p:tag name="MIO_DBID_DESIGN" val="218709A9-2117-4AF1-A1EA-309C9A305E57"/>
</p:tagLst>
</file>

<file path=ppt/tags/tag20.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24.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29.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35.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36.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37.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38.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39.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47.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49.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1.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2.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3.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4.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5.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6.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7.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8.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59.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0.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61.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68.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69.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MIO_GUID" val="f717f3bc-49aa-440e-8e4c-8880a4a395b5"/>
  <p:tag name="MIO_EK" val="2423"/>
  <p:tag name="MIO_UPDATE" val="True"/>
  <p:tag name="MIO_VERSION" val="13.10.2015 14:02:46"/>
  <p:tag name="MIO_DBID" val="218709A9-2117-4AF1-A1EA-309C9A305E57"/>
  <p:tag name="MIO_LASTDOWNLOADED" val="04.11.2015 15:03:05"/>
  <p:tag name="MIO_OBJECTNAME" val="Bar chart"/>
  <p:tag name="MIO_LASTEDITORNAME" val="(Brigitte Schneider)"/>
  <p:tag name="MIO_EK_DESIGN" val="2155"/>
  <p:tag name="MIO_VERSION_DESIGN" val="22.09.2015 11:37:56"/>
  <p:tag name="MIO_DBID_DESIGN" val="218709A9-2117-4AF1-A1EA-309C9A305E57"/>
</p:tagLst>
</file>

<file path=ppt/tags/tag70.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71.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72.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73.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74.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75.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76.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77.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VCTCREATESHAPEHANDLED"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1807</TotalTime>
  <Words>6807</Words>
  <Application>Microsoft Office PowerPoint</Application>
  <PresentationFormat>Grand écran</PresentationFormat>
  <Paragraphs>526</Paragraphs>
  <Slides>37</Slides>
  <Notes>14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37</vt:i4>
      </vt:variant>
    </vt:vector>
  </HeadingPairs>
  <TitlesOfParts>
    <vt:vector size="44" baseType="lpstr">
      <vt:lpstr>Aharoni</vt:lpstr>
      <vt:lpstr>Arial</vt:lpstr>
      <vt:lpstr>Calibri</vt:lpstr>
      <vt:lpstr>Century Gothic</vt:lpstr>
      <vt:lpstr>Times New Roman</vt:lpstr>
      <vt:lpstr>Wingdings 3</vt:lpstr>
      <vt:lpstr>Ion</vt:lpstr>
      <vt:lpstr>  Les béta-bloquants ne sont pas tous nés égaux</vt:lpstr>
      <vt:lpstr>L’hyperactivation sympathique</vt:lpstr>
      <vt:lpstr>Activité sympathique et HTA</vt:lpstr>
      <vt:lpstr>Malgré tout, les béta-bloquants  (qui s’opposent à cette hyperactivation sympathique et qui en furent une des pierres angulaires)  sont controversés dans l’HTA !</vt:lpstr>
      <vt:lpstr>Que reproche-t-on aux béta-bloquants ?</vt:lpstr>
      <vt:lpstr>Reproche 1 : Une faible organoprotection </vt:lpstr>
      <vt:lpstr>Moindre régression de l’EIM et de l’HVG ?</vt:lpstr>
      <vt:lpstr>Moindre efficacité pour la prévention des AVC ? Etude LIFE : AVC fatals et non fatals</vt:lpstr>
      <vt:lpstr>Présentation PowerPoint</vt:lpstr>
      <vt:lpstr>Reproche 2 Une moindre tolérance et des arrêts plus fréquents </vt:lpstr>
      <vt:lpstr>Prise de poids, Nouveaux cas de diabéte ? Etude LIFE</vt:lpstr>
      <vt:lpstr>Les ẞ-Bloquants  Des effets secondaires et contre-indications ?</vt:lpstr>
      <vt:lpstr>Les ẞ-Bloquants  Des contre-indications ?</vt:lpstr>
      <vt:lpstr>Présentation PowerPoint</vt:lpstr>
      <vt:lpstr>β-bloquant : la messe est-elle dite ?</vt:lpstr>
      <vt:lpstr>All may not be equal !</vt:lpstr>
      <vt:lpstr>Les β-bloquants : une classe hétérogène</vt:lpstr>
      <vt:lpstr>La béta1 sélectivité</vt:lpstr>
      <vt:lpstr>Ratio de sélectivité beta2/beta1</vt:lpstr>
      <vt:lpstr>Place du Bisoprolol dans le traitement de l’hypertension artérielle avec hyperactivation sympathique</vt:lpstr>
      <vt:lpstr>Contrôle de la PA sur 24H plus efficace avec Bisoprolol vs Atenolol après une prise journalière</vt:lpstr>
      <vt:lpstr>Efficacité du Bisoprolol comparée aux autres antihypertenseurs (Etude GENRES) : Au cabinet</vt:lpstr>
      <vt:lpstr>Etude GENRES : MAPA de 24 h</vt:lpstr>
      <vt:lpstr>Bisoprolol vs Nébivolol dans le traitement de l’hypertension artérielle (Etude NEBIS)</vt:lpstr>
      <vt:lpstr>Le contrôle tensionnel est meilleur avec le Bisoprolol qu'avec l‘Aténolol, en particulier chez les fumeurs</vt:lpstr>
      <vt:lpstr>Beta-Blockers May Reduce Mortality and Risk of Exacerbations in Patients With Chronic Obstructive Pulmonary Disease Rutten FH, Zuithoff NP, Hak E, Grobbee DE, Hoes AW Arch Intern Med. 2010;170:880-887 </vt:lpstr>
      <vt:lpstr>Bisoprolol: Des effets minimes sur la fonction pulmonaire chez les patients coronariens atteints BPCO</vt:lpstr>
      <vt:lpstr>Bisoprolol a des effets minimes sur les lipides et la glycémie</vt:lpstr>
      <vt:lpstr>Bisoprolol au long cours et métabolisme lipidique</vt:lpstr>
      <vt:lpstr>Fonction érectile</vt:lpstr>
      <vt:lpstr>Le bisoprolol a un effet minime sur la fonction sexuelle masculine</vt:lpstr>
      <vt:lpstr>Présentation PowerPoint</vt:lpstr>
      <vt:lpstr>Les béta-bloquants ressucités ?</vt:lpstr>
      <vt:lpstr>Béta-bloquants</vt:lpstr>
      <vt:lpstr>Bisoprolol Indications : HTA et autres indications privilégiées</vt:lpstr>
      <vt:lpstr>Bisoprolol</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Nébivolol dans la prise en charge des hypertendus avec comorbidités</dc:title>
  <dc:creator>kane</dc:creator>
  <cp:lastModifiedBy>HP</cp:lastModifiedBy>
  <cp:revision>153</cp:revision>
  <dcterms:created xsi:type="dcterms:W3CDTF">2016-03-11T16:05:42Z</dcterms:created>
  <dcterms:modified xsi:type="dcterms:W3CDTF">2021-10-29T02:03:06Z</dcterms:modified>
</cp:coreProperties>
</file>